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4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notesSlides/notesSlide4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56" r:id="rId2"/>
    <p:sldMasterId id="2147483768" r:id="rId3"/>
    <p:sldMasterId id="2147483876" r:id="rId4"/>
    <p:sldMasterId id="2147483900" r:id="rId5"/>
  </p:sldMasterIdLst>
  <p:notesMasterIdLst>
    <p:notesMasterId r:id="rId119"/>
  </p:notesMasterIdLst>
  <p:handoutMasterIdLst>
    <p:handoutMasterId r:id="rId120"/>
  </p:handoutMasterIdLst>
  <p:sldIdLst>
    <p:sldId id="312" r:id="rId6"/>
    <p:sldId id="313" r:id="rId7"/>
    <p:sldId id="517" r:id="rId8"/>
    <p:sldId id="315" r:id="rId9"/>
    <p:sldId id="458" r:id="rId10"/>
    <p:sldId id="459" r:id="rId11"/>
    <p:sldId id="460" r:id="rId12"/>
    <p:sldId id="318" r:id="rId13"/>
    <p:sldId id="636" r:id="rId14"/>
    <p:sldId id="426" r:id="rId15"/>
    <p:sldId id="427" r:id="rId16"/>
    <p:sldId id="428" r:id="rId17"/>
    <p:sldId id="319" r:id="rId18"/>
    <p:sldId id="320" r:id="rId19"/>
    <p:sldId id="321" r:id="rId20"/>
    <p:sldId id="322" r:id="rId21"/>
    <p:sldId id="445" r:id="rId22"/>
    <p:sldId id="446" r:id="rId23"/>
    <p:sldId id="324" r:id="rId24"/>
    <p:sldId id="325" r:id="rId25"/>
    <p:sldId id="326" r:id="rId26"/>
    <p:sldId id="327" r:id="rId27"/>
    <p:sldId id="329" r:id="rId28"/>
    <p:sldId id="447" r:id="rId29"/>
    <p:sldId id="330" r:id="rId30"/>
    <p:sldId id="331" r:id="rId31"/>
    <p:sldId id="332" r:id="rId32"/>
    <p:sldId id="333" r:id="rId33"/>
    <p:sldId id="627" r:id="rId34"/>
    <p:sldId id="449" r:id="rId35"/>
    <p:sldId id="335" r:id="rId36"/>
    <p:sldId id="336" r:id="rId37"/>
    <p:sldId id="337" r:id="rId38"/>
    <p:sldId id="338" r:id="rId39"/>
    <p:sldId id="340" r:id="rId40"/>
    <p:sldId id="450" r:id="rId41"/>
    <p:sldId id="451" r:id="rId42"/>
    <p:sldId id="571" r:id="rId43"/>
    <p:sldId id="572" r:id="rId44"/>
    <p:sldId id="560" r:id="rId45"/>
    <p:sldId id="561" r:id="rId46"/>
    <p:sldId id="562" r:id="rId47"/>
    <p:sldId id="563" r:id="rId48"/>
    <p:sldId id="654" r:id="rId49"/>
    <p:sldId id="651" r:id="rId50"/>
    <p:sldId id="652" r:id="rId51"/>
    <p:sldId id="653" r:id="rId52"/>
    <p:sldId id="637" r:id="rId53"/>
    <p:sldId id="642" r:id="rId54"/>
    <p:sldId id="576" r:id="rId55"/>
    <p:sldId id="577" r:id="rId56"/>
    <p:sldId id="584" r:id="rId57"/>
    <p:sldId id="585" r:id="rId58"/>
    <p:sldId id="588" r:id="rId59"/>
    <p:sldId id="589" r:id="rId60"/>
    <p:sldId id="564" r:id="rId61"/>
    <p:sldId id="565" r:id="rId62"/>
    <p:sldId id="623" r:id="rId63"/>
    <p:sldId id="624" r:id="rId64"/>
    <p:sldId id="544" r:id="rId65"/>
    <p:sldId id="545" r:id="rId66"/>
    <p:sldId id="546" r:id="rId67"/>
    <p:sldId id="547" r:id="rId68"/>
    <p:sldId id="548" r:id="rId69"/>
    <p:sldId id="549" r:id="rId70"/>
    <p:sldId id="594" r:id="rId71"/>
    <p:sldId id="595" r:id="rId72"/>
    <p:sldId id="602" r:id="rId73"/>
    <p:sldId id="603" r:id="rId74"/>
    <p:sldId id="604" r:id="rId75"/>
    <p:sldId id="605" r:id="rId76"/>
    <p:sldId id="611" r:id="rId77"/>
    <p:sldId id="612" r:id="rId78"/>
    <p:sldId id="638" r:id="rId79"/>
    <p:sldId id="639" r:id="rId80"/>
    <p:sldId id="643" r:id="rId81"/>
    <p:sldId id="644" r:id="rId82"/>
    <p:sldId id="645" r:id="rId83"/>
    <p:sldId id="646" r:id="rId84"/>
    <p:sldId id="647" r:id="rId85"/>
    <p:sldId id="648" r:id="rId86"/>
    <p:sldId id="649" r:id="rId87"/>
    <p:sldId id="410" r:id="rId88"/>
    <p:sldId id="500" r:id="rId89"/>
    <p:sldId id="501" r:id="rId90"/>
    <p:sldId id="608" r:id="rId91"/>
    <p:sldId id="502" r:id="rId92"/>
    <p:sldId id="617" r:id="rId93"/>
    <p:sldId id="618" r:id="rId94"/>
    <p:sldId id="619" r:id="rId95"/>
    <p:sldId id="615" r:id="rId96"/>
    <p:sldId id="616" r:id="rId97"/>
    <p:sldId id="568" r:id="rId98"/>
    <p:sldId id="569" r:id="rId99"/>
    <p:sldId id="570" r:id="rId100"/>
    <p:sldId id="606" r:id="rId101"/>
    <p:sldId id="607" r:id="rId102"/>
    <p:sldId id="628" r:id="rId103"/>
    <p:sldId id="629" r:id="rId104"/>
    <p:sldId id="630" r:id="rId105"/>
    <p:sldId id="631" r:id="rId106"/>
    <p:sldId id="632" r:id="rId107"/>
    <p:sldId id="633" r:id="rId108"/>
    <p:sldId id="634" r:id="rId109"/>
    <p:sldId id="620" r:id="rId110"/>
    <p:sldId id="621" r:id="rId111"/>
    <p:sldId id="613" r:id="rId112"/>
    <p:sldId id="614" r:id="rId113"/>
    <p:sldId id="513" r:id="rId114"/>
    <p:sldId id="453" r:id="rId115"/>
    <p:sldId id="454" r:id="rId116"/>
    <p:sldId id="455" r:id="rId117"/>
    <p:sldId id="344" r:id="rId118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3300"/>
    <a:srgbClr val="0D12F3"/>
    <a:srgbClr val="660066"/>
    <a:srgbClr val="05076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6057" autoAdjust="0"/>
  </p:normalViewPr>
  <p:slideViewPr>
    <p:cSldViewPr>
      <p:cViewPr>
        <p:scale>
          <a:sx n="66" d="100"/>
          <a:sy n="66" d="100"/>
        </p:scale>
        <p:origin x="-1506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552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16" Type="http://schemas.openxmlformats.org/officeDocument/2006/relationships/slide" Target="slides/slide111.xml"/><Relationship Id="rId124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11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14" Type="http://schemas.openxmlformats.org/officeDocument/2006/relationships/slide" Target="slides/slide109.xml"/><Relationship Id="rId119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lang="en-US"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Poultry population in Bengaluru Rural District (In Lakhs)</a:t>
            </a:r>
          </a:p>
        </c:rich>
      </c:tx>
      <c:layout>
        <c:manualLayout>
          <c:xMode val="edge"/>
          <c:yMode val="edge"/>
          <c:x val="0.17556941703735968"/>
          <c:y val="3.5088330672586196E-2"/>
        </c:manualLayout>
      </c:layout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poultry population (In Lakhs)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D3AC-4AF8-B8B8-19B346188291}"/>
              </c:ext>
            </c:extLst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3AC-4AF8-B8B8-19B346188291}"/>
              </c:ext>
            </c:extLst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D3AC-4AF8-B8B8-19B346188291}"/>
              </c:ext>
            </c:extLst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3AC-4AF8-B8B8-19B346188291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3AC-4AF8-B8B8-19B346188291}"/>
                </c:ext>
              </c:extLst>
            </c:dLbl>
            <c:dLbl>
              <c:idx val="1"/>
              <c:layout>
                <c:manualLayout>
                  <c:x val="-0.12208798994503728"/>
                  <c:y val="-5.815704129255786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lang="en-US" sz="1400" b="1" i="0" u="none" strike="noStrike" kern="1200" spc="0" baseline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sz="1050"/>
                      <a:t>Doddaballapura</a:t>
                    </a:r>
                    <a:r>
                      <a:rPr sz="1400"/>
                      <a:t>
22.2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3662350939909044"/>
                      <c:h val="0.184590358847120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3AC-4AF8-B8B8-19B346188291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lang="en-US" sz="1400" b="1" i="0" u="none" strike="noStrike" kern="1200" spc="0" baseline="0">
                        <a:solidFill>
                          <a:schemeClr val="accent3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300" dirty="0" err="1">
                        <a:solidFill>
                          <a:srgbClr val="4308B8"/>
                        </a:solidFill>
                      </a:rPr>
                      <a:t>Nelamangala</a:t>
                    </a:r>
                    <a:r>
                      <a:rPr lang="en-US" sz="1400" dirty="0" err="1">
                        <a:solidFill>
                          <a:srgbClr val="4308B8"/>
                        </a:solidFill>
                      </a:rPr>
                      <a:t>
8.3</a:t>
                    </a:r>
                    <a:endParaRPr lang="en-US" sz="1400" dirty="0">
                      <a:solidFill>
                        <a:srgbClr val="4308B8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3AC-4AF8-B8B8-19B346188291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lang="en-US" sz="14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dirty="0" err="1" smtClean="0"/>
                      <a:t>Hosakote</a:t>
                    </a:r>
                    <a:r>
                      <a:rPr lang="en-US" sz="1400" dirty="0" smtClean="0"/>
                      <a:t> </a:t>
                    </a:r>
                  </a:p>
                  <a:p>
                    <a:pPr>
                      <a:defRPr lang="en-US" sz="14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dirty="0" smtClean="0"/>
                      <a:t>18.6</a:t>
                    </a:r>
                    <a:endParaRPr lang="en-US" sz="14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3AC-4AF8-B8B8-19B346188291}"/>
                </c:ext>
              </c:extLst>
            </c:dLbl>
            <c:txPr>
              <a:bodyPr/>
              <a:lstStyle/>
              <a:p>
                <a:pPr>
                  <a:defRPr lang="en-US" sz="1400"/>
                </a:pPr>
                <a:endParaRPr lang="en-US"/>
              </a:p>
            </c:txPr>
            <c:dLblPos val="outEnd"/>
            <c:showCatName val="1"/>
            <c:showPercent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Devanahlaii</c:v>
                </c:pt>
                <c:pt idx="1">
                  <c:v>Doddaballapura</c:v>
                </c:pt>
                <c:pt idx="2">
                  <c:v>Nelamangala</c:v>
                </c:pt>
                <c:pt idx="3">
                  <c:v>Hosakote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32.300000000000004</c:v>
                </c:pt>
                <c:pt idx="1">
                  <c:v>22.2</c:v>
                </c:pt>
                <c:pt idx="2">
                  <c:v>8.3000000000000007</c:v>
                </c:pt>
                <c:pt idx="3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3AC-4AF8-B8B8-19B346188291}"/>
            </c:ext>
          </c:extLst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70F4DC4C-24F6-4920-AC0B-459710F39D8F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E6727830-7673-4621-82FA-40DB6AF4D2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25965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9AAB36EB-2EFC-45EE-91A7-0B43B46EC6DB}" type="datetimeFigureOut">
              <a:rPr lang="en-IN" smtClean="0"/>
              <a:pPr/>
              <a:t>24-12-2021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C4F4664E-8C3E-4224-BF76-5B085D38AFB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662700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/>
              <a:pPr/>
              <a:t>12</a:t>
            </a:fld>
            <a:endParaRPr lang="en-I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/>
              <a:pPr/>
              <a:t>17</a:t>
            </a:fld>
            <a:endParaRPr lang="en-I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/>
              <a:pPr/>
              <a:t>18</a:t>
            </a:fld>
            <a:endParaRPr lang="en-I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/>
              <a:pPr/>
              <a:t>24</a:t>
            </a:fld>
            <a:endParaRPr lang="en-IN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/>
              <a:pPr/>
              <a:t>25</a:t>
            </a:fld>
            <a:endParaRPr lang="en-IN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/>
              <a:pPr/>
              <a:t>30</a:t>
            </a:fld>
            <a:endParaRPr lang="en-IN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/>
              <a:pPr/>
              <a:t>31</a:t>
            </a:fld>
            <a:endParaRPr lang="en-IN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/>
              <a:pPr/>
              <a:t>36</a:t>
            </a:fld>
            <a:endParaRPr lang="en-IN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/>
              <a:pPr/>
              <a:t>37</a:t>
            </a:fld>
            <a:endParaRPr lang="en-IN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90642" indent="-304094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16373" indent="-243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02921" indent="-243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89472" indent="-243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76021" indent="-243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162569" indent="-243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649120" indent="-243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135670" indent="-243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439E8D6-D58C-4D5F-B74A-B4C45332EC47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4913" y="704850"/>
            <a:ext cx="4692650" cy="35194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8611" y="4540047"/>
            <a:ext cx="5765546" cy="4299436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27855222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7E71645-B864-4F4B-A973-7EA2B2BE1764}" type="slidenum">
              <a:rPr lang="en-I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IN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/>
              <a:pPr/>
              <a:t>49</a:t>
            </a:fld>
            <a:endParaRPr lang="en-I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319BD5-FC15-4F2C-A2E8-210C60FD9DC1}" type="slidenum">
              <a:rPr lang="en-US" smtClean="0">
                <a:solidFill>
                  <a:srgbClr val="000000"/>
                </a:solidFill>
              </a:rPr>
              <a:pPr/>
              <a:t>50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C1C66D-1767-4FF5-A2D6-C720939CB7CB}" type="slidenum">
              <a:rPr lang="en-US" smtClean="0">
                <a:solidFill>
                  <a:srgbClr val="000000"/>
                </a:solidFill>
              </a:rPr>
              <a:pPr/>
              <a:t>52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67D5DC-AA8F-443C-88D2-EA33870A4B2F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>
                <a:solidFill>
                  <a:prstClr val="black"/>
                </a:solidFill>
              </a:rPr>
              <a:pPr/>
              <a:t>56</a:t>
            </a:fld>
            <a:endParaRPr lang="en-I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>
                <a:solidFill>
                  <a:prstClr val="black"/>
                </a:solidFill>
              </a:rPr>
              <a:pPr/>
              <a:t>58</a:t>
            </a:fld>
            <a:endParaRPr lang="en-I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>
                <a:solidFill>
                  <a:prstClr val="black"/>
                </a:solidFill>
              </a:rPr>
              <a:pPr/>
              <a:t>60</a:t>
            </a:fld>
            <a:endParaRPr lang="en-I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>
                <a:solidFill>
                  <a:prstClr val="black"/>
                </a:solidFill>
              </a:rPr>
              <a:pPr/>
              <a:t>61</a:t>
            </a:fld>
            <a:endParaRPr lang="en-I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/>
              <a:pPr/>
              <a:t>62</a:t>
            </a:fld>
            <a:endParaRPr lang="en-I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/>
              <a:pPr/>
              <a:t>63</a:t>
            </a:fld>
            <a:endParaRPr lang="en-IN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>
                <a:solidFill>
                  <a:prstClr val="black"/>
                </a:solidFill>
              </a:rPr>
              <a:pPr/>
              <a:t>65</a:t>
            </a:fld>
            <a:endParaRPr lang="en-I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319BD5-FC15-4F2C-A2E8-210C60FD9DC1}" type="slidenum">
              <a:rPr lang="en-US" smtClean="0">
                <a:solidFill>
                  <a:srgbClr val="000000"/>
                </a:solidFill>
              </a:rPr>
              <a:pPr/>
              <a:t>66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>
                <a:solidFill>
                  <a:prstClr val="black"/>
                </a:solidFill>
              </a:rPr>
              <a:pPr/>
              <a:t>68</a:t>
            </a:fld>
            <a:endParaRPr lang="en-I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>
                <a:solidFill>
                  <a:prstClr val="black"/>
                </a:solidFill>
              </a:rPr>
              <a:pPr/>
              <a:t>69</a:t>
            </a:fld>
            <a:endParaRPr lang="en-I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>
                <a:solidFill>
                  <a:prstClr val="black"/>
                </a:solidFill>
              </a:rPr>
              <a:pPr/>
              <a:t>70</a:t>
            </a:fld>
            <a:endParaRPr lang="en-I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DB3829-A322-435B-8F56-9F266983EC8A}" type="slidenum">
              <a:rPr lang="en-IN" smtClean="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72</a:t>
            </a:fld>
            <a:endParaRPr lang="en-IN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0193">
              <a:defRPr/>
            </a:pPr>
            <a:fld id="{C4F4664E-8C3E-4224-BF76-5B085D38AFB5}" type="slidenum">
              <a:rPr lang="en-IN" smtClean="0">
                <a:solidFill>
                  <a:prstClr val="black"/>
                </a:solidFill>
                <a:latin typeface="Calibri"/>
              </a:rPr>
              <a:pPr defTabSz="960193">
                <a:defRPr/>
              </a:pPr>
              <a:t>73</a:t>
            </a:fld>
            <a:endParaRPr lang="en-IN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4913" y="704850"/>
            <a:ext cx="4692650" cy="35194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24AA459-D94E-46BD-A058-22E7144374CD}" type="slidenum">
              <a:rPr lang="en-IN" smtClean="0">
                <a:solidFill>
                  <a:prstClr val="black"/>
                </a:solidFill>
              </a:rPr>
              <a:pPr/>
              <a:t>74</a:t>
            </a:fld>
            <a:endParaRPr lang="en-IN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EE2B25-9ACD-4EAD-B93D-4F21E8A5905B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/>
              <a:pPr/>
              <a:t>75</a:t>
            </a:fld>
            <a:endParaRPr lang="en-IN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84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85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87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88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89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90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91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92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93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94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95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96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3325" y="703263"/>
            <a:ext cx="4695825" cy="3522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97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3325" y="703263"/>
            <a:ext cx="4695825" cy="3522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98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99</a:t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3325" y="703263"/>
            <a:ext cx="4695825" cy="3522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100</a:t>
            </a:fld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3325" y="703263"/>
            <a:ext cx="4695825" cy="3522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101</a:t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3325" y="703263"/>
            <a:ext cx="4695825" cy="3522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102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/>
              <a:pPr/>
              <a:t>10</a:t>
            </a:fld>
            <a:endParaRPr lang="en-IN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3325" y="703263"/>
            <a:ext cx="4695825" cy="3522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103</a:t>
            </a:fld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3325" y="703263"/>
            <a:ext cx="4695825" cy="3522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104</a:t>
            </a:fld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105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106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CF93-A03A-4A4D-9EA1-AED94D042034}" type="slidenum">
              <a:rPr lang="en-IN" smtClean="0"/>
              <a:pPr/>
              <a:t>107</a:t>
            </a:fld>
            <a:endParaRPr lang="en-IN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8CF93-A03A-4A4D-9EA1-AED94D042034}" type="slidenum">
              <a:rPr lang="en-IN" smtClean="0"/>
              <a:pPr/>
              <a:t>108</a:t>
            </a:fld>
            <a:endParaRPr lang="en-IN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BD51A-5AA7-4EEF-A594-67C6E4187E03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109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110</a:t>
            </a:fld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111</a:t>
            </a:fld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/>
              <a:pPr/>
              <a:t>11</a:t>
            </a:fld>
            <a:endParaRPr lang="en-IN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/>
              <a:pPr/>
              <a:t>113</a:t>
            </a:fld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/>
              <a:pPr/>
              <a:t>24-12-2021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672774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/>
              <a:pPr/>
              <a:t>24-12-2021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522221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/>
              <a:pPr/>
              <a:t>24-12-2021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251381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5356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778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594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095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5070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17263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58916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3046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/>
              <a:pPr/>
              <a:t>24-12-2021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322952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33188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52748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74746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3910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50115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77265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5054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86303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5789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870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/>
              <a:pPr/>
              <a:t>24-12-2021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408286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39649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25508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11496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08099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98287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52015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35112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7621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3085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8781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/>
              <a:pPr/>
              <a:t>24-12-2021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5297771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40122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22239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93381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88589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69771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8646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36343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62796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83075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7197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/>
              <a:pPr/>
              <a:t>24-12-2021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946656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57772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00159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16136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01411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11682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3751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/>
              <a:pPr/>
              <a:t>24-12-2021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611477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/>
              <a:pPr/>
              <a:t>24-12-2021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218448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/>
              <a:pPr/>
              <a:t>24-12-2021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751752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C995-78A7-455A-A5D9-BDBAEAD6BAE3}" type="datetimeFigureOut">
              <a:rPr lang="en-IN" smtClean="0"/>
              <a:pPr/>
              <a:t>24-12-2021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CDB1B-4D7C-48C5-A73A-E856A851E3B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355333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DC995-78A7-455A-A5D9-BDBAEAD6BAE3}" type="datetimeFigureOut">
              <a:rPr lang="en-IN" smtClean="0"/>
              <a:pPr/>
              <a:t>24-12-2021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CDB1B-4D7C-48C5-A73A-E856A851E3B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370401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6139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0848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AEFB2-A2AD-4098-B364-487D7D8C7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11FD9-525C-4792-87DD-406033DC2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167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5282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8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WordArt 4"/>
          <p:cNvSpPr>
            <a:spLocks noChangeArrowheads="1" noChangeShapeType="1" noTextEdit="1"/>
          </p:cNvSpPr>
          <p:nvPr/>
        </p:nvSpPr>
        <p:spPr bwMode="auto">
          <a:xfrm>
            <a:off x="1600200" y="304800"/>
            <a:ext cx="6400800" cy="1143000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n-US" sz="4400" b="1" kern="10" dirty="0" smtClean="0">
                <a:ln w="1905">
                  <a:noFill/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</a:rPr>
              <a:t>ICAR - Krishi </a:t>
            </a:r>
            <a:r>
              <a:rPr lang="en-US" sz="4400" b="1" kern="10" dirty="0">
                <a:ln w="1905">
                  <a:noFill/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</a:rPr>
              <a:t>Vigyan Kendra </a:t>
            </a:r>
          </a:p>
          <a:p>
            <a:pPr algn="ctr">
              <a:defRPr/>
            </a:pPr>
            <a:r>
              <a:rPr lang="en-US" sz="3600" b="1" kern="1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Bengaluru </a:t>
            </a:r>
            <a:r>
              <a:rPr lang="en-US" sz="3600" b="1" kern="1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Rural District</a:t>
            </a:r>
          </a:p>
        </p:txBody>
      </p:sp>
      <p:pic>
        <p:nvPicPr>
          <p:cNvPr id="10" name="Picture 9" descr="C:\Users\Dr Palanimuthu\Documents\University Logo Black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255" y="195804"/>
            <a:ext cx="1295393" cy="1251996"/>
          </a:xfrm>
          <a:prstGeom prst="ellipse">
            <a:avLst/>
          </a:prstGeom>
          <a:noFill/>
        </p:spPr>
      </p:pic>
      <p:pic>
        <p:nvPicPr>
          <p:cNvPr id="2053" name="Picture 10" descr="http://3.bp.blogspot.com/-Aui_5lNJsoQ/Tm7xKFOUqgI/AAAAAAAAAis/7pvXshp0Ruc/s1600/icar+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15289" y="184150"/>
            <a:ext cx="1128712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Box 11"/>
          <p:cNvSpPr txBox="1">
            <a:spLocks noChangeArrowheads="1"/>
          </p:cNvSpPr>
          <p:nvPr/>
        </p:nvSpPr>
        <p:spPr bwMode="auto">
          <a:xfrm>
            <a:off x="3604204" y="5181600"/>
            <a:ext cx="19704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Presentation by </a:t>
            </a:r>
          </a:p>
        </p:txBody>
      </p:sp>
      <p:sp>
        <p:nvSpPr>
          <p:cNvPr id="13" name="WordArt 4"/>
          <p:cNvSpPr>
            <a:spLocks noChangeArrowheads="1" noChangeShapeType="1" noTextEdit="1"/>
          </p:cNvSpPr>
          <p:nvPr/>
        </p:nvSpPr>
        <p:spPr bwMode="auto">
          <a:xfrm>
            <a:off x="2667000" y="5638800"/>
            <a:ext cx="3962400" cy="838200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n-US" sz="2400" b="1" kern="10" dirty="0">
                <a:ln w="1905"/>
                <a:solidFill>
                  <a:srgbClr val="8064A2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Dr. </a:t>
            </a:r>
            <a:r>
              <a:rPr lang="en-US" sz="2400" b="1" kern="10" dirty="0" smtClean="0">
                <a:ln w="1905"/>
                <a:solidFill>
                  <a:srgbClr val="8064A2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A.P. Mallikarjuna Gowda</a:t>
            </a:r>
            <a:endParaRPr lang="en-US" sz="2400" b="1" kern="10" dirty="0">
              <a:ln w="1905"/>
              <a:solidFill>
                <a:srgbClr val="8064A2">
                  <a:lumMod val="75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>
              <a:defRPr/>
            </a:pPr>
            <a:r>
              <a:rPr lang="en-US" sz="2400" b="1" kern="10" dirty="0" smtClean="0">
                <a:ln w="1905"/>
                <a:solidFill>
                  <a:srgbClr val="C0504D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Senior Scientist &amp; Head</a:t>
            </a:r>
            <a:endParaRPr lang="en-US" sz="2400" b="1" kern="10" dirty="0">
              <a:ln w="1905"/>
              <a:solidFill>
                <a:srgbClr val="C0504D">
                  <a:lumMod val="75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4400" y="2558296"/>
            <a:ext cx="7151688" cy="178510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600" b="1" kern="10" dirty="0" smtClean="0">
                <a:ln w="18000">
                  <a:noFill/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Action Plan </a:t>
            </a:r>
          </a:p>
          <a:p>
            <a:pPr algn="ctr">
              <a:defRPr/>
            </a:pPr>
            <a:r>
              <a:rPr lang="en-US" sz="4400" b="1" kern="10" dirty="0" smtClean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2021-22</a:t>
            </a:r>
            <a:endParaRPr lang="en-US" sz="4400" b="1" kern="10" dirty="0">
              <a:ln w="1905">
                <a:noFill/>
              </a:ln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Picture 2" descr="http://zpbangalorerural.kar.nic.in/zp_maps/BrurDistMap1.jpg"/>
          <p:cNvPicPr>
            <a:picLocks noChangeAspect="1" noChangeArrowheads="1"/>
          </p:cNvPicPr>
          <p:nvPr/>
        </p:nvPicPr>
        <p:blipFill>
          <a:blip r:embed="rId5" cstate="print"/>
          <a:srcRect l="5000" t="4240" r="2499" b="4407"/>
          <a:stretch>
            <a:fillRect/>
          </a:stretch>
        </p:blipFill>
        <p:spPr bwMode="auto">
          <a:xfrm>
            <a:off x="7086128" y="5739877"/>
            <a:ext cx="1950368" cy="1001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775985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76171132"/>
              </p:ext>
            </p:extLst>
          </p:nvPr>
        </p:nvGraphicFramePr>
        <p:xfrm>
          <a:off x="152400" y="1026274"/>
          <a:ext cx="8610600" cy="34340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5800"/>
                <a:gridCol w="5415158"/>
                <a:gridCol w="1560048"/>
                <a:gridCol w="949594"/>
              </a:tblGrid>
              <a:tr h="826518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Sl. No.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OFT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Cluster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No. of Farmers 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</a:tr>
              <a:tr h="5197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1.</a:t>
                      </a:r>
                      <a:endParaRPr lang="en-IN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Assessment of suitable redgram varieties for vegetable purpose </a:t>
                      </a:r>
                      <a:endParaRPr lang="en-IN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b="1" dirty="0" err="1" smtClean="0"/>
                        <a:t>Nelamangala</a:t>
                      </a:r>
                      <a:endParaRPr lang="en-IN" b="1" dirty="0" smtClean="0"/>
                    </a:p>
                    <a:p>
                      <a:pPr algn="just"/>
                      <a:endParaRPr lang="en-IN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/>
                        <a:t>3</a:t>
                      </a:r>
                      <a:endParaRPr lang="en-IN" b="1" dirty="0"/>
                    </a:p>
                  </a:txBody>
                  <a:tcPr anchor="ctr"/>
                </a:tc>
              </a:tr>
              <a:tr h="7178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Assessment of </a:t>
                      </a:r>
                      <a:r>
                        <a:rPr lang="en-US" sz="18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Nano</a:t>
                      </a: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fertilizers (N &amp; Zn) on Growth and Yield of Maize</a:t>
                      </a: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IN" b="1" dirty="0" err="1" smtClean="0"/>
                        <a:t>Hosakote</a:t>
                      </a:r>
                      <a:endParaRPr lang="en-IN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b="1" dirty="0" smtClean="0"/>
                        <a:t>5</a:t>
                      </a:r>
                      <a:endParaRPr lang="en-IN" b="1" dirty="0"/>
                    </a:p>
                  </a:txBody>
                  <a:tcPr anchor="ctr"/>
                </a:tc>
              </a:tr>
              <a:tr h="6096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endParaRPr lang="en-IN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Assessment of nutrient management in marigold</a:t>
                      </a:r>
                      <a:endParaRPr lang="en-IN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IN" b="1" dirty="0" smtClean="0"/>
                        <a:t>Devanahalli</a:t>
                      </a:r>
                      <a:endParaRPr lang="en-IN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b="1" dirty="0" smtClean="0"/>
                        <a:t>5</a:t>
                      </a:r>
                      <a:endParaRPr lang="en-IN" b="1" dirty="0"/>
                    </a:p>
                  </a:txBody>
                  <a:tcPr anchor="ctr"/>
                </a:tc>
              </a:tr>
              <a:tr h="6096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endParaRPr lang="en-IN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Franklin Gothic Medium" pitchFamily="34" charset="0"/>
                        </a:rPr>
                        <a:t>Assessment on management of mites and </a:t>
                      </a:r>
                      <a:r>
                        <a:rPr lang="en-US" sz="18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Franklin Gothic Medium" pitchFamily="34" charset="0"/>
                        </a:rPr>
                        <a:t>thrips</a:t>
                      </a: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Franklin Gothic Medium" pitchFamily="34" charset="0"/>
                        </a:rPr>
                        <a:t> in mulberry</a:t>
                      </a:r>
                      <a:endParaRPr lang="en-IN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b="1" dirty="0" err="1" smtClean="0"/>
                        <a:t>Hosakote</a:t>
                      </a:r>
                      <a:r>
                        <a:rPr lang="en-IN" b="1" dirty="0" smtClean="0"/>
                        <a:t> 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lang="en-IN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b="1" dirty="0" smtClean="0"/>
                        <a:t>5</a:t>
                      </a:r>
                      <a:endParaRPr lang="en-IN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305315" y="300335"/>
            <a:ext cx="2257285" cy="461665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0D12F3"/>
                </a:solidFill>
                <a:cs typeface="Arial" charset="0"/>
              </a:rPr>
              <a:t>Abstract of OFTs</a:t>
            </a:r>
            <a:endParaRPr lang="en-US" sz="2400" b="1" dirty="0">
              <a:solidFill>
                <a:srgbClr val="0D12F3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534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3023811322"/>
              </p:ext>
            </p:extLst>
          </p:nvPr>
        </p:nvGraphicFramePr>
        <p:xfrm>
          <a:off x="76200" y="750419"/>
          <a:ext cx="8991600" cy="53390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0600"/>
                <a:gridCol w="1447800"/>
                <a:gridCol w="3048000"/>
                <a:gridCol w="2362200"/>
                <a:gridCol w="1143000"/>
              </a:tblGrid>
              <a:tr h="70546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Place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Crop/ enterprise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Title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</a:rPr>
                        <a:t> of the training </a:t>
                      </a:r>
                      <a:r>
                        <a:rPr lang="en-US" sz="1800" b="1" baseline="0" dirty="0" err="1" smtClean="0">
                          <a:solidFill>
                            <a:srgbClr val="C00000"/>
                          </a:solidFill>
                        </a:rPr>
                        <a:t>programmes</a:t>
                      </a:r>
                      <a:endParaRPr lang="en-US" sz="18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Team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 members</a:t>
                      </a:r>
                      <a:endParaRPr lang="en-US" sz="18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Budget proposed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</a:tr>
              <a:tr h="619382">
                <a:tc rowSpan="8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/>
                        <a:t>On Campus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Agriculture</a:t>
                      </a:r>
                      <a:endParaRPr lang="en-US" sz="16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Vermicomposting</a:t>
                      </a:r>
                      <a:endParaRPr lang="en-US" sz="1600" b="0" dirty="0"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7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Sr.S&amp;H, PP, Agril. </a:t>
                      </a:r>
                      <a:r>
                        <a:rPr lang="en-US" sz="1600" dirty="0" err="1" smtClean="0"/>
                        <a:t>Extn</a:t>
                      </a:r>
                      <a:r>
                        <a:rPr lang="en-US" sz="1600" dirty="0" smtClean="0"/>
                        <a:t>., SS</a:t>
                      </a:r>
                      <a:r>
                        <a:rPr lang="en-US" sz="1600" baseline="0" dirty="0" smtClean="0"/>
                        <a:t> &amp;</a:t>
                      </a:r>
                      <a:r>
                        <a:rPr lang="en-US" sz="1600" dirty="0" smtClean="0"/>
                        <a:t> Agron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 smtClean="0">
                          <a:latin typeface="+mn-lt"/>
                        </a:rPr>
                        <a:t>5000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</a:tr>
              <a:tr h="6193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Agriculture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Recent advances</a:t>
                      </a:r>
                      <a:r>
                        <a:rPr lang="en-US" sz="1600" baseline="0" dirty="0" smtClean="0"/>
                        <a:t> in </a:t>
                      </a:r>
                      <a:r>
                        <a:rPr lang="en-US" sz="1600" dirty="0" smtClean="0"/>
                        <a:t>Bee Keeping</a:t>
                      </a:r>
                      <a:endParaRPr lang="en-US" sz="1600" b="0" dirty="0"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7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Sr.S&amp;H, PP, </a:t>
                      </a:r>
                      <a:r>
                        <a:rPr lang="en-US" sz="1600" dirty="0" err="1" smtClean="0"/>
                        <a:t>Agril.Extn</a:t>
                      </a:r>
                      <a:r>
                        <a:rPr lang="en-US" sz="1600" dirty="0" smtClean="0"/>
                        <a:t>.</a:t>
                      </a:r>
                      <a:r>
                        <a:rPr lang="en-US" sz="1600" baseline="0" dirty="0" smtClean="0"/>
                        <a:t> &amp;</a:t>
                      </a:r>
                      <a:r>
                        <a:rPr lang="en-US" sz="1600" dirty="0" smtClean="0"/>
                        <a:t> Agron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4500</a:t>
                      </a:r>
                      <a:endParaRPr lang="en-US" sz="1600" dirty="0" smtClean="0">
                        <a:latin typeface="+mn-lt"/>
                      </a:endParaRPr>
                    </a:p>
                  </a:txBody>
                  <a:tcPr anchor="ctr"/>
                </a:tc>
              </a:tr>
              <a:tr h="5057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Soil &amp; Water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Coconut</a:t>
                      </a:r>
                      <a:r>
                        <a:rPr lang="en-US" sz="16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climbing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 SS</a:t>
                      </a:r>
                      <a:r>
                        <a:rPr lang="en-US" sz="1600" baseline="0" dirty="0" smtClean="0"/>
                        <a:t> &amp; </a:t>
                      </a:r>
                      <a:r>
                        <a:rPr lang="en-US" sz="1600" dirty="0" err="1" smtClean="0"/>
                        <a:t>Agron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</a:rPr>
                        <a:t>3500</a:t>
                      </a:r>
                    </a:p>
                  </a:txBody>
                  <a:tcPr anchor="ctr"/>
                </a:tc>
              </a:tr>
              <a:tr h="6193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Horticulture</a:t>
                      </a:r>
                      <a:endParaRPr lang="en-US" sz="16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IPM</a:t>
                      </a:r>
                      <a:r>
                        <a:rPr lang="en-US" sz="1600" b="0" baseline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and IDM in horticulture crops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Sr.S&amp;H, PP, Agril.</a:t>
                      </a:r>
                      <a:r>
                        <a:rPr lang="en-US" sz="1600" dirty="0" err="1" smtClean="0"/>
                        <a:t>Extn</a:t>
                      </a:r>
                      <a:r>
                        <a:rPr lang="en-US" sz="1600" dirty="0" smtClean="0"/>
                        <a:t>.,SS, </a:t>
                      </a:r>
                      <a:r>
                        <a:rPr lang="en-US" sz="1600" dirty="0" err="1" smtClean="0"/>
                        <a:t>Agron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</a:rPr>
                        <a:t>5000</a:t>
                      </a:r>
                    </a:p>
                  </a:txBody>
                  <a:tcPr anchor="ctr"/>
                </a:tc>
              </a:tr>
              <a:tr h="5323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Horticulture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Value addition in Jack</a:t>
                      </a:r>
                      <a:endParaRPr lang="en-US" sz="1600" b="0" dirty="0"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Sr.S&amp;H, </a:t>
                      </a:r>
                      <a:r>
                        <a:rPr lang="en-US" sz="1600" dirty="0" err="1" smtClean="0"/>
                        <a:t>Agril.Extn</a:t>
                      </a:r>
                      <a:r>
                        <a:rPr lang="en-US" sz="1600" dirty="0" smtClean="0"/>
                        <a:t>., HS,PP, SS, Agron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 smtClean="0"/>
                        <a:t>4500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</a:tr>
              <a:tr h="5323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Horticulture</a:t>
                      </a:r>
                      <a:endParaRPr lang="en-US" sz="16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Value</a:t>
                      </a:r>
                      <a:r>
                        <a:rPr lang="en-US" sz="1600" b="0" baseline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addition in </a:t>
                      </a:r>
                      <a:r>
                        <a:rPr lang="en-US" sz="1600" b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Nutri</a:t>
                      </a:r>
                      <a:r>
                        <a:rPr lang="en-US" sz="1600" b="0" baseline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millets</a:t>
                      </a:r>
                      <a:endParaRPr lang="en-US" sz="1600" b="0" dirty="0"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Sr.S&amp;H, </a:t>
                      </a:r>
                      <a:r>
                        <a:rPr lang="en-US" sz="1600" dirty="0" err="1" smtClean="0"/>
                        <a:t>Agril.Extn</a:t>
                      </a:r>
                      <a:r>
                        <a:rPr lang="en-US" sz="1600" dirty="0" smtClean="0"/>
                        <a:t>., HS, PP, SS, </a:t>
                      </a:r>
                      <a:r>
                        <a:rPr lang="en-US" sz="1600" dirty="0" err="1" smtClean="0"/>
                        <a:t>Agron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 smtClean="0">
                          <a:latin typeface="+mn-lt"/>
                        </a:rPr>
                        <a:t>3000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</a:tr>
              <a:tr h="5323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Fisheries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Ornamental fish cultivation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Sr.S&amp;H</a:t>
                      </a:r>
                      <a:r>
                        <a:rPr lang="en-US" sz="1600" dirty="0" smtClean="0"/>
                        <a:t>, AS,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Agril.Extn</a:t>
                      </a:r>
                      <a:r>
                        <a:rPr lang="en-US" sz="1600" dirty="0" smtClean="0"/>
                        <a:t>., HS,PP, SS, </a:t>
                      </a:r>
                      <a:r>
                        <a:rPr lang="en-US" sz="1600" dirty="0" err="1" smtClean="0"/>
                        <a:t>Agron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 smtClean="0">
                          <a:latin typeface="+mn-lt"/>
                        </a:rPr>
                        <a:t>5000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</a:tr>
              <a:tr h="5323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Total – </a:t>
                      </a:r>
                      <a:r>
                        <a:rPr lang="en-US" sz="1600" b="1" dirty="0" smtClean="0">
                          <a:latin typeface="+mn-lt"/>
                          <a:cs typeface="Arial" panose="020B0604020202020204" pitchFamily="34" charset="0"/>
                        </a:rPr>
                        <a:t>07</a:t>
                      </a:r>
                      <a:r>
                        <a:rPr lang="en-US" sz="1600" b="1" baseline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trainings</a:t>
                      </a:r>
                      <a:endParaRPr lang="en-US" sz="1600" b="1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7" marB="0"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latin typeface="+mn-lt"/>
                        </a:rPr>
                        <a:t>30,500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62608" y="152400"/>
            <a:ext cx="8928992" cy="4572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On Campus </a:t>
            </a:r>
            <a:r>
              <a:rPr lang="en-US" sz="2200" b="1" dirty="0" smtClean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trainings (Rural Youth)</a:t>
            </a:r>
            <a:endParaRPr lang="en-US" sz="2200" b="1" dirty="0">
              <a:solidFill>
                <a:srgbClr val="0D12F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4214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3023811322"/>
              </p:ext>
            </p:extLst>
          </p:nvPr>
        </p:nvGraphicFramePr>
        <p:xfrm>
          <a:off x="76200" y="609600"/>
          <a:ext cx="8991600" cy="57684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0600"/>
                <a:gridCol w="1447800"/>
                <a:gridCol w="3886200"/>
                <a:gridCol w="1524000"/>
                <a:gridCol w="1143000"/>
              </a:tblGrid>
              <a:tr h="70546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Place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Department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Title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</a:rPr>
                        <a:t> of the training </a:t>
                      </a:r>
                      <a:r>
                        <a:rPr lang="en-US" sz="1800" b="1" baseline="0" dirty="0" err="1" smtClean="0">
                          <a:solidFill>
                            <a:srgbClr val="C00000"/>
                          </a:solidFill>
                        </a:rPr>
                        <a:t>programmes</a:t>
                      </a:r>
                      <a:endParaRPr lang="en-US" sz="18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Team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 members</a:t>
                      </a:r>
                      <a:endParaRPr lang="en-US" sz="18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Budget proposed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</a:tr>
              <a:tr h="619382">
                <a:tc rowSpan="7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/>
                        <a:t>On Campus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Sericulture</a:t>
                      </a:r>
                      <a:endParaRPr lang="en-US" sz="16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Integrated pest and disease management  in  mulberry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13337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Sr.S&amp;H, PP, Agril. 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Extn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., SS &amp; Agron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5000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6193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Agriculture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management of fall army worm in Maize through integrated approach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13337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Sr.S&amp;H, PP, 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Agril.Extn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&amp; Agron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4000</a:t>
                      </a:r>
                    </a:p>
                  </a:txBody>
                  <a:tcPr anchor="ctr"/>
                </a:tc>
              </a:tr>
              <a:tr h="6193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Horticulture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Integrated nutrient management in potato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SS &amp; 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Agron</a:t>
                      </a:r>
                      <a:endParaRPr lang="en-US" sz="16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4500</a:t>
                      </a:r>
                    </a:p>
                  </a:txBody>
                  <a:tcPr anchor="ctr"/>
                </a:tc>
              </a:tr>
              <a:tr h="6193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Agriculture</a:t>
                      </a:r>
                      <a:endParaRPr lang="en-US" sz="16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Scientific Seed Production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Sr.S&amp;H,SS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Agron</a:t>
                      </a:r>
                      <a:endParaRPr lang="en-US" sz="16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5000</a:t>
                      </a:r>
                    </a:p>
                  </a:txBody>
                  <a:tcPr anchor="ctr"/>
                </a:tc>
              </a:tr>
              <a:tr h="5323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Horticulture</a:t>
                      </a:r>
                      <a:endParaRPr lang="en-US" sz="16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Eco friendly management of pests and diseases in horticultural crops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1333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Sr.S&amp;H, 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Agril.Extn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., PP, SS, Agron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3000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5323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Animal husbandry</a:t>
                      </a:r>
                      <a:endParaRPr lang="en-US" sz="16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management of  foot and mouth disease in Dairy animals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1333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Sr.S&amp;H, AS, 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Agril.Extn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., PP, SS, 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Agron</a:t>
                      </a:r>
                      <a:endParaRPr lang="en-US" sz="16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4000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5323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Total – 06 trainings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7" marB="0"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25,500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62608" y="76200"/>
            <a:ext cx="8928992" cy="4572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On Campus </a:t>
            </a:r>
            <a:r>
              <a:rPr lang="en-US" sz="2200" b="1" dirty="0" smtClean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trainings (Extension personnel)</a:t>
            </a:r>
            <a:endParaRPr lang="en-US" sz="2200" b="1" dirty="0">
              <a:solidFill>
                <a:srgbClr val="0D12F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4214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3023811322"/>
              </p:ext>
            </p:extLst>
          </p:nvPr>
        </p:nvGraphicFramePr>
        <p:xfrm>
          <a:off x="76200" y="717315"/>
          <a:ext cx="8991600" cy="60644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0600"/>
                <a:gridCol w="1447800"/>
                <a:gridCol w="3886200"/>
                <a:gridCol w="1524000"/>
                <a:gridCol w="1143000"/>
              </a:tblGrid>
              <a:tr h="70546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Place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Crop/ enterprise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Title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</a:rPr>
                        <a:t> of the training </a:t>
                      </a:r>
                      <a:r>
                        <a:rPr lang="en-US" sz="1800" b="1" baseline="0" dirty="0" err="1" smtClean="0">
                          <a:solidFill>
                            <a:srgbClr val="C00000"/>
                          </a:solidFill>
                        </a:rPr>
                        <a:t>programmes</a:t>
                      </a:r>
                      <a:endParaRPr lang="en-US" sz="18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Team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 members</a:t>
                      </a:r>
                      <a:endParaRPr lang="en-US" sz="18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Budget proposed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</a:tr>
              <a:tr h="619382">
                <a:tc rowSpan="8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/>
                        <a:t>Off</a:t>
                      </a:r>
                      <a:r>
                        <a:rPr lang="en-US" sz="1800" b="1" baseline="0" dirty="0" smtClean="0"/>
                        <a:t> </a:t>
                      </a:r>
                      <a:r>
                        <a:rPr lang="en-US" sz="1800" b="1" dirty="0" smtClean="0"/>
                        <a:t>Campus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solidFill>
                            <a:srgbClr val="C00000"/>
                          </a:solidFill>
                        </a:rPr>
                        <a:t>Agriculture</a:t>
                      </a:r>
                      <a:endParaRPr lang="en-US" sz="15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5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Importance of Nutri garden for farm families</a:t>
                      </a:r>
                      <a:endParaRPr lang="en-US" sz="1500" b="0" dirty="0"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7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Sr.S&amp;H, HS, PP, Agril. </a:t>
                      </a:r>
                      <a:r>
                        <a:rPr lang="en-US" sz="1500" dirty="0" err="1" smtClean="0"/>
                        <a:t>Extn</a:t>
                      </a:r>
                      <a:r>
                        <a:rPr lang="en-US" sz="1500" dirty="0" smtClean="0"/>
                        <a:t>., SS</a:t>
                      </a:r>
                      <a:r>
                        <a:rPr lang="en-US" sz="1500" baseline="0" dirty="0" smtClean="0"/>
                        <a:t> &amp;</a:t>
                      </a:r>
                      <a:r>
                        <a:rPr lang="en-US" sz="1500" dirty="0" smtClean="0"/>
                        <a:t> Agron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dirty="0" smtClean="0">
                          <a:latin typeface="+mn-lt"/>
                        </a:rPr>
                        <a:t>2500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anchor="ctr"/>
                </a:tc>
              </a:tr>
              <a:tr h="6193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Dairy</a:t>
                      </a:r>
                      <a:endParaRPr lang="en-US" sz="15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Method demonstration on urea enrichment for dry fodder</a:t>
                      </a:r>
                      <a:endParaRPr lang="en-US" sz="1500" b="0" dirty="0"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7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Sr.S&amp;H, PP, </a:t>
                      </a:r>
                      <a:r>
                        <a:rPr lang="en-US" sz="1500" dirty="0" err="1" smtClean="0"/>
                        <a:t>Agril.Extn</a:t>
                      </a:r>
                      <a:r>
                        <a:rPr lang="en-US" sz="1500" dirty="0" smtClean="0"/>
                        <a:t>.</a:t>
                      </a:r>
                      <a:r>
                        <a:rPr lang="en-US" sz="1500" baseline="0" dirty="0" smtClean="0"/>
                        <a:t> &amp;</a:t>
                      </a:r>
                      <a:r>
                        <a:rPr lang="en-US" sz="1500" dirty="0" smtClean="0"/>
                        <a:t> Agron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2000</a:t>
                      </a:r>
                      <a:endParaRPr lang="en-US" sz="1500" dirty="0" smtClean="0">
                        <a:latin typeface="+mn-lt"/>
                      </a:endParaRPr>
                    </a:p>
                  </a:txBody>
                  <a:tcPr anchor="ctr"/>
                </a:tc>
              </a:tr>
              <a:tr h="6193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 dirty="0" smtClean="0">
                          <a:solidFill>
                            <a:srgbClr val="C00000"/>
                          </a:solidFill>
                        </a:rPr>
                        <a:t>Horticulture</a:t>
                      </a:r>
                      <a:endParaRPr lang="en-US" sz="15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Biological methods for control of YMV in pole beans</a:t>
                      </a:r>
                      <a:endParaRPr lang="en-US" sz="1500" b="0" kern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 SS</a:t>
                      </a:r>
                      <a:r>
                        <a:rPr lang="en-US" sz="1500" baseline="0" dirty="0" smtClean="0"/>
                        <a:t> &amp; </a:t>
                      </a:r>
                      <a:r>
                        <a:rPr lang="en-US" sz="1500" dirty="0" err="1" smtClean="0"/>
                        <a:t>Agron</a:t>
                      </a:r>
                      <a:endParaRPr lang="en-US" sz="15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+mn-lt"/>
                        </a:rPr>
                        <a:t>2000</a:t>
                      </a:r>
                    </a:p>
                  </a:txBody>
                  <a:tcPr anchor="ctr"/>
                </a:tc>
              </a:tr>
              <a:tr h="6193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solidFill>
                            <a:srgbClr val="C00000"/>
                          </a:solidFill>
                        </a:rPr>
                        <a:t>Horticulture</a:t>
                      </a:r>
                      <a:endParaRPr lang="en-US" sz="15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5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Management of major pests and diseases in tomato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Sr.S&amp;H, PP, Agril.</a:t>
                      </a:r>
                      <a:r>
                        <a:rPr lang="en-US" sz="1500" dirty="0" err="1" smtClean="0"/>
                        <a:t>Extn</a:t>
                      </a:r>
                      <a:r>
                        <a:rPr lang="en-US" sz="1500" dirty="0" smtClean="0"/>
                        <a:t>.,SS, </a:t>
                      </a:r>
                      <a:r>
                        <a:rPr lang="en-US" sz="1500" dirty="0" err="1" smtClean="0"/>
                        <a:t>Agron</a:t>
                      </a:r>
                      <a:endParaRPr lang="en-US" sz="15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+mn-lt"/>
                        </a:rPr>
                        <a:t>1500</a:t>
                      </a:r>
                    </a:p>
                  </a:txBody>
                  <a:tcPr anchor="ctr"/>
                </a:tc>
              </a:tr>
              <a:tr h="5323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 dirty="0" smtClean="0">
                          <a:solidFill>
                            <a:srgbClr val="C00000"/>
                          </a:solidFill>
                        </a:rPr>
                        <a:t>Soil &amp; water</a:t>
                      </a:r>
                      <a:endParaRPr lang="en-US" sz="15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Integrated Nutrient Management in </a:t>
                      </a:r>
                      <a:r>
                        <a:rPr lang="en-US" sz="15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rainfed</a:t>
                      </a: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crops</a:t>
                      </a:r>
                      <a:endParaRPr lang="en-US" sz="1500" b="0" dirty="0"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7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Sr.S&amp;H, SS, </a:t>
                      </a:r>
                      <a:r>
                        <a:rPr lang="en-US" sz="1500" dirty="0" err="1" smtClean="0"/>
                        <a:t>Agron</a:t>
                      </a:r>
                      <a:r>
                        <a:rPr lang="en-US" sz="1500" dirty="0" smtClean="0"/>
                        <a:t>, PP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dirty="0" smtClean="0"/>
                        <a:t>2000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anchor="ctr"/>
                </a:tc>
              </a:tr>
              <a:tr h="5323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Dairy</a:t>
                      </a:r>
                      <a:endParaRPr lang="en-US" sz="15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Method demonstration on urea enrichment for dry fodder</a:t>
                      </a:r>
                      <a:endParaRPr lang="en-US" sz="1500" b="0" dirty="0"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7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err="1" smtClean="0"/>
                        <a:t>Sr.S&amp;H</a:t>
                      </a:r>
                      <a:r>
                        <a:rPr lang="en-US" sz="1500" dirty="0" smtClean="0"/>
                        <a:t>, </a:t>
                      </a:r>
                      <a:r>
                        <a:rPr lang="en-US" sz="1500" dirty="0" err="1" smtClean="0"/>
                        <a:t>Agril.Extn</a:t>
                      </a:r>
                      <a:r>
                        <a:rPr lang="en-US" sz="1500" dirty="0" smtClean="0"/>
                        <a:t>., AS,  PP, SS, </a:t>
                      </a:r>
                      <a:r>
                        <a:rPr lang="en-US" sz="1500" dirty="0" err="1" smtClean="0"/>
                        <a:t>Agron</a:t>
                      </a:r>
                      <a:endParaRPr lang="en-US" sz="15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dirty="0" smtClean="0">
                          <a:latin typeface="+mn-lt"/>
                        </a:rPr>
                        <a:t>2000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anchor="ctr"/>
                </a:tc>
              </a:tr>
              <a:tr h="5323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Integrated</a:t>
                      </a:r>
                      <a:r>
                        <a:rPr lang="en-US" sz="15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 Farming </a:t>
                      </a:r>
                      <a:endParaRPr lang="en-US" sz="15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Demonstration of </a:t>
                      </a:r>
                      <a:r>
                        <a:rPr lang="en-US" sz="15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multicut</a:t>
                      </a: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fodder var. CoFS-31 &amp; seed treatment in popcorn </a:t>
                      </a:r>
                      <a:endParaRPr lang="en-US" sz="1500" b="0" dirty="0"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7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Sr.S&amp;H, </a:t>
                      </a:r>
                      <a:r>
                        <a:rPr lang="en-US" sz="1500" dirty="0" err="1" smtClean="0"/>
                        <a:t>Agron</a:t>
                      </a:r>
                      <a:r>
                        <a:rPr lang="en-US" sz="1500" dirty="0" smtClean="0"/>
                        <a:t>, PP, SS,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dirty="0" smtClean="0">
                          <a:latin typeface="+mn-lt"/>
                        </a:rPr>
                        <a:t>3000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anchor="ctr"/>
                </a:tc>
              </a:tr>
              <a:tr h="271696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1" dirty="0">
                        <a:latin typeface="+mn-lt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Total – </a:t>
                      </a:r>
                      <a:r>
                        <a:rPr lang="en-US" sz="1400" b="1" dirty="0" smtClean="0">
                          <a:latin typeface="+mn-lt"/>
                          <a:cs typeface="Arial" panose="020B0604020202020204" pitchFamily="34" charset="0"/>
                        </a:rPr>
                        <a:t>07</a:t>
                      </a:r>
                      <a:r>
                        <a:rPr lang="en-US" sz="1400" b="1" baseline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trainings</a:t>
                      </a:r>
                      <a:endParaRPr lang="en-US" sz="1400" b="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dirty="0"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7" marB="0"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dirty="0" smtClean="0">
                          <a:latin typeface="+mn-lt"/>
                        </a:rPr>
                        <a:t>15,000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62608" y="152400"/>
            <a:ext cx="8928992" cy="4572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 smtClean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Off </a:t>
            </a:r>
            <a:r>
              <a:rPr lang="en-US" sz="2200" b="1" dirty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Campus </a:t>
            </a:r>
            <a:r>
              <a:rPr lang="en-US" sz="2200" b="1" dirty="0" smtClean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trainings (Farmers and farm women)</a:t>
            </a:r>
            <a:endParaRPr lang="en-US" sz="2200" b="1" dirty="0">
              <a:solidFill>
                <a:srgbClr val="0D12F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4214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3023811322"/>
              </p:ext>
            </p:extLst>
          </p:nvPr>
        </p:nvGraphicFramePr>
        <p:xfrm>
          <a:off x="76200" y="750419"/>
          <a:ext cx="8991600" cy="59296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0600"/>
                <a:gridCol w="1447800"/>
                <a:gridCol w="3886200"/>
                <a:gridCol w="1524000"/>
                <a:gridCol w="1143000"/>
              </a:tblGrid>
              <a:tr h="70546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Place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Crop/ enterprise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Title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</a:rPr>
                        <a:t> of the training </a:t>
                      </a:r>
                      <a:r>
                        <a:rPr lang="en-US" sz="1800" b="1" baseline="0" dirty="0" err="1" smtClean="0">
                          <a:solidFill>
                            <a:srgbClr val="C00000"/>
                          </a:solidFill>
                        </a:rPr>
                        <a:t>programmes</a:t>
                      </a:r>
                      <a:endParaRPr lang="en-US" sz="18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Team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 members</a:t>
                      </a:r>
                      <a:endParaRPr lang="en-US" sz="18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Budget proposed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</a:tr>
              <a:tr h="532355">
                <a:tc rowSpan="8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/>
                        <a:t>Off</a:t>
                      </a:r>
                      <a:r>
                        <a:rPr lang="en-US" sz="1800" b="1" baseline="0" dirty="0" smtClean="0"/>
                        <a:t> </a:t>
                      </a:r>
                      <a:r>
                        <a:rPr lang="en-US" sz="1800" b="1" dirty="0" smtClean="0"/>
                        <a:t>Campus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Horticulture</a:t>
                      </a:r>
                      <a:endParaRPr lang="en-US" sz="16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Propagation techniques &amp; Nursery management</a:t>
                      </a:r>
                    </a:p>
                  </a:txBody>
                  <a:tcPr marL="68580" marR="68580" marT="13337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Sr.S&amp;H, PP, SS, </a:t>
                      </a:r>
                      <a:r>
                        <a:rPr lang="en-US" sz="1600" dirty="0" err="1" smtClean="0"/>
                        <a:t>Agron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 smtClean="0">
                          <a:latin typeface="+mn-lt"/>
                        </a:rPr>
                        <a:t>2000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</a:tr>
              <a:tr h="5323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Horticulture</a:t>
                      </a:r>
                      <a:endParaRPr lang="en-US" sz="16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Management of late blight and fruit borer in Tomato through integrated approach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Sr.S&amp;H, PP, SS, Agron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 smtClean="0">
                          <a:latin typeface="+mn-lt"/>
                        </a:rPr>
                        <a:t>2500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</a:tr>
              <a:tr h="532355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Horticulture</a:t>
                      </a:r>
                      <a:endParaRPr lang="en-US" sz="16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Integrated pests and diseases management in rose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Sr.S&amp;H</a:t>
                      </a:r>
                      <a:r>
                        <a:rPr lang="en-US" sz="1600" dirty="0" smtClean="0"/>
                        <a:t>, PP,  </a:t>
                      </a:r>
                      <a:r>
                        <a:rPr lang="en-US" sz="1600" dirty="0" err="1" smtClean="0"/>
                        <a:t>Agril.Extn</a:t>
                      </a:r>
                      <a:r>
                        <a:rPr lang="en-US" sz="1600" dirty="0" smtClean="0"/>
                        <a:t>., SS, </a:t>
                      </a:r>
                      <a:r>
                        <a:rPr lang="en-US" sz="1600" dirty="0" err="1" smtClean="0"/>
                        <a:t>Agron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 smtClean="0">
                          <a:latin typeface="+mn-lt"/>
                        </a:rPr>
                        <a:t>2000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</a:tr>
              <a:tr h="532355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Horticulture</a:t>
                      </a:r>
                      <a:endParaRPr lang="en-US" sz="16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Post-harvest technology and value addition in tomato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Sr.S&amp;H</a:t>
                      </a:r>
                      <a:r>
                        <a:rPr lang="en-US" sz="1600" dirty="0" smtClean="0"/>
                        <a:t>, PP,  </a:t>
                      </a:r>
                      <a:r>
                        <a:rPr lang="en-US" sz="1600" dirty="0" err="1" smtClean="0"/>
                        <a:t>Agril.Extn</a:t>
                      </a:r>
                      <a:r>
                        <a:rPr lang="en-US" sz="1600" dirty="0" smtClean="0"/>
                        <a:t>., SS, </a:t>
                      </a:r>
                      <a:r>
                        <a:rPr lang="en-US" sz="1600" dirty="0" err="1" smtClean="0"/>
                        <a:t>Agron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 smtClean="0">
                          <a:latin typeface="+mn-lt"/>
                        </a:rPr>
                        <a:t>2000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</a:tr>
              <a:tr h="532355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Dairy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Scientific calf management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Sr.S&amp;H</a:t>
                      </a:r>
                      <a:r>
                        <a:rPr lang="en-US" sz="1600" dirty="0" smtClean="0"/>
                        <a:t>, 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 smtClean="0">
                          <a:latin typeface="+mn-lt"/>
                        </a:rPr>
                        <a:t>1500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</a:tr>
              <a:tr h="532355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Soil &amp; water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Soil testing and water sample analysis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Sr.S&amp;H</a:t>
                      </a:r>
                      <a:r>
                        <a:rPr lang="en-US" sz="1600" dirty="0" smtClean="0"/>
                        <a:t>,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ss</a:t>
                      </a:r>
                      <a:r>
                        <a:rPr lang="en-US" sz="1600" baseline="0" dirty="0" smtClean="0"/>
                        <a:t> 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 smtClean="0">
                          <a:latin typeface="+mn-lt"/>
                        </a:rPr>
                        <a:t>2000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</a:tr>
              <a:tr h="532355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Agriculture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Safe and judicious use of pesticides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Sr.S&amp;H</a:t>
                      </a:r>
                      <a:r>
                        <a:rPr lang="en-US" sz="1600" dirty="0" smtClean="0"/>
                        <a:t>, PP,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 smtClean="0">
                          <a:latin typeface="+mn-lt"/>
                        </a:rPr>
                        <a:t>2000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</a:tr>
              <a:tr h="532355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1" dirty="0">
                        <a:latin typeface="+mn-lt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Total – </a:t>
                      </a:r>
                      <a:r>
                        <a:rPr lang="en-US" sz="1600" b="1" dirty="0" smtClean="0">
                          <a:latin typeface="+mn-lt"/>
                          <a:cs typeface="Arial" panose="020B0604020202020204" pitchFamily="34" charset="0"/>
                        </a:rPr>
                        <a:t>07</a:t>
                      </a:r>
                      <a:r>
                        <a:rPr lang="en-US" sz="1600" b="1" baseline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trainings</a:t>
                      </a:r>
                      <a:endParaRPr lang="en-US" sz="1600" b="1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latin typeface="+mn-lt"/>
                        </a:rPr>
                        <a:t>14,000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62608" y="152400"/>
            <a:ext cx="8928992" cy="4572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 smtClean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Off </a:t>
            </a:r>
            <a:r>
              <a:rPr lang="en-US" sz="2200" b="1" dirty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Campus </a:t>
            </a:r>
            <a:r>
              <a:rPr lang="en-US" sz="2200" b="1" dirty="0" smtClean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trainings (Rural Youth)</a:t>
            </a:r>
            <a:endParaRPr lang="en-US" sz="2200" b="1" dirty="0">
              <a:solidFill>
                <a:srgbClr val="0D12F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4214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3023811322"/>
              </p:ext>
            </p:extLst>
          </p:nvPr>
        </p:nvGraphicFramePr>
        <p:xfrm>
          <a:off x="76200" y="750419"/>
          <a:ext cx="8991600" cy="59764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0600"/>
                <a:gridCol w="1219200"/>
                <a:gridCol w="2971800"/>
                <a:gridCol w="2667000"/>
                <a:gridCol w="1143000"/>
              </a:tblGrid>
              <a:tr h="70546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Place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Crop/ enterprise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Title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</a:rPr>
                        <a:t> of the training programmes</a:t>
                      </a:r>
                      <a:endParaRPr lang="en-US" sz="18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Team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 members</a:t>
                      </a:r>
                      <a:endParaRPr lang="en-US" sz="18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Budget proposed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</a:tr>
              <a:tr h="532355">
                <a:tc rowSpan="9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/>
                        <a:t>Off</a:t>
                      </a:r>
                      <a:r>
                        <a:rPr lang="en-US" sz="1800" b="1" baseline="0" dirty="0" smtClean="0"/>
                        <a:t> </a:t>
                      </a:r>
                      <a:r>
                        <a:rPr lang="en-US" sz="1800" b="1" dirty="0" smtClean="0"/>
                        <a:t>Campus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Integrated</a:t>
                      </a:r>
                      <a:r>
                        <a:rPr lang="en-US" sz="15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 Farming </a:t>
                      </a:r>
                      <a:endParaRPr lang="en-US" sz="15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5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dirty="0">
                          <a:latin typeface="+mn-lt"/>
                          <a:ea typeface="Calibri"/>
                          <a:cs typeface="Times New Roman"/>
                        </a:rPr>
                        <a:t>Integrated crop management in agricultural and horticultural crops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err="1" smtClean="0"/>
                        <a:t>Sr.S&amp;H</a:t>
                      </a:r>
                      <a:r>
                        <a:rPr lang="en-US" sz="1500" dirty="0" smtClean="0"/>
                        <a:t>, </a:t>
                      </a:r>
                      <a:r>
                        <a:rPr lang="en-US" sz="1500" dirty="0" err="1" smtClean="0"/>
                        <a:t>Agril.Extn</a:t>
                      </a:r>
                      <a:r>
                        <a:rPr lang="en-US" sz="1500" dirty="0" smtClean="0"/>
                        <a:t>., PP, SS, </a:t>
                      </a:r>
                      <a:r>
                        <a:rPr lang="en-US" sz="1500" dirty="0" err="1" smtClean="0"/>
                        <a:t>Agron</a:t>
                      </a:r>
                      <a:endParaRPr lang="en-US" sz="15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dirty="0" smtClean="0">
                          <a:latin typeface="+mn-lt"/>
                        </a:rPr>
                        <a:t>2000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anchor="ctr"/>
                </a:tc>
              </a:tr>
              <a:tr h="532355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solidFill>
                            <a:srgbClr val="C00000"/>
                          </a:solidFill>
                        </a:rPr>
                        <a:t>Horticulture</a:t>
                      </a:r>
                      <a:endParaRPr lang="en-US" sz="15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5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+mn-lt"/>
                          <a:ea typeface="Calibri"/>
                          <a:cs typeface="Times New Roman"/>
                        </a:rPr>
                        <a:t>Integrated pest and disease management in vegetable crops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err="1" smtClean="0"/>
                        <a:t>Sr.S&amp;H</a:t>
                      </a:r>
                      <a:r>
                        <a:rPr lang="en-US" sz="1500" dirty="0" smtClean="0"/>
                        <a:t>, PP, </a:t>
                      </a:r>
                      <a:r>
                        <a:rPr lang="en-US" sz="1500" dirty="0" err="1" smtClean="0"/>
                        <a:t>Agril.Extn</a:t>
                      </a:r>
                      <a:r>
                        <a:rPr lang="en-US" sz="1500" dirty="0" smtClean="0"/>
                        <a:t>.,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dirty="0" smtClean="0">
                          <a:latin typeface="+mn-lt"/>
                        </a:rPr>
                        <a:t>2500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anchor="ctr"/>
                </a:tc>
              </a:tr>
              <a:tr h="532355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solidFill>
                            <a:srgbClr val="C00000"/>
                          </a:solidFill>
                        </a:rPr>
                        <a:t>Agriculture</a:t>
                      </a:r>
                      <a:endParaRPr lang="en-US" sz="15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5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Demonstration of preparation of compost from organic waste</a:t>
                      </a:r>
                    </a:p>
                  </a:txBody>
                  <a:tcPr marL="68580" marR="68580" marT="13337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Sr.S&amp;H, </a:t>
                      </a:r>
                      <a:r>
                        <a:rPr lang="en-US" sz="1500" dirty="0" err="1" smtClean="0"/>
                        <a:t>Agron</a:t>
                      </a:r>
                      <a:r>
                        <a:rPr lang="en-US" sz="1500" dirty="0" smtClean="0"/>
                        <a:t>, PP, SS,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dirty="0" smtClean="0">
                          <a:latin typeface="+mn-lt"/>
                        </a:rPr>
                        <a:t>2000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anchor="ctr"/>
                </a:tc>
              </a:tr>
              <a:tr h="5323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solidFill>
                            <a:srgbClr val="C00000"/>
                          </a:solidFill>
                        </a:rPr>
                        <a:t>Agriculture</a:t>
                      </a:r>
                      <a:endParaRPr lang="en-US" sz="15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Use of pulse magic, traps and chemicals in Redgram</a:t>
                      </a:r>
                      <a:endParaRPr lang="en-US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Sr.S&amp;H, </a:t>
                      </a:r>
                      <a:r>
                        <a:rPr lang="en-US" sz="1500" dirty="0" err="1" smtClean="0"/>
                        <a:t>AgronPP</a:t>
                      </a:r>
                      <a:r>
                        <a:rPr lang="en-US" sz="1500" dirty="0" smtClean="0"/>
                        <a:t>, SS,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dirty="0" smtClean="0">
                          <a:latin typeface="+mn-lt"/>
                        </a:rPr>
                        <a:t>2000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anchor="ctr"/>
                </a:tc>
              </a:tr>
              <a:tr h="532355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Poultry</a:t>
                      </a:r>
                      <a:endParaRPr lang="en-US" sz="15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Improved practices in backyard poultry</a:t>
                      </a:r>
                      <a:endParaRPr lang="en-US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err="1" smtClean="0"/>
                        <a:t>Sr.S&amp;H</a:t>
                      </a:r>
                      <a:r>
                        <a:rPr lang="en-US" sz="1500" dirty="0" smtClean="0"/>
                        <a:t>, 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dirty="0" smtClean="0">
                          <a:latin typeface="+mn-lt"/>
                        </a:rPr>
                        <a:t>2000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anchor="ctr"/>
                </a:tc>
              </a:tr>
              <a:tr h="532355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solidFill>
                            <a:srgbClr val="C00000"/>
                          </a:solidFill>
                        </a:rPr>
                        <a:t>Horticulture</a:t>
                      </a:r>
                      <a:endParaRPr lang="en-US" sz="15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5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Management of banana pests &amp; diseases through integrated approach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err="1" smtClean="0"/>
                        <a:t>Sr.S&amp;H</a:t>
                      </a:r>
                      <a:r>
                        <a:rPr lang="en-US" sz="1500" dirty="0" smtClean="0"/>
                        <a:t>, </a:t>
                      </a:r>
                      <a:r>
                        <a:rPr lang="en-US" sz="1500" dirty="0" err="1" smtClean="0"/>
                        <a:t>Agril.Extn</a:t>
                      </a:r>
                      <a:r>
                        <a:rPr lang="en-US" sz="1500" dirty="0" smtClean="0"/>
                        <a:t>., PP, SS, </a:t>
                      </a:r>
                      <a:r>
                        <a:rPr lang="en-US" sz="1500" dirty="0" err="1" smtClean="0"/>
                        <a:t>Agron</a:t>
                      </a:r>
                      <a:endParaRPr lang="en-US" sz="15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dirty="0" smtClean="0">
                          <a:latin typeface="+mn-lt"/>
                        </a:rPr>
                        <a:t>2500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anchor="ctr"/>
                </a:tc>
              </a:tr>
              <a:tr h="532355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solidFill>
                            <a:srgbClr val="C00000"/>
                          </a:solidFill>
                        </a:rPr>
                        <a:t>Agriculture</a:t>
                      </a:r>
                      <a:endParaRPr lang="en-US" sz="15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5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Integrated cultivation practices in maize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err="1" smtClean="0"/>
                        <a:t>Sr.S&amp;H</a:t>
                      </a:r>
                      <a:r>
                        <a:rPr lang="en-US" sz="1500" dirty="0" smtClean="0"/>
                        <a:t>, </a:t>
                      </a:r>
                      <a:r>
                        <a:rPr lang="en-US" sz="1500" dirty="0" err="1" smtClean="0"/>
                        <a:t>Agril.Extn</a:t>
                      </a:r>
                      <a:r>
                        <a:rPr lang="en-US" sz="1500" dirty="0" smtClean="0"/>
                        <a:t>., PP, SS, </a:t>
                      </a:r>
                      <a:r>
                        <a:rPr lang="en-US" sz="1500" dirty="0" err="1" smtClean="0"/>
                        <a:t>Agron</a:t>
                      </a:r>
                      <a:endParaRPr lang="en-US" sz="15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dirty="0" smtClean="0">
                          <a:latin typeface="+mn-lt"/>
                        </a:rPr>
                        <a:t>2000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anchor="ctr"/>
                </a:tc>
              </a:tr>
              <a:tr h="532355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solidFill>
                            <a:srgbClr val="C00000"/>
                          </a:solidFill>
                        </a:rPr>
                        <a:t>Agriculture</a:t>
                      </a:r>
                      <a:endParaRPr lang="en-US" sz="15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5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Value addition in </a:t>
                      </a:r>
                      <a:r>
                        <a:rPr lang="en-US" sz="15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nutri</a:t>
                      </a: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-millets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err="1" smtClean="0"/>
                        <a:t>Sr.S&amp;H</a:t>
                      </a:r>
                      <a:r>
                        <a:rPr lang="en-US" sz="1500" dirty="0" smtClean="0"/>
                        <a:t>, </a:t>
                      </a:r>
                      <a:r>
                        <a:rPr lang="en-US" sz="1500" dirty="0" err="1" smtClean="0"/>
                        <a:t>Agril.Extn</a:t>
                      </a:r>
                      <a:r>
                        <a:rPr lang="en-US" sz="1500" dirty="0" smtClean="0"/>
                        <a:t>., PP, SS, </a:t>
                      </a:r>
                      <a:r>
                        <a:rPr lang="en-US" sz="1500" dirty="0" err="1" smtClean="0"/>
                        <a:t>Agron</a:t>
                      </a:r>
                      <a:endParaRPr lang="en-US" sz="15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dirty="0" smtClean="0">
                          <a:latin typeface="+mn-lt"/>
                        </a:rPr>
                        <a:t>2500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anchor="ctr"/>
                </a:tc>
              </a:tr>
              <a:tr h="532355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1" dirty="0">
                        <a:latin typeface="+mn-lt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Total – </a:t>
                      </a:r>
                      <a:r>
                        <a:rPr lang="en-US" sz="1600" b="1" dirty="0" smtClean="0">
                          <a:latin typeface="+mn-lt"/>
                          <a:cs typeface="Arial" panose="020B0604020202020204" pitchFamily="34" charset="0"/>
                        </a:rPr>
                        <a:t>08</a:t>
                      </a:r>
                      <a:r>
                        <a:rPr lang="en-US" sz="1600" b="1" baseline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trainings</a:t>
                      </a:r>
                      <a:endParaRPr lang="en-US" sz="1600" b="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latin typeface="+mn-lt"/>
                        </a:rPr>
                        <a:t>17500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62608" y="152400"/>
            <a:ext cx="8928992" cy="4572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 smtClean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Off </a:t>
            </a:r>
            <a:r>
              <a:rPr lang="en-US" sz="2200" b="1" dirty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Campus </a:t>
            </a:r>
            <a:r>
              <a:rPr lang="en-US" sz="2200" b="1" dirty="0" smtClean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trainings (Extension personnel)</a:t>
            </a:r>
            <a:endParaRPr lang="en-US" sz="2200" b="1" dirty="0">
              <a:solidFill>
                <a:srgbClr val="0D12F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4214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04800" y="228600"/>
            <a:ext cx="8839200" cy="4572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Calendar of activities for Scientist (Animal Science)</a:t>
            </a:r>
          </a:p>
        </p:txBody>
      </p:sp>
      <p:graphicFrame>
        <p:nvGraphicFramePr>
          <p:cNvPr id="6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2974191992"/>
              </p:ext>
            </p:extLst>
          </p:nvPr>
        </p:nvGraphicFramePr>
        <p:xfrm>
          <a:off x="114300" y="1676400"/>
          <a:ext cx="8915400" cy="381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6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1425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2894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0103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Village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Crop/ enterprise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Activity </a:t>
                      </a:r>
                      <a:r>
                        <a:rPr lang="en-US" sz="2000" b="1" baseline="0" dirty="0">
                          <a:solidFill>
                            <a:srgbClr val="C00000"/>
                          </a:solidFill>
                        </a:rPr>
                        <a:t>as leader 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Other members of the </a:t>
                      </a:r>
                      <a:r>
                        <a:rPr lang="en-US" sz="2000" b="1" baseline="0" dirty="0">
                          <a:solidFill>
                            <a:srgbClr val="C00000"/>
                          </a:solidFill>
                        </a:rPr>
                        <a:t>team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Budget proposed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01033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Vabasandra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Dairy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OFT-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Assessment of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ectoparasiticidal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application in cattle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err="1"/>
                        <a:t>Agron</a:t>
                      </a:r>
                      <a:r>
                        <a:rPr lang="en-US" sz="1800" baseline="0" dirty="0"/>
                        <a:t> &amp; PP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9200</a:t>
                      </a:r>
                    </a:p>
                  </a:txBody>
                  <a:tcPr anchor="ctr"/>
                </a:tc>
              </a:tr>
              <a:tr h="70103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Vabasandra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Backyard poultry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FLD –</a:t>
                      </a:r>
                      <a:r>
                        <a:rPr lang="en-US" sz="18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Popularization of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Swarnadhara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 chicks in backyard poultry </a:t>
                      </a:r>
                      <a:endParaRPr lang="en-US" sz="1800" b="0" dirty="0">
                        <a:solidFill>
                          <a:schemeClr val="tx1"/>
                        </a:solidFill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err="1"/>
                        <a:t>Agron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37,000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  <a:defRPr/>
                      </a:pPr>
                      <a:r>
                        <a:rPr lang="en-US" sz="1800" dirty="0" err="1">
                          <a:solidFill>
                            <a:prstClr val="black"/>
                          </a:solidFill>
                          <a:latin typeface="+mn-lt"/>
                        </a:rPr>
                        <a:t>Lakkondalli</a:t>
                      </a:r>
                      <a:endParaRPr lang="en-US" sz="1800" dirty="0">
                        <a:solidFill>
                          <a:prstClr val="black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Sheep rearing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FLD </a:t>
                      </a: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–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</a:rPr>
                        <a:t>robiotics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 for o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pti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mum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Post-weaning growth in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lambs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/>
                        <a:t>SS 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21,000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1593216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8600" y="152400"/>
            <a:ext cx="8839200" cy="4572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Calendar of activities for Scientist (Animal Science)</a:t>
            </a:r>
          </a:p>
        </p:txBody>
      </p:sp>
      <p:graphicFrame>
        <p:nvGraphicFramePr>
          <p:cNvPr id="6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2974191992"/>
              </p:ext>
            </p:extLst>
          </p:nvPr>
        </p:nvGraphicFramePr>
        <p:xfrm>
          <a:off x="114300" y="838200"/>
          <a:ext cx="8915400" cy="5913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6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1425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2894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0103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Village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Crop/ enterprise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Activity </a:t>
                      </a:r>
                      <a:r>
                        <a:rPr lang="en-US" sz="2000" b="1" baseline="0" dirty="0">
                          <a:solidFill>
                            <a:srgbClr val="C00000"/>
                          </a:solidFill>
                        </a:rPr>
                        <a:t>as leader 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Other members of the </a:t>
                      </a:r>
                      <a:r>
                        <a:rPr lang="en-US" sz="2000" b="1" baseline="0" dirty="0">
                          <a:solidFill>
                            <a:srgbClr val="C00000"/>
                          </a:solidFill>
                        </a:rPr>
                        <a:t>team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Budget proposed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0103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Vabasandra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Backyard poultry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Training </a:t>
                      </a:r>
                      <a:r>
                        <a:rPr lang="en-US" sz="18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en-US" sz="18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Importance of back yard poultry for regular income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Training –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cs typeface="Times New Roman" pitchFamily="18" charset="0"/>
                        </a:rPr>
                        <a:t>Management of poultry feeding with locally available resources</a:t>
                      </a:r>
                      <a:endParaRPr lang="en-US" sz="1800" b="0" dirty="0">
                        <a:solidFill>
                          <a:schemeClr val="tx1"/>
                        </a:solidFill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err="1"/>
                        <a:t>Agron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2000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01033"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  <a:defRPr/>
                      </a:pPr>
                      <a:r>
                        <a:rPr lang="en-US" sz="180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Lakkondahalli</a:t>
                      </a:r>
                      <a:endParaRPr lang="en-US" sz="1800" dirty="0">
                        <a:solidFill>
                          <a:prstClr val="black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Sheep rearing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Training </a:t>
                      </a:r>
                      <a:r>
                        <a:rPr lang="en-US" sz="18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en-US" sz="1800" b="1" kern="1200" baseline="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Importance of disease management in sheep</a:t>
                      </a:r>
                    </a:p>
                    <a:p>
                      <a:pPr algn="just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just"/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Training –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Intensive farming as an alternate in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sheep rearing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/>
                        <a:t>SS 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2000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99160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Vabasandra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Dairy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Training –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Management of tick born diseases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Training –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Effective use of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ecto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parasiticide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in cattle 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err="1"/>
                        <a:t>Agron</a:t>
                      </a:r>
                      <a:r>
                        <a:rPr lang="en-US" sz="1800" baseline="0" dirty="0"/>
                        <a:t> &amp; PP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2000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1593216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1564261482"/>
              </p:ext>
            </p:extLst>
          </p:nvPr>
        </p:nvGraphicFramePr>
        <p:xfrm>
          <a:off x="253041" y="1315921"/>
          <a:ext cx="8287351" cy="397359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81225"/>
                <a:gridCol w="1342723"/>
                <a:gridCol w="2870014"/>
                <a:gridCol w="1588409"/>
                <a:gridCol w="1104980"/>
              </a:tblGrid>
              <a:tr h="105392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Village</a:t>
                      </a:r>
                      <a:endParaRPr lang="en-US" sz="1800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Crop/</a:t>
                      </a:r>
                    </a:p>
                    <a:p>
                      <a:pPr algn="ctr"/>
                      <a:r>
                        <a:rPr lang="en-US" sz="180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Enterprise</a:t>
                      </a:r>
                      <a:endParaRPr lang="en-US" sz="1800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Activity as leader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Other members of the team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Budget proposed</a:t>
                      </a:r>
                      <a:endParaRPr lang="en-US" sz="1800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82959">
                <a:tc>
                  <a:txBody>
                    <a:bodyPr/>
                    <a:lstStyle/>
                    <a:p>
                      <a:pPr algn="ctr"/>
                      <a:r>
                        <a:rPr lang="en-US" sz="1700" kern="120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Vabasandra</a:t>
                      </a:r>
                      <a:endParaRPr lang="en-US" sz="17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Grain </a:t>
                      </a:r>
                      <a:r>
                        <a:rPr lang="en-US" sz="17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amaranthus</a:t>
                      </a:r>
                      <a:endParaRPr lang="en-US" sz="17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7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FLD-</a:t>
                      </a: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Introduction of grain </a:t>
                      </a:r>
                      <a:r>
                        <a:rPr lang="en-US" sz="17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amaranthus</a:t>
                      </a: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and its value addition</a:t>
                      </a:r>
                      <a:endParaRPr lang="en-US" sz="17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Sr.S</a:t>
                      </a: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&amp; Head and All Scientists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14,375</a:t>
                      </a:r>
                      <a:endParaRPr lang="en-US" sz="17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68360">
                <a:tc>
                  <a:txBody>
                    <a:bodyPr/>
                    <a:lstStyle/>
                    <a:p>
                      <a:pPr algn="ctr"/>
                      <a:r>
                        <a:rPr lang="en-US" sz="17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Lakkodahalli</a:t>
                      </a: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en-US" sz="17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Kaggalahalli</a:t>
                      </a:r>
                      <a:endParaRPr lang="en-US" sz="17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Nutrition security</a:t>
                      </a:r>
                      <a:endParaRPr lang="en-US" sz="17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Nutri garden for farm families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7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Sr.S</a:t>
                      </a: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&amp; Head and All Scientists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47,625</a:t>
                      </a:r>
                      <a:endParaRPr lang="en-US" sz="17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683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Vabasandra</a:t>
                      </a:r>
                      <a:endParaRPr lang="en-US" sz="1700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7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Grain </a:t>
                      </a:r>
                      <a:r>
                        <a:rPr lang="en-US" sz="17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amaranthus</a:t>
                      </a:r>
                      <a:endParaRPr lang="en-US" sz="17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7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7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Training-</a:t>
                      </a: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Cultivation aspects of grain </a:t>
                      </a:r>
                      <a:r>
                        <a:rPr lang="en-US" sz="17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amaranthus</a:t>
                      </a:r>
                      <a:endParaRPr lang="en-US" sz="17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Sr.S</a:t>
                      </a: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&amp; Head and All Scientists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2,000</a:t>
                      </a:r>
                      <a:endParaRPr lang="en-US" sz="17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123123" y="442496"/>
            <a:ext cx="8610600" cy="533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Calendar activities for SMS (Home Science)</a:t>
            </a:r>
            <a:endParaRPr lang="en-US" sz="2800" b="1" dirty="0">
              <a:ln w="1905"/>
              <a:solidFill>
                <a:srgbClr val="0D12F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48134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1564261482"/>
              </p:ext>
            </p:extLst>
          </p:nvPr>
        </p:nvGraphicFramePr>
        <p:xfrm>
          <a:off x="304800" y="838200"/>
          <a:ext cx="8287351" cy="531705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81225"/>
                <a:gridCol w="1342723"/>
                <a:gridCol w="2870014"/>
                <a:gridCol w="1588409"/>
                <a:gridCol w="1104980"/>
              </a:tblGrid>
              <a:tr h="105392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Village</a:t>
                      </a:r>
                      <a:endParaRPr lang="en-US" sz="1800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Crop/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Enterprise</a:t>
                      </a:r>
                      <a:endParaRPr lang="en-US" sz="1800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Activity as leader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Other members of the team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Budget proposed</a:t>
                      </a:r>
                      <a:endParaRPr lang="en-US" sz="1800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868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Vabasandra</a:t>
                      </a:r>
                      <a:endParaRPr lang="en-US" sz="17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Grain </a:t>
                      </a:r>
                      <a:r>
                        <a:rPr lang="en-US" sz="17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amaranthus</a:t>
                      </a:r>
                      <a:endParaRPr lang="en-US" sz="17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Training-</a:t>
                      </a: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Value addition in grain </a:t>
                      </a:r>
                      <a:r>
                        <a:rPr lang="en-US" sz="17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amaranthus</a:t>
                      </a:r>
                      <a:endParaRPr lang="en-US" sz="17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Sr.S</a:t>
                      </a: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&amp; Head and All Scientists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2,000</a:t>
                      </a:r>
                      <a:endParaRPr lang="en-US" sz="17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6836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Lakkodahalli</a:t>
                      </a:r>
                      <a:endParaRPr lang="en-US" sz="17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Nutrition garden</a:t>
                      </a:r>
                      <a:endParaRPr lang="en-US" sz="17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Training-</a:t>
                      </a: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Importance of fruits and vegetables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7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Sr.S</a:t>
                      </a: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&amp; Head and All Scientists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2,000</a:t>
                      </a:r>
                      <a:endParaRPr lang="en-US" sz="17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937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Kaggalahalli</a:t>
                      </a:r>
                      <a:endParaRPr lang="en-US" sz="17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Nutrition garden</a:t>
                      </a:r>
                      <a:endParaRPr lang="en-US" sz="17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Training-</a:t>
                      </a: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Importance of fruits and vegetables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Sr.S</a:t>
                      </a: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&amp; Head and All Scientists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2,000</a:t>
                      </a:r>
                      <a:endParaRPr lang="en-US" sz="17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6836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Vabasandra</a:t>
                      </a:r>
                      <a:endParaRPr lang="en-US" sz="1700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7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Grain </a:t>
                      </a:r>
                      <a:r>
                        <a:rPr lang="en-US" sz="17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amaranthus</a:t>
                      </a:r>
                      <a:endParaRPr lang="en-US" sz="17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7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Training-</a:t>
                      </a: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Preparation of compost from kitchen waste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7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Sr.S</a:t>
                      </a: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&amp; Head and All Scientists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2,000</a:t>
                      </a:r>
                      <a:endParaRPr lang="en-US" sz="17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6836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All clusters</a:t>
                      </a:r>
                      <a:endParaRPr lang="en-US" sz="17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Nutrition</a:t>
                      </a:r>
                      <a:endParaRPr lang="en-US" sz="17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Training-</a:t>
                      </a: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Importance of low </a:t>
                      </a:r>
                      <a:r>
                        <a:rPr lang="en-US" sz="17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glycemic</a:t>
                      </a: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foods</a:t>
                      </a:r>
                      <a:endParaRPr lang="en-US" sz="17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Sr.S</a:t>
                      </a: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&amp; Head and All Scientists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10,000</a:t>
                      </a:r>
                      <a:endParaRPr lang="en-US" sz="17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157629" y="152400"/>
            <a:ext cx="8452971" cy="533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800" b="1" dirty="0" smtClean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Calendar activities for SMS(Home Science)</a:t>
            </a:r>
            <a:endParaRPr lang="en-US" sz="2800" b="1" dirty="0">
              <a:ln w="1905"/>
              <a:solidFill>
                <a:srgbClr val="0D12F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481344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2400" y="381000"/>
            <a:ext cx="88392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b="1" dirty="0" smtClean="0">
                <a:ln w="1905">
                  <a:noFill/>
                </a:ln>
                <a:solidFill>
                  <a:srgbClr val="0D12F3"/>
                </a:solidFill>
                <a:latin typeface="Franklin Gothic Medium" pitchFamily="34" charset="0"/>
              </a:rPr>
              <a:t>Calendar of Activities for </a:t>
            </a:r>
            <a:r>
              <a:rPr lang="en-US" sz="2600" b="1" dirty="0">
                <a:ln w="1905">
                  <a:noFill/>
                </a:ln>
                <a:solidFill>
                  <a:srgbClr val="0D12F3"/>
                </a:solidFill>
                <a:latin typeface="Franklin Gothic Medium" pitchFamily="34" charset="0"/>
              </a:rPr>
              <a:t>Farm Manager</a:t>
            </a:r>
          </a:p>
        </p:txBody>
      </p:sp>
      <p:graphicFrame>
        <p:nvGraphicFramePr>
          <p:cNvPr id="8" name="Content Placeholder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608715240"/>
              </p:ext>
            </p:extLst>
          </p:nvPr>
        </p:nvGraphicFramePr>
        <p:xfrm>
          <a:off x="76200" y="1097904"/>
          <a:ext cx="8991599" cy="320248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64670"/>
                <a:gridCol w="1676400"/>
                <a:gridCol w="1143000"/>
                <a:gridCol w="1143000"/>
                <a:gridCol w="2438400"/>
                <a:gridCol w="1226129"/>
              </a:tblGrid>
              <a:tr h="1019740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Particulars</a:t>
                      </a:r>
                    </a:p>
                  </a:txBody>
                  <a:tcPr marL="60603" marR="60603" marT="30301" marB="30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</a:rPr>
                        <a:t>Target</a:t>
                      </a:r>
                      <a:endParaRPr lang="en-US" sz="1800" b="1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603" marR="60603" marT="30301" marB="30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baseline="0" dirty="0" smtClean="0">
                          <a:solidFill>
                            <a:srgbClr val="C00000"/>
                          </a:solidFill>
                        </a:rPr>
                        <a:t>Approx. Exp.  (Rs.)</a:t>
                      </a:r>
                      <a:endParaRPr lang="en-US" sz="1800" b="1" kern="1200" baseline="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baseline="0" dirty="0" smtClean="0">
                          <a:solidFill>
                            <a:srgbClr val="C00000"/>
                          </a:solidFill>
                        </a:rPr>
                        <a:t>Approx Revenue  (Rs.)</a:t>
                      </a:r>
                      <a:endParaRPr lang="en-US" sz="1800" b="1" kern="1200" baseline="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</a:rPr>
                        <a:t>Expected output / outcome</a:t>
                      </a:r>
                      <a:endParaRPr lang="en-US" sz="1800" b="1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603" marR="60603" marT="30301" marB="30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</a:rPr>
                        <a:t>Members associated</a:t>
                      </a:r>
                      <a:endParaRPr lang="en-US" sz="1800" b="1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603" marR="60603" marT="30301" marB="30301" anchor="ctr">
                    <a:solidFill>
                      <a:schemeClr val="bg1"/>
                    </a:solidFill>
                  </a:tcPr>
                </a:tc>
              </a:tr>
              <a:tr h="45822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Field crops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8.00</a:t>
                      </a:r>
                      <a:r>
                        <a:rPr lang="en-US" sz="1800" baseline="0" dirty="0" smtClean="0"/>
                        <a:t> ha</a:t>
                      </a:r>
                      <a:endParaRPr lang="en-US" sz="18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1,75,000</a:t>
                      </a:r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kern="1200" dirty="0" smtClean="0"/>
                        <a:t>2,50,000</a:t>
                      </a:r>
                      <a:endParaRPr lang="en-US" sz="17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smtClean="0"/>
                        <a:t>Seed production</a:t>
                      </a:r>
                      <a:r>
                        <a:rPr lang="en-US" sz="1700" kern="1200" baseline="0" dirty="0" smtClean="0"/>
                        <a:t> -</a:t>
                      </a:r>
                      <a:r>
                        <a:rPr lang="en-US" sz="1700" kern="1200" dirty="0" smtClean="0"/>
                        <a:t> Approximately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smtClean="0"/>
                        <a:t>80 q of field crops</a:t>
                      </a:r>
                      <a:endParaRPr lang="en-US" sz="17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603" marR="60603" marT="30301" marB="30301"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Sr.S&amp;Head</a:t>
                      </a:r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All Scientist</a:t>
                      </a:r>
                      <a:r>
                        <a:rPr lang="en-US" sz="1800" baseline="0" dirty="0" smtClean="0"/>
                        <a:t> &amp; FM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 anchor="ctr"/>
                </a:tc>
              </a:tr>
              <a:tr h="45822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Fruit crops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2.0 ha</a:t>
                      </a:r>
                    </a:p>
                  </a:txBody>
                  <a:tcPr marL="60603" marR="60603" marT="30301" marB="30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1, 50,000</a:t>
                      </a:r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7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New plantation</a:t>
                      </a:r>
                    </a:p>
                  </a:txBody>
                  <a:tcPr marL="60603" marR="60603" marT="30301" marB="30301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 anchor="ctr"/>
                </a:tc>
              </a:tr>
              <a:tr h="45822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Nursery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2000 No.</a:t>
                      </a:r>
                    </a:p>
                  </a:txBody>
                  <a:tcPr marL="60603" marR="60603" marT="30301" marB="30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75,000</a:t>
                      </a:r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1,50,000</a:t>
                      </a:r>
                      <a:endParaRPr lang="en-US" sz="17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Commercial</a:t>
                      </a:r>
                      <a:r>
                        <a:rPr lang="en-US" sz="17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fruit plants</a:t>
                      </a:r>
                      <a:endParaRPr lang="en-US" sz="17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603" marR="60603" marT="30301" marB="30301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 anchor="ctr"/>
                </a:tc>
              </a:tr>
              <a:tr h="428458">
                <a:tc gridSpan="6">
                  <a:txBody>
                    <a:bodyPr/>
                    <a:lstStyle/>
                    <a:p>
                      <a:pPr marL="285750" lvl="0" indent="-285750" algn="just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smtClean="0"/>
                        <a:t>Any other work entrusted by the Senior Scientist &amp; Head </a:t>
                      </a:r>
                      <a:endParaRPr lang="en-US" sz="18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</a:endParaRPr>
                    </a:p>
                  </a:txBody>
                  <a:tcPr marL="60603" marR="60603" marT="30301" marB="30301"/>
                </a:tc>
                <a:tc hMerge="1">
                  <a:txBody>
                    <a:bodyPr/>
                    <a:lstStyle/>
                    <a:p>
                      <a:endParaRPr lang="en-US" sz="1600" b="0" dirty="0" smtClean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565848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43726326"/>
              </p:ext>
            </p:extLst>
          </p:nvPr>
        </p:nvGraphicFramePr>
        <p:xfrm>
          <a:off x="152400" y="762000"/>
          <a:ext cx="8610600" cy="60545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/>
                <a:gridCol w="4876800"/>
                <a:gridCol w="1752600"/>
                <a:gridCol w="1066800"/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Sl.</a:t>
                      </a:r>
                      <a:r>
                        <a:rPr lang="en-US" b="1" baseline="0" dirty="0" smtClean="0">
                          <a:solidFill>
                            <a:srgbClr val="C00000"/>
                          </a:solidFill>
                        </a:rPr>
                        <a:t> No. 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FLD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Cluster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No. of Farmers 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</a:tr>
              <a:tr h="883920">
                <a:tc>
                  <a:txBody>
                    <a:bodyPr/>
                    <a:lstStyle/>
                    <a:p>
                      <a:pPr marL="58738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58738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Addressing drought and blast vulnerability through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fingermillet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under double cropping system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err="1" smtClean="0"/>
                        <a:t>Doddaballapura</a:t>
                      </a:r>
                      <a:endParaRPr lang="en-IN" dirty="0" smtClean="0"/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</a:tr>
              <a:tr h="740462">
                <a:tc>
                  <a:txBody>
                    <a:bodyPr/>
                    <a:lstStyle/>
                    <a:p>
                      <a:pPr marL="58738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58738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Integrated crop management in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Redgram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smtClean="0"/>
                        <a:t>Doddaballapur</a:t>
                      </a: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05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</a:tr>
              <a:tr h="774596">
                <a:tc>
                  <a:txBody>
                    <a:bodyPr/>
                    <a:lstStyle/>
                    <a:p>
                      <a:pPr marL="58738" indent="0"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8738" indent="0" algn="l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Demonstration of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multicut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fodder sorghum COFS-31</a:t>
                      </a:r>
                    </a:p>
                    <a:p>
                      <a:pPr marL="58738" indent="0" algn="just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for green fodder and silage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err="1" smtClean="0"/>
                        <a:t>Nelamangala</a:t>
                      </a:r>
                      <a:endParaRPr lang="en-IN" dirty="0" smtClean="0"/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</a:tr>
              <a:tr h="694742">
                <a:tc>
                  <a:txBody>
                    <a:bodyPr/>
                    <a:lstStyle/>
                    <a:p>
                      <a:pPr marL="58738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58738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Integrated Nutrient Management in Pole bean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err="1" smtClean="0"/>
                        <a:t>Hosakote</a:t>
                      </a:r>
                      <a:endParaRPr lang="en-IN" dirty="0" smtClean="0"/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05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</a:tr>
              <a:tr h="685800">
                <a:tc>
                  <a:txBody>
                    <a:bodyPr/>
                    <a:lstStyle/>
                    <a:p>
                      <a:pPr marL="58738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r>
                        <a:rPr lang="en-I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Potassium Management in maize through Bio -K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err="1" smtClean="0"/>
                        <a:t>Nelamangala</a:t>
                      </a:r>
                      <a:endParaRPr lang="en-IN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05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</a:tr>
              <a:tr h="750446">
                <a:tc>
                  <a:txBody>
                    <a:bodyPr/>
                    <a:lstStyle/>
                    <a:p>
                      <a:pPr marL="58738" marR="0" indent="0" algn="ctr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6.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Integrated management of Fall armyworm in Maize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err="1" smtClean="0"/>
                        <a:t>Doddaballapura</a:t>
                      </a:r>
                      <a:endParaRPr lang="en-IN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05</a:t>
                      </a:r>
                    </a:p>
                  </a:txBody>
                  <a:tcPr marL="30894" marR="30894" marT="0" marB="0" anchor="ctr"/>
                </a:tc>
              </a:tr>
              <a:tr h="750446">
                <a:tc>
                  <a:txBody>
                    <a:bodyPr/>
                    <a:lstStyle/>
                    <a:p>
                      <a:pPr marL="58738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Eco friendly Management of Diamond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backmoth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in cabbage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</a:pPr>
                      <a:r>
                        <a:rPr lang="en-IN" dirty="0" err="1" smtClean="0"/>
                        <a:t>Nelamangala</a:t>
                      </a:r>
                      <a:endParaRPr lang="en-IN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03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7848600" cy="609600"/>
          </a:xfr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IN" sz="3600" dirty="0" smtClean="0">
                <a:solidFill>
                  <a:srgbClr val="0D12F3"/>
                </a:solidFill>
              </a:rPr>
              <a:t>Abstract of FLDs</a:t>
            </a:r>
            <a:endParaRPr lang="en-IN" sz="3600" dirty="0"/>
          </a:p>
        </p:txBody>
      </p:sp>
    </p:spTree>
    <p:extLst>
      <p:ext uri="{BB962C8B-B14F-4D97-AF65-F5344CB8AC3E}">
        <p14:creationId xmlns:p14="http://schemas.microsoft.com/office/powerpoint/2010/main" xmlns="" val="15029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245330594"/>
              </p:ext>
            </p:extLst>
          </p:nvPr>
        </p:nvGraphicFramePr>
        <p:xfrm>
          <a:off x="76201" y="1066800"/>
          <a:ext cx="8991599" cy="374274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64670"/>
                <a:gridCol w="1676400"/>
                <a:gridCol w="1143000"/>
                <a:gridCol w="1143000"/>
                <a:gridCol w="2438400"/>
                <a:gridCol w="1226129"/>
              </a:tblGrid>
              <a:tr h="1019740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</a:rPr>
                        <a:t>Name of Laboratory</a:t>
                      </a:r>
                      <a:endParaRPr lang="en-US" sz="1800" b="1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603" marR="60603" marT="30301" marB="30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</a:rPr>
                        <a:t>Target for no.</a:t>
                      </a:r>
                      <a:r>
                        <a:rPr lang="en-US" sz="1800" b="1" kern="1200" baseline="0" dirty="0" smtClean="0">
                          <a:solidFill>
                            <a:srgbClr val="C00000"/>
                          </a:solidFill>
                        </a:rPr>
                        <a:t> of samples for testing/ analysis</a:t>
                      </a:r>
                      <a:endParaRPr lang="en-US" sz="1800" b="1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603" marR="60603" marT="30301" marB="30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baseline="0" dirty="0" smtClean="0">
                          <a:solidFill>
                            <a:srgbClr val="C00000"/>
                          </a:solidFill>
                        </a:rPr>
                        <a:t>Approx. Exp.  (Rs.)</a:t>
                      </a:r>
                      <a:endParaRPr lang="en-US" sz="1800" b="1" kern="1200" baseline="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baseline="0" dirty="0" smtClean="0">
                          <a:solidFill>
                            <a:srgbClr val="C00000"/>
                          </a:solidFill>
                        </a:rPr>
                        <a:t>Approx Revenue  (Rs.)</a:t>
                      </a:r>
                      <a:endParaRPr lang="en-US" sz="1800" b="1" kern="1200" baseline="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</a:rPr>
                        <a:t>Expected output / outcome</a:t>
                      </a:r>
                      <a:endParaRPr lang="en-US" sz="1800" b="1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603" marR="60603" marT="30301" marB="30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</a:rPr>
                        <a:t>Members associated</a:t>
                      </a:r>
                      <a:endParaRPr lang="en-US" sz="1800" b="1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603" marR="60603" marT="30301" marB="30301" anchor="ctr">
                    <a:solidFill>
                      <a:schemeClr val="bg1"/>
                    </a:solidFill>
                  </a:tcPr>
                </a:tc>
              </a:tr>
              <a:tr h="160675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Soil</a:t>
                      </a:r>
                      <a:r>
                        <a:rPr lang="en-US" sz="1800" baseline="0" dirty="0" smtClean="0"/>
                        <a:t> and water testing Laboratory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Soil – 900</a:t>
                      </a:r>
                    </a:p>
                    <a:p>
                      <a:pPr algn="l"/>
                      <a:r>
                        <a:rPr lang="en-US" sz="1800" dirty="0" smtClean="0"/>
                        <a:t>Water – 500</a:t>
                      </a:r>
                      <a:endParaRPr lang="en-US" sz="18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7,65,000</a:t>
                      </a:r>
                    </a:p>
                    <a:p>
                      <a:pPr algn="ctr"/>
                      <a:r>
                        <a:rPr lang="en-US" sz="1700" dirty="0" smtClean="0"/>
                        <a:t>1,40,000</a:t>
                      </a:r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2,70,000</a:t>
                      </a:r>
                    </a:p>
                    <a:p>
                      <a:pPr algn="ctr"/>
                      <a:r>
                        <a:rPr lang="en-US" sz="1700" dirty="0" smtClean="0"/>
                        <a:t>1,00,000</a:t>
                      </a:r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Soil Test based Recommendations,</a:t>
                      </a:r>
                      <a:r>
                        <a:rPr lang="en-US" sz="1800" baseline="0" dirty="0" smtClean="0"/>
                        <a:t> address multi nutrient deficiency/toxicity for various crops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SS, </a:t>
                      </a:r>
                      <a:r>
                        <a:rPr lang="en-US" sz="1800" dirty="0" err="1" smtClean="0"/>
                        <a:t>Agron</a:t>
                      </a:r>
                      <a:r>
                        <a:rPr lang="en-US" sz="1800" dirty="0" smtClean="0"/>
                        <a:t>,</a:t>
                      </a:r>
                      <a:r>
                        <a:rPr lang="en-US" sz="1800" baseline="0" dirty="0" smtClean="0"/>
                        <a:t> PP, </a:t>
                      </a:r>
                      <a:r>
                        <a:rPr lang="en-US" sz="1800" baseline="0" dirty="0" err="1" smtClean="0"/>
                        <a:t>Sr.S&amp;H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 anchor="ctr"/>
                </a:tc>
              </a:tr>
              <a:tr h="1116244">
                <a:tc gridSpan="6">
                  <a:txBody>
                    <a:bodyPr/>
                    <a:lstStyle/>
                    <a:p>
                      <a:pPr marL="285750" lvl="0" indent="-285750" algn="just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smtClean="0"/>
                        <a:t>Assisting in organizing Trainings / Seminars / Workshops / Method Demonstrations / Celebration</a:t>
                      </a:r>
                      <a:r>
                        <a:rPr lang="en-US" sz="1800" baseline="0" dirty="0" smtClean="0"/>
                        <a:t> of Important events/days</a:t>
                      </a:r>
                      <a:r>
                        <a:rPr lang="en-US" sz="1800" dirty="0" smtClean="0"/>
                        <a:t>.</a:t>
                      </a:r>
                    </a:p>
                    <a:p>
                      <a:pPr marL="285750" lvl="0" indent="-285750" algn="just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smtClean="0"/>
                        <a:t>Any other work entrusted by the Senior Scientist &amp; Head and respective Scientists </a:t>
                      </a:r>
                      <a:endParaRPr lang="en-US" sz="18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</a:endParaRPr>
                    </a:p>
                  </a:txBody>
                  <a:tcPr marL="60603" marR="60603" marT="30301" marB="30301"/>
                </a:tc>
                <a:tc hMerge="1">
                  <a:txBody>
                    <a:bodyPr/>
                    <a:lstStyle/>
                    <a:p>
                      <a:endParaRPr lang="en-US" sz="1600" b="0" dirty="0" smtClean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228600" y="228600"/>
            <a:ext cx="88392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b="1" dirty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Calendar activities for </a:t>
            </a:r>
            <a:r>
              <a:rPr lang="en-US" sz="2800" b="1" dirty="0" err="1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Programme</a:t>
            </a:r>
            <a:r>
              <a:rPr lang="en-US" sz="2800" b="1" dirty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 </a:t>
            </a:r>
            <a:r>
              <a:rPr lang="en-US" sz="2800" b="1" dirty="0" smtClean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Assistant (Lab)</a:t>
            </a:r>
            <a:endParaRPr lang="en-US" sz="2800" b="1" dirty="0">
              <a:ln w="1905"/>
              <a:solidFill>
                <a:srgbClr val="0D12F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Medium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15400" cy="533400"/>
          </a:xfr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en-US" sz="2800" b="1" dirty="0" smtClean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Activity Calendar Programme Assistant (Computer )</a:t>
            </a:r>
            <a:endParaRPr lang="en-US" sz="2800" b="1" dirty="0">
              <a:ln w="1905"/>
              <a:solidFill>
                <a:srgbClr val="0D12F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Medium" pitchFamily="34" charset="0"/>
            </a:endParaRP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2428534813"/>
              </p:ext>
            </p:extLst>
          </p:nvPr>
        </p:nvGraphicFramePr>
        <p:xfrm>
          <a:off x="83137" y="692148"/>
          <a:ext cx="8991599" cy="519686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117270"/>
                <a:gridCol w="1904993"/>
                <a:gridCol w="1143007"/>
                <a:gridCol w="1371600"/>
                <a:gridCol w="1454729"/>
              </a:tblGrid>
              <a:tr h="913164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</a:rPr>
                        <a:t>Name of Database/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</a:rPr>
                        <a:t>Website/</a:t>
                      </a:r>
                      <a:r>
                        <a:rPr lang="en-US" sz="1800" b="1" kern="1200" baseline="0" dirty="0" smtClean="0">
                          <a:solidFill>
                            <a:srgbClr val="C00000"/>
                          </a:solidFill>
                        </a:rPr>
                        <a:t> KMAS etc.</a:t>
                      </a:r>
                      <a:endParaRPr lang="en-US" sz="1800" b="1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603" marR="60603" marT="30301" marB="30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</a:rPr>
                        <a:t>Frequency of data input and updating</a:t>
                      </a:r>
                      <a:endParaRPr lang="en-US" sz="1800" b="1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603" marR="60603" marT="30301" marB="30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</a:rPr>
                        <a:t>Other members of the team</a:t>
                      </a:r>
                      <a:endParaRPr lang="en-US" sz="1800" b="1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603" marR="60603" marT="30301" marB="30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</a:rPr>
                        <a:t>Reports to be generated</a:t>
                      </a:r>
                      <a:endParaRPr lang="en-US" sz="1800" b="1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603" marR="60603" marT="30301" marB="303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</a:rPr>
                        <a:t>Frequency of   report generation</a:t>
                      </a:r>
                      <a:endParaRPr lang="en-US" sz="1800" b="1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603" marR="60603" marT="30301" marB="30301" anchor="ctr">
                    <a:solidFill>
                      <a:schemeClr val="bg1"/>
                    </a:solidFill>
                  </a:tcPr>
                </a:tc>
              </a:tr>
              <a:tr h="2580476">
                <a:tc>
                  <a:txBody>
                    <a:bodyPr/>
                    <a:lstStyle/>
                    <a:p>
                      <a:r>
                        <a:rPr lang="en-US" sz="1600" u="sng" dirty="0" smtClean="0"/>
                        <a:t>Database : Reports</a:t>
                      </a:r>
                      <a:r>
                        <a:rPr lang="en-US" sz="1600" u="sng" baseline="0" dirty="0" smtClean="0"/>
                        <a:t> </a:t>
                      </a:r>
                    </a:p>
                    <a:p>
                      <a:pPr marL="342900" indent="-342900">
                        <a:buAutoNum type="alphaLcParenBoth"/>
                      </a:pPr>
                      <a:r>
                        <a:rPr lang="en-US" sz="1600" dirty="0" smtClean="0"/>
                        <a:t>Reports to ATARI </a:t>
                      </a:r>
                    </a:p>
                    <a:p>
                      <a:pPr marL="342900" indent="-342900">
                        <a:buAutoNum type="alphaLcParenBoth"/>
                      </a:pPr>
                      <a:r>
                        <a:rPr lang="en-US" sz="1600" dirty="0" smtClean="0"/>
                        <a:t>Reports to DE</a:t>
                      </a:r>
                    </a:p>
                    <a:p>
                      <a:pPr marL="342900" indent="-342900">
                        <a:buAutoNum type="alphaLcParenBoth"/>
                      </a:pPr>
                      <a:r>
                        <a:rPr lang="en-US" sz="1600" dirty="0" smtClean="0"/>
                        <a:t>Reports to Editor</a:t>
                      </a:r>
                    </a:p>
                    <a:p>
                      <a:pPr marL="342900" indent="-342900">
                        <a:buAutoNum type="alphaLcParenBoth"/>
                      </a:pPr>
                      <a:r>
                        <a:rPr lang="en-US" sz="1600" dirty="0" smtClean="0"/>
                        <a:t>Quarterly</a:t>
                      </a:r>
                      <a:r>
                        <a:rPr lang="en-US" sz="1600" baseline="0" dirty="0" smtClean="0"/>
                        <a:t> Reports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Both"/>
                        <a:tabLst/>
                        <a:defRPr/>
                      </a:pPr>
                      <a:r>
                        <a:rPr lang="en-US" sz="1600" dirty="0" smtClean="0"/>
                        <a:t>Annual Reports</a:t>
                      </a:r>
                    </a:p>
                    <a:p>
                      <a:pPr marL="342900" indent="-342900">
                        <a:buAutoNum type="alphaLcParenBoth"/>
                      </a:pPr>
                      <a:r>
                        <a:rPr lang="en-US" sz="1600" dirty="0" smtClean="0"/>
                        <a:t>SAC Reports</a:t>
                      </a:r>
                    </a:p>
                    <a:p>
                      <a:pPr marL="342900" indent="-342900">
                        <a:buAutoNum type="alphaLcParenBoth"/>
                      </a:pPr>
                      <a:r>
                        <a:rPr lang="en-US" sz="1600" dirty="0" smtClean="0"/>
                        <a:t>EPCB/EEC</a:t>
                      </a:r>
                      <a:r>
                        <a:rPr lang="en-US" sz="1600" baseline="0" dirty="0" smtClean="0"/>
                        <a:t>/ZREP Reports</a:t>
                      </a:r>
                    </a:p>
                    <a:p>
                      <a:pPr marL="342900" indent="-342900">
                        <a:buAutoNum type="alphaLcParenBoth"/>
                      </a:pPr>
                      <a:r>
                        <a:rPr lang="en-US" sz="1600" baseline="0" dirty="0" smtClean="0"/>
                        <a:t>PMO</a:t>
                      </a:r>
                    </a:p>
                    <a:p>
                      <a:pPr marL="342900" indent="-342900">
                        <a:buAutoNum type="alphaLcParenBoth"/>
                      </a:pPr>
                      <a:r>
                        <a:rPr lang="en-US" sz="1600" baseline="0" dirty="0" smtClean="0"/>
                        <a:t>KVK Portal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Monthly</a:t>
                      </a:r>
                    </a:p>
                    <a:p>
                      <a:pPr algn="ctr"/>
                      <a:r>
                        <a:rPr lang="en-US" sz="1600" dirty="0" smtClean="0"/>
                        <a:t>Monthly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Monthly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Quarterly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Annually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Annually</a:t>
                      </a:r>
                    </a:p>
                    <a:p>
                      <a:pPr algn="ctr"/>
                      <a:r>
                        <a:rPr lang="en-US" sz="1600" dirty="0" smtClean="0"/>
                        <a:t>Annually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Monthly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Daily</a:t>
                      </a:r>
                    </a:p>
                  </a:txBody>
                  <a:tcPr marL="60603" marR="60603" marT="30301" marB="30301"/>
                </a:tc>
                <a:tc row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All Scientists</a:t>
                      </a:r>
                      <a:endParaRPr lang="en-US" sz="1600" b="1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 vert="vert27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OLRS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QR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SAC</a:t>
                      </a:r>
                    </a:p>
                    <a:p>
                      <a:pPr algn="ctr"/>
                      <a:r>
                        <a:rPr lang="en-US" sz="1200" dirty="0" smtClean="0"/>
                        <a:t>EPCB/EEC</a:t>
                      </a:r>
                      <a:r>
                        <a:rPr lang="en-US" sz="1200" baseline="0" dirty="0" smtClean="0"/>
                        <a:t>/ZREP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PMO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Online </a:t>
                      </a:r>
                      <a:endParaRPr lang="en-US" sz="1400" dirty="0" smtClean="0"/>
                    </a:p>
                  </a:txBody>
                  <a:tcPr marL="60603" marR="60603" marT="30301" marB="30301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Monthly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Monthly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Monthly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Quarterly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Annually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Annually</a:t>
                      </a:r>
                    </a:p>
                    <a:p>
                      <a:pPr algn="ctr"/>
                      <a:r>
                        <a:rPr lang="en-US" sz="1600" dirty="0" smtClean="0"/>
                        <a:t>Annually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Monthly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Monthly</a:t>
                      </a:r>
                    </a:p>
                  </a:txBody>
                  <a:tcPr marL="60603" marR="60603" marT="30301" marB="30301"/>
                </a:tc>
              </a:tr>
              <a:tr h="37550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Farmers</a:t>
                      </a:r>
                      <a:r>
                        <a:rPr lang="en-US" sz="1600" baseline="0" dirty="0" smtClean="0"/>
                        <a:t> Database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Weekly</a:t>
                      </a:r>
                      <a:endParaRPr lang="en-US" sz="1600" dirty="0"/>
                    </a:p>
                  </a:txBody>
                  <a:tcPr marL="60603" marR="60603" marT="30301" marB="30301"/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NA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NA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/>
                </a:tc>
              </a:tr>
              <a:tr h="37550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KMAS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Thrice a Week</a:t>
                      </a:r>
                      <a:endParaRPr lang="en-US" sz="1600" dirty="0"/>
                    </a:p>
                  </a:txBody>
                  <a:tcPr marL="60603" marR="60603" marT="30301" marB="30301"/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NA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NA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/>
                </a:tc>
              </a:tr>
              <a:tr h="35375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Website www.kvkbrd.org</a:t>
                      </a:r>
                      <a:endParaRPr lang="en-US" sz="16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Monthly</a:t>
                      </a:r>
                      <a:endParaRPr lang="en-US" sz="1600" dirty="0"/>
                    </a:p>
                  </a:txBody>
                  <a:tcPr marL="60603" marR="60603" marT="30301" marB="30301"/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NA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NA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/>
                </a:tc>
              </a:tr>
              <a:tr h="35375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Action plan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Annually</a:t>
                      </a:r>
                      <a:endParaRPr lang="en-US" sz="1600" dirty="0"/>
                    </a:p>
                  </a:txBody>
                  <a:tcPr marL="60603" marR="60603" marT="30301" marB="30301"/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Action plan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Annually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5943600"/>
            <a:ext cx="9144000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600" b="1" dirty="0">
                <a:latin typeface="Franklin Gothic Medium" pitchFamily="34" charset="0"/>
              </a:rPr>
              <a:t>MPR</a:t>
            </a:r>
            <a:r>
              <a:rPr lang="en-US" sz="1600" dirty="0">
                <a:latin typeface="Franklin Gothic Medium" pitchFamily="34" charset="0"/>
              </a:rPr>
              <a:t>-Monthly Progress Report; </a:t>
            </a:r>
            <a:r>
              <a:rPr lang="en-US" sz="1600" b="1" dirty="0">
                <a:latin typeface="Franklin Gothic Medium" pitchFamily="34" charset="0"/>
              </a:rPr>
              <a:t>MR</a:t>
            </a:r>
            <a:r>
              <a:rPr lang="en-US" sz="1600" dirty="0">
                <a:latin typeface="Franklin Gothic Medium" pitchFamily="34" charset="0"/>
              </a:rPr>
              <a:t>-Monthly Report; </a:t>
            </a:r>
            <a:r>
              <a:rPr lang="en-US" sz="1600" b="1" dirty="0">
                <a:latin typeface="Franklin Gothic Medium" pitchFamily="34" charset="0"/>
              </a:rPr>
              <a:t>SA</a:t>
            </a:r>
            <a:r>
              <a:rPr lang="en-US" sz="1600" dirty="0">
                <a:latin typeface="Franklin Gothic Medium" pitchFamily="34" charset="0"/>
              </a:rPr>
              <a:t>-Significant Achievements; </a:t>
            </a:r>
            <a:r>
              <a:rPr lang="en-US" sz="1600" b="1" dirty="0">
                <a:latin typeface="Franklin Gothic Medium" pitchFamily="34" charset="0"/>
              </a:rPr>
              <a:t>QR</a:t>
            </a:r>
            <a:r>
              <a:rPr lang="en-US" sz="1600" dirty="0">
                <a:latin typeface="Franklin Gothic Medium" pitchFamily="34" charset="0"/>
              </a:rPr>
              <a:t>-Quarterly Report; </a:t>
            </a:r>
          </a:p>
          <a:p>
            <a:pPr algn="ctr" eaLnBrk="0" hangingPunct="0">
              <a:defRPr/>
            </a:pPr>
            <a:r>
              <a:rPr lang="en-US" sz="1600" b="1" dirty="0">
                <a:latin typeface="Franklin Gothic Medium" pitchFamily="34" charset="0"/>
              </a:rPr>
              <a:t>HYR</a:t>
            </a:r>
            <a:r>
              <a:rPr lang="en-US" sz="1600" dirty="0">
                <a:latin typeface="Franklin Gothic Medium" pitchFamily="34" charset="0"/>
              </a:rPr>
              <a:t>-Half Yearly Report; </a:t>
            </a:r>
            <a:r>
              <a:rPr lang="en-US" sz="1600" b="1" dirty="0">
                <a:latin typeface="Franklin Gothic Medium" pitchFamily="34" charset="0"/>
              </a:rPr>
              <a:t>AR</a:t>
            </a:r>
            <a:r>
              <a:rPr lang="en-US" sz="1600" dirty="0">
                <a:latin typeface="Franklin Gothic Medium" pitchFamily="34" charset="0"/>
              </a:rPr>
              <a:t>- Annual Report; </a:t>
            </a:r>
            <a:r>
              <a:rPr lang="en-US" sz="1600" b="1" dirty="0">
                <a:latin typeface="Franklin Gothic Medium" pitchFamily="34" charset="0"/>
              </a:rPr>
              <a:t>BS</a:t>
            </a:r>
            <a:r>
              <a:rPr lang="en-US" sz="1600" dirty="0">
                <a:latin typeface="Franklin Gothic Medium" pitchFamily="34" charset="0"/>
              </a:rPr>
              <a:t>-Budget Status; </a:t>
            </a:r>
            <a:r>
              <a:rPr lang="en-US" sz="1600" b="1" dirty="0">
                <a:latin typeface="Franklin Gothic Medium" pitchFamily="34" charset="0"/>
              </a:rPr>
              <a:t>SMSR</a:t>
            </a:r>
            <a:r>
              <a:rPr lang="en-US" sz="1600" dirty="0">
                <a:latin typeface="Franklin Gothic Medium" pitchFamily="34" charset="0"/>
              </a:rPr>
              <a:t>-SMS Report; </a:t>
            </a:r>
            <a:r>
              <a:rPr lang="en-US" sz="1600" b="1" dirty="0">
                <a:latin typeface="Franklin Gothic Medium" pitchFamily="34" charset="0"/>
              </a:rPr>
              <a:t>STR</a:t>
            </a:r>
            <a:r>
              <a:rPr lang="en-US" sz="1600" dirty="0">
                <a:latin typeface="Franklin Gothic Medium" pitchFamily="34" charset="0"/>
              </a:rPr>
              <a:t>-Soil Tested </a:t>
            </a:r>
            <a:r>
              <a:rPr lang="en-US" sz="1600" dirty="0" smtClean="0">
                <a:latin typeface="Franklin Gothic Medium" pitchFamily="34" charset="0"/>
              </a:rPr>
              <a:t>Report; </a:t>
            </a:r>
            <a:r>
              <a:rPr lang="en-US" sz="1600" b="1" dirty="0" smtClean="0">
                <a:latin typeface="Franklin Gothic Medium" pitchFamily="34" charset="0"/>
              </a:rPr>
              <a:t>OLRS</a:t>
            </a:r>
            <a:r>
              <a:rPr lang="en-US" sz="1600" dirty="0" smtClean="0">
                <a:latin typeface="Franklin Gothic Medium" pitchFamily="34" charset="0"/>
              </a:rPr>
              <a:t>- Online Reporting System</a:t>
            </a:r>
            <a:endParaRPr lang="en-US" sz="1600" dirty="0">
              <a:latin typeface="Franklin Gothic Medium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1"/>
          </p:nvPr>
        </p:nvSpPr>
        <p:spPr>
          <a:xfrm>
            <a:off x="76200" y="990600"/>
            <a:ext cx="8915400" cy="5029200"/>
          </a:xfrm>
          <a:noFill/>
          <a:extLst/>
        </p:spPr>
        <p:txBody>
          <a:bodyPr>
            <a:noAutofit/>
          </a:bodyPr>
          <a:lstStyle/>
          <a:p>
            <a:pPr algn="just">
              <a:spcBef>
                <a:spcPts val="800"/>
              </a:spcBef>
              <a:spcAft>
                <a:spcPts val="800"/>
              </a:spcAft>
              <a:defRPr/>
            </a:pPr>
            <a:r>
              <a:rPr lang="en-US" sz="2000" dirty="0" smtClean="0">
                <a:ea typeface="Times New Roman" pitchFamily="18" charset="0"/>
                <a:cs typeface="Times New Roman" pitchFamily="18" charset="0"/>
              </a:rPr>
              <a:t>Attending e-mails received from various Govt. departments/schemes/offices/ institutions, etc.</a:t>
            </a:r>
            <a:endParaRPr lang="en-US" sz="2000" dirty="0" smtClean="0"/>
          </a:p>
          <a:p>
            <a:pPr algn="just">
              <a:spcBef>
                <a:spcPts val="800"/>
              </a:spcBef>
              <a:spcAft>
                <a:spcPts val="800"/>
              </a:spcAft>
              <a:defRPr/>
            </a:pPr>
            <a:r>
              <a:rPr lang="en-US" sz="2000" dirty="0" smtClean="0">
                <a:ea typeface="Times New Roman" pitchFamily="18" charset="0"/>
                <a:cs typeface="Times New Roman" pitchFamily="18" charset="0"/>
              </a:rPr>
              <a:t>Attending day-to-day computer related work such as preparation of letters, statements, charts, Power Point slides, data management, etc.</a:t>
            </a:r>
            <a:endParaRPr lang="en-US" sz="2000" dirty="0" smtClean="0"/>
          </a:p>
          <a:p>
            <a:pPr algn="just">
              <a:spcBef>
                <a:spcPts val="800"/>
              </a:spcBef>
              <a:spcAft>
                <a:spcPts val="800"/>
              </a:spcAft>
              <a:defRPr/>
            </a:pPr>
            <a:r>
              <a:rPr lang="en-US" sz="2000" dirty="0" smtClean="0">
                <a:ea typeface="Times New Roman" pitchFamily="18" charset="0"/>
                <a:cs typeface="Times New Roman" pitchFamily="18" charset="0"/>
              </a:rPr>
              <a:t>Creation and maintenance of relevant database system for KVK</a:t>
            </a:r>
            <a:endParaRPr lang="en-US" sz="2000" dirty="0" smtClean="0"/>
          </a:p>
          <a:p>
            <a:pPr algn="just">
              <a:spcBef>
                <a:spcPts val="800"/>
              </a:spcBef>
              <a:spcAft>
                <a:spcPts val="800"/>
              </a:spcAft>
              <a:defRPr/>
            </a:pPr>
            <a:r>
              <a:rPr lang="en-US" sz="2000" dirty="0" smtClean="0">
                <a:ea typeface="Times New Roman" pitchFamily="18" charset="0"/>
                <a:cs typeface="Times New Roman" pitchFamily="18" charset="0"/>
              </a:rPr>
              <a:t>Updating the new technologies released in respect of agriculture/horticulture crops through internet browsing</a:t>
            </a:r>
            <a:endParaRPr lang="en-US" sz="2000" dirty="0" smtClean="0"/>
          </a:p>
          <a:p>
            <a:pPr algn="just">
              <a:spcBef>
                <a:spcPts val="800"/>
              </a:spcBef>
              <a:spcAft>
                <a:spcPts val="800"/>
              </a:spcAft>
              <a:defRPr/>
            </a:pPr>
            <a:r>
              <a:rPr lang="en-US" sz="2000" dirty="0" smtClean="0">
                <a:ea typeface="Times New Roman" pitchFamily="18" charset="0"/>
                <a:cs typeface="Times New Roman" pitchFamily="18" charset="0"/>
              </a:rPr>
              <a:t>Assisting in conducting the Group discussion meetings/lectures with Line Departments.  </a:t>
            </a:r>
            <a:endParaRPr lang="en-US" sz="2000" dirty="0" smtClean="0"/>
          </a:p>
          <a:p>
            <a:pPr algn="just">
              <a:spcBef>
                <a:spcPts val="800"/>
              </a:spcBef>
              <a:spcAft>
                <a:spcPts val="800"/>
              </a:spcAft>
              <a:defRPr/>
            </a:pPr>
            <a:r>
              <a:rPr lang="en-US" sz="2000" dirty="0" smtClean="0">
                <a:ea typeface="Times New Roman" pitchFamily="18" charset="0"/>
                <a:cs typeface="Times New Roman" pitchFamily="18" charset="0"/>
              </a:rPr>
              <a:t>Any other work entrusted by the Senior Scientist &amp; Head and Scientists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763000" cy="533400"/>
          </a:xfr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en-US" sz="2800" b="1" dirty="0" smtClean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Activities Calendar of Programme Assistant (Computer)</a:t>
            </a:r>
            <a:endParaRPr lang="en-US" sz="2800" b="1" dirty="0">
              <a:ln w="1905"/>
              <a:solidFill>
                <a:srgbClr val="0D12F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Medium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32305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N" sz="13800" b="1" dirty="0" smtClean="0"/>
              <a:t>Thank you </a:t>
            </a:r>
            <a:endParaRPr lang="en-IN" sz="13800" b="1" dirty="0"/>
          </a:p>
        </p:txBody>
      </p:sp>
    </p:spTree>
    <p:extLst>
      <p:ext uri="{BB962C8B-B14F-4D97-AF65-F5344CB8AC3E}">
        <p14:creationId xmlns:p14="http://schemas.microsoft.com/office/powerpoint/2010/main" xmlns="" val="47127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91270839"/>
              </p:ext>
            </p:extLst>
          </p:nvPr>
        </p:nvGraphicFramePr>
        <p:xfrm>
          <a:off x="152400" y="1079214"/>
          <a:ext cx="8686800" cy="51387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3400"/>
                <a:gridCol w="4953000"/>
                <a:gridCol w="1828800"/>
                <a:gridCol w="1371600"/>
              </a:tblGrid>
              <a:tr h="620082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Sl. No. 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FLD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Cluster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No. of Farmers 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</a:tr>
              <a:tr h="639752">
                <a:tc>
                  <a:txBody>
                    <a:bodyPr/>
                    <a:lstStyle/>
                    <a:p>
                      <a:pPr marL="58738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Integrated Pest and disease Management in Tomato 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smtClean="0"/>
                        <a:t>Devanahalli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05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</a:tr>
              <a:tr h="639752">
                <a:tc>
                  <a:txBody>
                    <a:bodyPr/>
                    <a:lstStyle/>
                    <a:p>
                      <a:pPr marL="58738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9.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Probiotics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 for optimum post-weaning growth in lambs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  <a:sym typeface="Franklin Gothic Medium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err="1" smtClean="0"/>
                        <a:t>Hosakote</a:t>
                      </a:r>
                      <a:endParaRPr lang="en-IN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05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</a:tr>
              <a:tr h="639752">
                <a:tc>
                  <a:txBody>
                    <a:bodyPr/>
                    <a:lstStyle/>
                    <a:p>
                      <a:pPr marL="58738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10.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Demonstration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of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Swarnadhara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 chicks in backyard poultry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  <a:sym typeface="Franklin Gothic Medium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Doddaballapura</a:t>
                      </a:r>
                      <a:endParaRPr lang="en-IN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  <a:sym typeface="Franklin Gothic Medium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  <a:sym typeface="Franklin Gothic Medium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40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</a:tr>
              <a:tr h="639752">
                <a:tc>
                  <a:txBody>
                    <a:bodyPr/>
                    <a:lstStyle/>
                    <a:p>
                      <a:pPr marL="58738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11.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Ration Balancing through Integrated Approach in Dairy Animals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err="1" smtClean="0"/>
                        <a:t>Hosakote</a:t>
                      </a:r>
                      <a:endParaRPr lang="en-IN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</a:tr>
              <a:tr h="63975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12.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Demonstration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of NARI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Nirbeeja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 grafts of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Subabul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 as nutritious fodder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  <a:sym typeface="Franklin Gothic Medium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Doddaballapura</a:t>
                      </a:r>
                      <a:endParaRPr lang="en-IN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  <a:sym typeface="Franklin Gothic Medium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20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</a:tr>
              <a:tr h="6623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13.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Demonstration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of grain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amaranthus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 and its value addition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  <a:sym typeface="Franklin Gothic Medium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Doddaballapura</a:t>
                      </a:r>
                      <a:endParaRPr lang="en-IN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  <a:sym typeface="Franklin Gothic Medium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9777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3" cstate="print"/>
          <a:srcRect l="33821" t="16406" r="28843" b="14583"/>
          <a:stretch>
            <a:fillRect/>
          </a:stretch>
        </p:blipFill>
        <p:spPr bwMode="auto">
          <a:xfrm>
            <a:off x="83840" y="533401"/>
            <a:ext cx="3048000" cy="30091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971800" y="2"/>
            <a:ext cx="4038600" cy="46166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0D12F3"/>
                </a:solidFill>
                <a:cs typeface="Arial" charset="0"/>
              </a:rPr>
              <a:t>Nelamangala Cluster </a:t>
            </a:r>
            <a:endParaRPr lang="en-US" sz="2400" b="1" dirty="0">
              <a:solidFill>
                <a:srgbClr val="0D12F3"/>
              </a:solidFill>
              <a:cs typeface="Arial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203848" y="533414"/>
            <a:ext cx="5544616" cy="677108"/>
          </a:xfrm>
          <a:prstGeom prst="rect">
            <a:avLst/>
          </a:prstGeom>
          <a:noFill/>
          <a:ln>
            <a:headEnd type="none" w="sm" len="sm"/>
            <a:tailEnd type="none" w="sm" len="sm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>
            <a:defPPr>
              <a:defRPr lang="en-US"/>
            </a:defPPr>
            <a:lvl1pPr algn="ctr" eaLnBrk="1" hangingPunct="1">
              <a:defRPr sz="230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z="2000" b="1" dirty="0" smtClean="0">
                <a:ln>
                  <a:noFill/>
                </a:ln>
                <a:solidFill>
                  <a:srgbClr val="C00000"/>
                </a:solidFill>
              </a:rPr>
              <a:t>Cluster villages</a:t>
            </a:r>
            <a:r>
              <a:rPr lang="en-US" sz="1800" b="1" dirty="0" smtClean="0">
                <a:ln>
                  <a:noFill/>
                </a:ln>
                <a:solidFill>
                  <a:srgbClr val="C00000"/>
                </a:solidFill>
              </a:rPr>
              <a:t> -  </a:t>
            </a:r>
          </a:p>
          <a:p>
            <a:pPr>
              <a:defRPr/>
            </a:pPr>
            <a:r>
              <a:rPr lang="en-US" sz="1800" b="1" dirty="0" smtClean="0">
                <a:ln>
                  <a:noFill/>
                </a:ln>
                <a:solidFill>
                  <a:srgbClr val="C00000"/>
                </a:solidFill>
              </a:rPr>
              <a:t>Krishnarajapura, </a:t>
            </a:r>
            <a:r>
              <a:rPr lang="en-US" sz="1800" b="1" dirty="0" err="1" smtClean="0">
                <a:ln>
                  <a:noFill/>
                </a:ln>
                <a:solidFill>
                  <a:srgbClr val="C00000"/>
                </a:solidFill>
              </a:rPr>
              <a:t>Adihosalli</a:t>
            </a:r>
            <a:r>
              <a:rPr lang="en-US" sz="1800" b="1" dirty="0" smtClean="0">
                <a:ln>
                  <a:noFill/>
                </a:ln>
                <a:solidFill>
                  <a:srgbClr val="C00000"/>
                </a:solidFill>
              </a:rPr>
              <a:t>, </a:t>
            </a:r>
            <a:r>
              <a:rPr lang="en-US" sz="1800" b="1" dirty="0" err="1" smtClean="0">
                <a:ln>
                  <a:noFill/>
                </a:ln>
                <a:solidFill>
                  <a:srgbClr val="C00000"/>
                </a:solidFill>
              </a:rPr>
              <a:t>Obalapura</a:t>
            </a:r>
            <a:endParaRPr lang="en-US" sz="1800" b="1" dirty="0" smtClean="0">
              <a:ln>
                <a:noFill/>
              </a:ln>
              <a:solidFill>
                <a:srgbClr val="C00000"/>
              </a:solidFill>
            </a:endParaRP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3765013" y="6324600"/>
            <a:ext cx="4335379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Satellite image of Krishnarajapura village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197768" y="3200400"/>
            <a:ext cx="22860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Nelamangala Taluk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371128" y="6453336"/>
            <a:ext cx="17526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Cluster villages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2408" y="1371600"/>
            <a:ext cx="457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33800"/>
            <a:ext cx="2895600" cy="25929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V="1">
            <a:off x="381000" y="3886200"/>
            <a:ext cx="2590800" cy="228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685800" y="4267200"/>
            <a:ext cx="2362200" cy="2057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1143000" y="4572000"/>
            <a:ext cx="1905000" cy="160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52400" y="3886200"/>
            <a:ext cx="2438400" cy="1905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876300" y="3886200"/>
            <a:ext cx="1562100" cy="1143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1143000" y="3733800"/>
            <a:ext cx="1295400" cy="83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1143000" y="3733800"/>
            <a:ext cx="95250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1371600" y="4838700"/>
            <a:ext cx="1600200" cy="133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028" idx="2"/>
            <a:endCxn id="1028" idx="3"/>
          </p:cNvCxnSpPr>
          <p:nvPr/>
        </p:nvCxnSpPr>
        <p:spPr>
          <a:xfrm flipV="1">
            <a:off x="1600200" y="5030293"/>
            <a:ext cx="1447800" cy="12964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2095500" y="5505450"/>
            <a:ext cx="876300" cy="8213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2438400" y="5916118"/>
            <a:ext cx="457200" cy="4084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3977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4866456" y="3306470"/>
            <a:ext cx="38100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Briefing of Village Agriculture Situations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762000" y="6381328"/>
            <a:ext cx="32004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Drawing of Resource Map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4953000" y="6381328"/>
            <a:ext cx="36576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Village Resource Map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609600" y="3306470"/>
            <a:ext cx="32766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Explaining PRA Objectives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19087" y="87015"/>
            <a:ext cx="8443914" cy="461665"/>
          </a:xfrm>
          <a:prstGeom prst="rect">
            <a:avLst/>
          </a:prstGeom>
          <a:noFill/>
          <a:ln w="28575">
            <a:solidFill>
              <a:schemeClr val="tx1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0D12F3"/>
                </a:solidFill>
                <a:cs typeface="Arial" charset="0"/>
              </a:rPr>
              <a:t>Participatory Rural Appraisal (PRA) - Nelamangala Cluster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09193"/>
            <a:ext cx="3962400" cy="2640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087" y="3726036"/>
            <a:ext cx="3872651" cy="25832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087" y="641226"/>
            <a:ext cx="3857625" cy="2571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76551"/>
            <a:ext cx="3962400" cy="2536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2555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94797293"/>
              </p:ext>
            </p:extLst>
          </p:nvPr>
        </p:nvGraphicFramePr>
        <p:xfrm>
          <a:off x="152400" y="838200"/>
          <a:ext cx="8884096" cy="5867400"/>
        </p:xfrm>
        <a:graphic>
          <a:graphicData uri="http://schemas.openxmlformats.org/drawingml/2006/table">
            <a:tbl>
              <a:tblPr/>
              <a:tblGrid>
                <a:gridCol w="387152"/>
                <a:gridCol w="8496944"/>
              </a:tblGrid>
              <a:tr h="272836">
                <a:tc grid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+mn-lt"/>
                          <a:ea typeface="Times New Roman"/>
                          <a:cs typeface="Times New Roman"/>
                        </a:rPr>
                        <a:t>Problems</a:t>
                      </a:r>
                      <a:endParaRPr lang="en-US" sz="1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6335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Maize </a:t>
                      </a:r>
                      <a:r>
                        <a:rPr lang="en-US" sz="1800" dirty="0" smtClean="0">
                          <a:latin typeface="+mn-lt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1800" dirty="0" smtClean="0">
                          <a:solidFill>
                            <a:prstClr val="black"/>
                          </a:solidFill>
                          <a:latin typeface="+mn-lt"/>
                        </a:rPr>
                        <a:t>No application of K &amp; micro nutrients,</a:t>
                      </a:r>
                      <a:r>
                        <a:rPr lang="en-US" sz="1800" baseline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dirty="0" smtClean="0">
                          <a:latin typeface="+mn-lt"/>
                          <a:ea typeface="Times New Roman"/>
                          <a:cs typeface="Times New Roman"/>
                        </a:rPr>
                        <a:t>Fall army worm, Stem</a:t>
                      </a:r>
                      <a:r>
                        <a:rPr lang="en-US" sz="180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borer, downy mildew and Turcicum leaf blight</a:t>
                      </a:r>
                      <a:endParaRPr lang="en-US" sz="18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9254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Finger millet </a:t>
                      </a:r>
                      <a:r>
                        <a:rPr lang="en-US" sz="1800" dirty="0" smtClean="0">
                          <a:latin typeface="+mn-lt"/>
                          <a:ea typeface="Times New Roman"/>
                          <a:cs typeface="Times New Roman"/>
                        </a:rPr>
                        <a:t>- Intermittent drought and blast 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3356">
                <a:tc>
                  <a:txBody>
                    <a:bodyPr/>
                    <a:lstStyle/>
                    <a:p>
                      <a:pPr marL="0" marR="0" indent="0" algn="just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just">
                        <a:lnSpc>
                          <a:spcPct val="100000"/>
                        </a:lnSpc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Red gram </a:t>
                      </a:r>
                      <a:r>
                        <a:rPr lang="en-US" sz="1800" dirty="0" smtClean="0">
                          <a:latin typeface="+mn-lt"/>
                          <a:ea typeface="Times New Roman"/>
                          <a:cs typeface="Times New Roman"/>
                        </a:rPr>
                        <a:t>-  Low yield due to i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mbalanced nutrition,</a:t>
                      </a:r>
                      <a:r>
                        <a:rPr lang="en-US" sz="1800" dirty="0" smtClean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wilt, sterility mosaic disease and</a:t>
                      </a:r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pod borer 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36191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Arial"/>
                        </a:rPr>
                        <a:t>Tomato</a:t>
                      </a: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 Indiscriminate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use of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fertilizers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due to lack of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knowledge on recommended schedules,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ToLCV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Bacterial wilt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early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blight,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late blight, Blossom end rot, leaf miner, thrips  and fruit borer 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9254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Arial"/>
                        </a:rPr>
                        <a:t>Cabbage</a:t>
                      </a: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 – Imbalanced nutrition, DBM and black rot</a:t>
                      </a:r>
                      <a:endParaRPr lang="en-US" sz="1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9254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en-US" sz="18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Fodder</a:t>
                      </a:r>
                      <a:r>
                        <a:rPr lang="en-US" sz="1800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1800" dirty="0" smtClean="0">
                          <a:latin typeface="+mn-lt"/>
                          <a:ea typeface="Times New Roman"/>
                          <a:cs typeface="Times New Roman"/>
                        </a:rPr>
                        <a:t>Non availability of green fodder through</a:t>
                      </a:r>
                      <a:r>
                        <a:rPr lang="en-US" sz="180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out the year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335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+mn-lt"/>
                          <a:ea typeface="Times New Roman"/>
                          <a:cs typeface="Times New Roman"/>
                        </a:rPr>
                        <a:t>7</a:t>
                      </a:r>
                      <a:endParaRPr lang="en-US" sz="18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Arial"/>
                        </a:rPr>
                        <a:t>Pole Beans </a:t>
                      </a:r>
                      <a:r>
                        <a:rPr lang="en-US" sz="1800" dirty="0" smtClean="0">
                          <a:latin typeface="+mn-lt"/>
                          <a:ea typeface="Times New Roman"/>
                          <a:cs typeface="Times New Roman"/>
                        </a:rPr>
                        <a:t>– Imbalanced nutrition, severe</a:t>
                      </a:r>
                      <a:r>
                        <a:rPr lang="en-US" sz="180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incidence of yellow mosaic virus, rust, leaf miner, anthracnose and pod borer</a:t>
                      </a:r>
                      <a:endParaRPr lang="en-US" sz="1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9254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+mn-lt"/>
                          <a:ea typeface="Times New Roman"/>
                          <a:cs typeface="Times New Roman"/>
                        </a:rPr>
                        <a:t>8</a:t>
                      </a:r>
                      <a:endParaRPr lang="en-US" sz="18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Arecanut -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Imbalanced nutrition , no intercropping system  and falling of nuts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36191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+mn-lt"/>
                          <a:ea typeface="Times New Roman"/>
                          <a:cs typeface="Times New Roman"/>
                        </a:rPr>
                        <a:t>9</a:t>
                      </a:r>
                      <a:endParaRPr lang="en-US" sz="18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Arial"/>
                        </a:rPr>
                        <a:t>Dairy animals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– Non availability of green fodder through out the year, low milk production, decreased reproductive efficiency after calving, inefficient reproductive management practices, delayed onset of oestrus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3356"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Arial"/>
                        </a:rPr>
                        <a:t>Nutrition garden </a:t>
                      </a: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- Nutrition insecurity</a:t>
                      </a:r>
                      <a:r>
                        <a:rPr lang="en-US" sz="180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 and lack of knowledge on importance of nutrition garden</a:t>
                      </a:r>
                      <a:endParaRPr lang="en-US" sz="18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547664" y="178713"/>
            <a:ext cx="6172200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0D12F3"/>
                </a:solidFill>
                <a:cs typeface="Arial" charset="0"/>
              </a:rPr>
              <a:t>Problems identified in Nelamangala Cluster</a:t>
            </a:r>
            <a:endParaRPr lang="en-US" sz="2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282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06623991"/>
              </p:ext>
            </p:extLst>
          </p:nvPr>
        </p:nvGraphicFramePr>
        <p:xfrm>
          <a:off x="107504" y="389802"/>
          <a:ext cx="8956104" cy="6391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9296"/>
                <a:gridCol w="963877"/>
                <a:gridCol w="961587"/>
                <a:gridCol w="2189336"/>
                <a:gridCol w="1752600"/>
                <a:gridCol w="2129408"/>
              </a:tblGrid>
              <a:tr h="609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Crop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Average 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Yield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Potential Yield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Technological gap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Extension Gap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Technological Intervention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47564">
                <a:tc>
                  <a:txBody>
                    <a:bodyPr/>
                    <a:lstStyle/>
                    <a:p>
                      <a:pPr marL="58738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Redgram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27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q/ha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45 q/ha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Lower market price during peak season</a:t>
                      </a:r>
                    </a:p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Low yield due to terminal end drought 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Lack of awareness about early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duration varieties/technologies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OFT-Assessment of suitable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redgram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varieties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for vegetable purpose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99964">
                <a:tc>
                  <a:txBody>
                    <a:bodyPr/>
                    <a:lstStyle/>
                    <a:p>
                      <a:pPr marL="58738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Fodder sorghum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Non availability of high yielding multicut  fodder varieties with more palatability</a:t>
                      </a:r>
                    </a:p>
                  </a:txBody>
                  <a:tcPr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Unaware about the availability of suitable multicut fodder varieties 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FLD - Demonstration of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multicut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fodder sorghum COFS-31</a:t>
                      </a:r>
                    </a:p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for green fodder and silage</a:t>
                      </a:r>
                      <a:endParaRPr lang="en-US" sz="1800" b="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marL="58738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Maize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52 q/ha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70 q/ha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None/>
                        <a:defRPr/>
                      </a:pPr>
                      <a:r>
                        <a:rPr lang="en-US" sz="1800" dirty="0" smtClean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No/Low K</a:t>
                      </a:r>
                      <a:r>
                        <a:rPr lang="en-US" sz="1800" baseline="0" dirty="0" smtClean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1800" dirty="0" smtClean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application </a:t>
                      </a:r>
                    </a:p>
                    <a:p>
                      <a:pPr marL="0" indent="0">
                        <a:buFont typeface="Wingdings" pitchFamily="2" charset="2"/>
                        <a:buNone/>
                        <a:defRPr/>
                      </a:pPr>
                      <a:r>
                        <a:rPr lang="en-US" sz="1800" dirty="0" smtClean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Micronutrients</a:t>
                      </a:r>
                      <a:r>
                        <a:rPr lang="en-US" sz="1800" baseline="0" dirty="0" smtClean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1800" dirty="0" smtClean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application is not followed</a:t>
                      </a:r>
                    </a:p>
                    <a:p>
                      <a:pPr marL="0" indent="0">
                        <a:buFont typeface="Wingdings" pitchFamily="2" charset="2"/>
                        <a:buNone/>
                        <a:defRPr/>
                      </a:pPr>
                      <a:r>
                        <a:rPr lang="en-US" sz="1800" dirty="0" smtClean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Pest and disease due</a:t>
                      </a:r>
                      <a:r>
                        <a:rPr lang="en-US" sz="1800" baseline="0" dirty="0" smtClean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1800" dirty="0" smtClean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to potash imbalance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Lack of awareness on Bio-K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I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FLD - Potassium Management in maize through Bio –K</a:t>
                      </a:r>
                      <a:endParaRPr lang="en-US" sz="1800" b="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29882">
                <a:tc>
                  <a:txBody>
                    <a:bodyPr/>
                    <a:lstStyle/>
                    <a:p>
                      <a:pPr marL="58738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Cabbage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t/ha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 t/ha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US" sz="1800" dirty="0" smtClean="0">
                          <a:cs typeface="Arial" charset="0"/>
                        </a:rPr>
                        <a:t>Severe DBM infestation (&gt;42%)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Imbalanced nutrition, DBM and black rot</a:t>
                      </a:r>
                      <a:endParaRPr lang="en-US" sz="18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FLD-Eco friendly Management of Diamond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backmoth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in cabbage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79512" y="0"/>
            <a:ext cx="8856984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r>
              <a:rPr lang="en-US" sz="2200" b="1" dirty="0">
                <a:solidFill>
                  <a:srgbClr val="0D12F3"/>
                </a:solidFill>
              </a:rPr>
              <a:t>Gap Identification and Technology Prioritization – Nelamangala Cluster</a:t>
            </a:r>
          </a:p>
        </p:txBody>
      </p:sp>
    </p:spTree>
    <p:extLst>
      <p:ext uri="{BB962C8B-B14F-4D97-AF65-F5344CB8AC3E}">
        <p14:creationId xmlns:p14="http://schemas.microsoft.com/office/powerpoint/2010/main" xmlns="" val="35391401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99702228"/>
              </p:ext>
            </p:extLst>
          </p:nvPr>
        </p:nvGraphicFramePr>
        <p:xfrm>
          <a:off x="228600" y="1482192"/>
          <a:ext cx="8686800" cy="37905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7800"/>
                <a:gridCol w="7239000"/>
              </a:tblGrid>
              <a:tr h="653583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>
                          <a:solidFill>
                            <a:srgbClr val="C00000"/>
                          </a:solidFill>
                        </a:rPr>
                        <a:t>DFI Strategy</a:t>
                      </a:r>
                      <a:endParaRPr lang="en-IN" sz="20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>
                          <a:solidFill>
                            <a:srgbClr val="C00000"/>
                          </a:solidFill>
                        </a:rPr>
                        <a:t>Activity</a:t>
                      </a:r>
                      <a:endParaRPr lang="en-IN" sz="20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</a:tr>
              <a:tr h="788568">
                <a:tc rowSpan="4">
                  <a:txBody>
                    <a:bodyPr/>
                    <a:lstStyle/>
                    <a:p>
                      <a:pPr marL="58738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Crop Productivity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OFT-Assessment of suitable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redgram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varieties 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for vegetable purpose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2000" b="0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</a:tr>
              <a:tr h="914400">
                <a:tc vMerge="1">
                  <a:txBody>
                    <a:bodyPr/>
                    <a:lstStyle/>
                    <a:p>
                      <a:pPr algn="just" fontAlgn="b">
                        <a:lnSpc>
                          <a:spcPct val="100000"/>
                        </a:lnSpc>
                      </a:pP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FLD - Demonstration of </a:t>
                      </a: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multicut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fodder sorghum COFS-31 for green fodder and silage</a:t>
                      </a:r>
                    </a:p>
                  </a:txBody>
                  <a:tcPr marT="45723" marB="45723" anchor="ctr"/>
                </a:tc>
              </a:tr>
              <a:tr h="7007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IN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FLD - Potassium Management in maize through Bio –K</a:t>
                      </a:r>
                      <a:endParaRPr lang="en-US" sz="2000" b="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3" marB="45723" anchor="ctr"/>
                </a:tc>
              </a:tr>
              <a:tr h="685800">
                <a:tc vMerge="1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FLD - Eco friendly Management of Diamond </a:t>
                      </a: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backmoth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in cabbage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458200" cy="1066800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IN" sz="2400" b="1" dirty="0" smtClean="0">
                <a:solidFill>
                  <a:srgbClr val="0D12F3"/>
                </a:solidFill>
              </a:rPr>
              <a:t>Activities in </a:t>
            </a:r>
            <a:r>
              <a:rPr lang="en-IN" sz="2400" b="1" dirty="0" err="1" smtClean="0">
                <a:solidFill>
                  <a:srgbClr val="0D12F3"/>
                </a:solidFill>
              </a:rPr>
              <a:t>Nelamangala</a:t>
            </a:r>
            <a:r>
              <a:rPr lang="en-IN" sz="2400" b="1" dirty="0" smtClean="0">
                <a:solidFill>
                  <a:srgbClr val="0D12F3"/>
                </a:solidFill>
              </a:rPr>
              <a:t> cluster</a:t>
            </a:r>
            <a:br>
              <a:rPr lang="en-IN" sz="2400" b="1" dirty="0" smtClean="0">
                <a:solidFill>
                  <a:srgbClr val="0D12F3"/>
                </a:solidFill>
              </a:rPr>
            </a:br>
            <a:r>
              <a:rPr lang="en-IN" sz="2400" b="1" dirty="0" err="1" smtClean="0">
                <a:solidFill>
                  <a:srgbClr val="0D12F3"/>
                </a:solidFill>
              </a:rPr>
              <a:t>Cluster</a:t>
            </a:r>
            <a:r>
              <a:rPr lang="en-IN" sz="2400" b="1" dirty="0" smtClean="0">
                <a:solidFill>
                  <a:srgbClr val="0D12F3"/>
                </a:solidFill>
              </a:rPr>
              <a:t> </a:t>
            </a:r>
            <a:r>
              <a:rPr lang="en-IN" sz="2400" b="1" dirty="0">
                <a:solidFill>
                  <a:srgbClr val="0D12F3"/>
                </a:solidFill>
              </a:rPr>
              <a:t>villages -  </a:t>
            </a:r>
            <a:r>
              <a:rPr lang="en-IN" sz="2400" b="1" dirty="0" err="1" smtClean="0">
                <a:solidFill>
                  <a:srgbClr val="0D12F3"/>
                </a:solidFill>
              </a:rPr>
              <a:t>Krishnarajapura</a:t>
            </a:r>
            <a:r>
              <a:rPr lang="en-IN" sz="2400" b="1" dirty="0">
                <a:solidFill>
                  <a:srgbClr val="0D12F3"/>
                </a:solidFill>
              </a:rPr>
              <a:t>, </a:t>
            </a:r>
            <a:r>
              <a:rPr lang="en-IN" sz="2400" b="1" dirty="0" err="1">
                <a:solidFill>
                  <a:srgbClr val="0D12F3"/>
                </a:solidFill>
              </a:rPr>
              <a:t>Adihosalli</a:t>
            </a:r>
            <a:r>
              <a:rPr lang="en-IN" sz="2400" b="1" dirty="0">
                <a:solidFill>
                  <a:srgbClr val="0D12F3"/>
                </a:solidFill>
              </a:rPr>
              <a:t>, </a:t>
            </a:r>
            <a:r>
              <a:rPr lang="en-IN" sz="2400" b="1" dirty="0" err="1" smtClean="0">
                <a:solidFill>
                  <a:srgbClr val="0D12F3"/>
                </a:solidFill>
              </a:rPr>
              <a:t>Obalapura</a:t>
            </a:r>
            <a:r>
              <a:rPr lang="en-IN" sz="2400" b="1" dirty="0" smtClean="0">
                <a:solidFill>
                  <a:srgbClr val="0D12F3"/>
                </a:solidFill>
              </a:rPr>
              <a:t/>
            </a:r>
            <a:br>
              <a:rPr lang="en-IN" sz="2400" b="1" dirty="0" smtClean="0">
                <a:solidFill>
                  <a:srgbClr val="0D12F3"/>
                </a:solidFill>
              </a:rPr>
            </a:br>
            <a:endParaRPr lang="en-IN" sz="2400" b="1" dirty="0">
              <a:solidFill>
                <a:srgbClr val="0D12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528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10938986"/>
              </p:ext>
            </p:extLst>
          </p:nvPr>
        </p:nvGraphicFramePr>
        <p:xfrm>
          <a:off x="304800" y="1493640"/>
          <a:ext cx="8534400" cy="3535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12572"/>
                <a:gridCol w="5921828"/>
              </a:tblGrid>
              <a:tr h="292581"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DFI Strategy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Activity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</a:tr>
              <a:tr h="753705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Reduction</a:t>
                      </a:r>
                      <a:r>
                        <a:rPr lang="en-US" sz="1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in cost of cultivation </a:t>
                      </a:r>
                      <a:endParaRPr lang="en-US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FLD - Potassium Management in maize through Bio –K</a:t>
                      </a:r>
                      <a:endParaRPr lang="en-US" sz="1800" b="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753705">
                <a:tc vMerge="1">
                  <a:txBody>
                    <a:bodyPr/>
                    <a:lstStyle/>
                    <a:p>
                      <a:pPr algn="ctr"/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FLD-Eco friendly Management of Diamond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backmoth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in cabbage</a:t>
                      </a:r>
                    </a:p>
                  </a:txBody>
                  <a:tcPr/>
                </a:tc>
              </a:tr>
              <a:tr h="829905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Crop Diversity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FLD - Demonstration of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multicut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fodder sorghum COFS-31</a:t>
                      </a:r>
                    </a:p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for green fodder and silage</a:t>
                      </a:r>
                    </a:p>
                  </a:txBody>
                  <a:tcPr/>
                </a:tc>
              </a:tr>
              <a:tr h="702390">
                <a:tc>
                  <a:txBody>
                    <a:bodyPr/>
                    <a:lstStyle/>
                    <a:p>
                      <a:pPr marL="58738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Value addition and Market linkage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OFT-Assessment of suitable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redgram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varieties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for vegetable purpose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en-IN" sz="2400" b="1" dirty="0">
                <a:solidFill>
                  <a:srgbClr val="0D12F3"/>
                </a:solidFill>
              </a:rPr>
              <a:t>Activities in </a:t>
            </a:r>
            <a:r>
              <a:rPr lang="en-IN" sz="2400" b="1" dirty="0" err="1">
                <a:solidFill>
                  <a:srgbClr val="0D12F3"/>
                </a:solidFill>
              </a:rPr>
              <a:t>Nelamangala</a:t>
            </a:r>
            <a:r>
              <a:rPr lang="en-IN" sz="2400" b="1" dirty="0">
                <a:solidFill>
                  <a:srgbClr val="0D12F3"/>
                </a:solidFill>
              </a:rPr>
              <a:t> cluster</a:t>
            </a:r>
            <a:br>
              <a:rPr lang="en-IN" sz="2400" b="1" dirty="0">
                <a:solidFill>
                  <a:srgbClr val="0D12F3"/>
                </a:solidFill>
              </a:rPr>
            </a:br>
            <a:r>
              <a:rPr lang="en-IN" sz="2400" b="1" dirty="0" err="1">
                <a:solidFill>
                  <a:srgbClr val="0D12F3"/>
                </a:solidFill>
              </a:rPr>
              <a:t>Cluster</a:t>
            </a:r>
            <a:r>
              <a:rPr lang="en-IN" sz="2400" b="1" dirty="0">
                <a:solidFill>
                  <a:srgbClr val="0D12F3"/>
                </a:solidFill>
              </a:rPr>
              <a:t> villages -  </a:t>
            </a:r>
            <a:r>
              <a:rPr lang="en-IN" sz="2400" b="1" dirty="0" err="1">
                <a:solidFill>
                  <a:srgbClr val="0D12F3"/>
                </a:solidFill>
              </a:rPr>
              <a:t>Krishnarajapura</a:t>
            </a:r>
            <a:r>
              <a:rPr lang="en-IN" sz="2400" b="1" dirty="0">
                <a:solidFill>
                  <a:srgbClr val="0D12F3"/>
                </a:solidFill>
              </a:rPr>
              <a:t>, </a:t>
            </a:r>
            <a:r>
              <a:rPr lang="en-IN" sz="2400" b="1" dirty="0" err="1">
                <a:solidFill>
                  <a:srgbClr val="0D12F3"/>
                </a:solidFill>
              </a:rPr>
              <a:t>Adihosalli</a:t>
            </a:r>
            <a:r>
              <a:rPr lang="en-IN" sz="2400" b="1" dirty="0">
                <a:solidFill>
                  <a:srgbClr val="0D12F3"/>
                </a:solidFill>
              </a:rPr>
              <a:t>, </a:t>
            </a:r>
            <a:r>
              <a:rPr lang="en-IN" sz="2400" b="1" dirty="0" err="1">
                <a:solidFill>
                  <a:srgbClr val="0D12F3"/>
                </a:solidFill>
              </a:rPr>
              <a:t>Obalapura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xmlns="" val="405701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3" cstate="print"/>
          <a:srcRect l="38319" t="16795" r="32100" b="11458"/>
          <a:stretch>
            <a:fillRect/>
          </a:stretch>
        </p:blipFill>
        <p:spPr bwMode="auto">
          <a:xfrm>
            <a:off x="135320" y="764704"/>
            <a:ext cx="3140536" cy="26417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4283968" y="5935147"/>
            <a:ext cx="39624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Satellite image of </a:t>
            </a:r>
            <a:r>
              <a:rPr lang="en-US" sz="1600" dirty="0" err="1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Lakkondahalli</a:t>
            </a: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 village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803176" y="6453336"/>
            <a:ext cx="17526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Cluster villages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735360" y="3501008"/>
            <a:ext cx="16764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Hosakote Taluk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99" t="20020" r="10679" b="-1307"/>
          <a:stretch/>
        </p:blipFill>
        <p:spPr bwMode="auto">
          <a:xfrm>
            <a:off x="3710698" y="1682765"/>
            <a:ext cx="5229726" cy="41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99" t="5782" r="2091" b="2229"/>
          <a:stretch/>
        </p:blipFill>
        <p:spPr bwMode="auto">
          <a:xfrm>
            <a:off x="235107" y="4038600"/>
            <a:ext cx="3040749" cy="22351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457200" y="4343400"/>
            <a:ext cx="1752600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04800" y="4038600"/>
            <a:ext cx="1905000" cy="83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304800" y="4191000"/>
            <a:ext cx="838200" cy="266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57200" y="4724400"/>
            <a:ext cx="1981200" cy="9312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457200" y="4876800"/>
            <a:ext cx="2438400" cy="1143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609600" y="4953000"/>
            <a:ext cx="2438400" cy="1295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143000" y="5190038"/>
            <a:ext cx="1905000" cy="10583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1447800" y="5655678"/>
            <a:ext cx="1447800" cy="7704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733800" y="764704"/>
            <a:ext cx="5105400" cy="738664"/>
          </a:xfrm>
          <a:prstGeom prst="rect">
            <a:avLst/>
          </a:prstGeom>
          <a:solidFill>
            <a:schemeClr val="bg1"/>
          </a:solidFill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C00000"/>
                </a:solidFill>
              </a:rPr>
              <a:t>Cluster villages –  </a:t>
            </a:r>
            <a:r>
              <a:rPr lang="en-US" sz="2000" dirty="0" err="1">
                <a:solidFill>
                  <a:srgbClr val="C00000"/>
                </a:solidFill>
              </a:rPr>
              <a:t>Lakkondahalli</a:t>
            </a:r>
            <a:r>
              <a:rPr lang="en-US" sz="2000" dirty="0">
                <a:solidFill>
                  <a:srgbClr val="C00000"/>
                </a:solidFill>
              </a:rPr>
              <a:t>, </a:t>
            </a:r>
            <a:r>
              <a:rPr lang="en-US" sz="2000" dirty="0" err="1">
                <a:solidFill>
                  <a:srgbClr val="C00000"/>
                </a:solidFill>
              </a:rPr>
              <a:t>Vapasandra</a:t>
            </a:r>
            <a:r>
              <a:rPr lang="en-US" sz="2000" dirty="0">
                <a:solidFill>
                  <a:srgbClr val="C00000"/>
                </a:solidFill>
              </a:rPr>
              <a:t>, </a:t>
            </a:r>
            <a:r>
              <a:rPr lang="en-US" sz="2000" dirty="0" smtClean="0">
                <a:solidFill>
                  <a:srgbClr val="C00000"/>
                </a:solidFill>
              </a:rPr>
              <a:t>  </a:t>
            </a:r>
          </a:p>
          <a:p>
            <a:pPr algn="ctr">
              <a:defRPr/>
            </a:pP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smtClean="0">
                <a:solidFill>
                  <a:srgbClr val="C00000"/>
                </a:solidFill>
              </a:rPr>
              <a:t>             </a:t>
            </a:r>
            <a:r>
              <a:rPr lang="en-US" sz="2000" dirty="0" err="1" smtClean="0">
                <a:solidFill>
                  <a:srgbClr val="C00000"/>
                </a:solidFill>
              </a:rPr>
              <a:t>Thimmasandra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152400" y="155675"/>
            <a:ext cx="86868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D12F3"/>
                </a:solidFill>
                <a:cs typeface="Arial" charset="0"/>
              </a:rPr>
              <a:t>Details of Hosakote Cluster </a:t>
            </a:r>
          </a:p>
        </p:txBody>
      </p:sp>
    </p:spTree>
    <p:extLst>
      <p:ext uri="{BB962C8B-B14F-4D97-AF65-F5344CB8AC3E}">
        <p14:creationId xmlns:p14="http://schemas.microsoft.com/office/powerpoint/2010/main" xmlns="" val="422174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91396134"/>
              </p:ext>
            </p:extLst>
          </p:nvPr>
        </p:nvGraphicFramePr>
        <p:xfrm>
          <a:off x="0" y="650804"/>
          <a:ext cx="9144000" cy="597859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971800"/>
                <a:gridCol w="6172200"/>
              </a:tblGrid>
              <a:tr h="37729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Agro-climatic zone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Eastern Dry Zone</a:t>
                      </a:r>
                      <a:endParaRPr lang="en-US" sz="1800" b="1" dirty="0" smtClean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729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No. of Taluks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04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729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No. of Villages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1,051</a:t>
                      </a: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729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No. of Holdings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1,60,483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729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Gross Cropped Area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1,07,560 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ha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729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Area under irrigation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23,794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ha (22.86 %)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729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Sources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of irrigation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Tanks,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Wells, Tube wells, Lift irrigation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67512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Major soil types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M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edium deep to very deep, Red clayey soils, Lateritic clayey soils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47953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Major crops in </a:t>
                      </a:r>
                      <a:r>
                        <a:rPr lang="en-US" sz="1800" b="1" i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Kharif</a:t>
                      </a:r>
                      <a:endParaRPr lang="en-US" sz="1800" b="1" i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Maize, Finger millet,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Pigeonpea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, Field bean, Cowpea, Vegetables (Tomato,  Cucumber, Cabbage, Cauliflower, Pole bean, French bean, Ridge gourd, Capsicum), Ginger,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Flowers (Marigold, Chrysanthemum)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729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Major crops in </a:t>
                      </a:r>
                      <a:r>
                        <a:rPr lang="en-US" sz="1800" b="1" i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Rabi</a:t>
                      </a:r>
                      <a:endParaRPr lang="en-US" sz="1800" b="1" i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Chickpea, Horse gram, Vegetables (Tomato, Potato, Cabbage)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67512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Major perennial crops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Drumstick, Mango, Banana, Guava,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Sapota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, Jack, Arecanut, Fodder crops, Rose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729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Major Livestock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Cattle,  Buffaloes,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Sheep, 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Goats,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Pigs, Poultry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birds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590800" y="71735"/>
            <a:ext cx="4447051" cy="461665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0D12F3"/>
                </a:solidFill>
                <a:cs typeface="Arial" charset="0"/>
              </a:rPr>
              <a:t>Profile of Bengaluru Rural District</a:t>
            </a:r>
          </a:p>
        </p:txBody>
      </p:sp>
    </p:spTree>
    <p:extLst>
      <p:ext uri="{BB962C8B-B14F-4D97-AF65-F5344CB8AC3E}">
        <p14:creationId xmlns:p14="http://schemas.microsoft.com/office/powerpoint/2010/main" xmlns="" val="3926065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71735"/>
            <a:ext cx="9144000" cy="46166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0D12F3"/>
                </a:solidFill>
                <a:cs typeface="Arial" charset="0"/>
              </a:rPr>
              <a:t>Participatory Rural Appraisal (PRA) - Hosakote  Cluster </a:t>
            </a:r>
          </a:p>
        </p:txBody>
      </p:sp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4648200" y="3319046"/>
            <a:ext cx="39624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Briefing of Village Agriculture Situations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762000" y="6400800"/>
            <a:ext cx="32004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Drawing of Resource Map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609600" y="3319046"/>
            <a:ext cx="32766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Explaining PRA Objectives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4800600" y="6381328"/>
            <a:ext cx="36576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Village  Resource Map</a:t>
            </a:r>
            <a:endParaRPr lang="en-US" sz="1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3997995" cy="2665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33400"/>
            <a:ext cx="4071600" cy="2626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0"/>
            <a:ext cx="3997995" cy="25354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887200" y="-7543800"/>
            <a:ext cx="5400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8656" y="3789040"/>
            <a:ext cx="4147800" cy="25314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0095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81524376"/>
              </p:ext>
            </p:extLst>
          </p:nvPr>
        </p:nvGraphicFramePr>
        <p:xfrm>
          <a:off x="152400" y="688340"/>
          <a:ext cx="8763000" cy="6123940"/>
        </p:xfrm>
        <a:graphic>
          <a:graphicData uri="http://schemas.openxmlformats.org/drawingml/2006/table">
            <a:tbl>
              <a:tblPr/>
              <a:tblGrid>
                <a:gridCol w="457200"/>
                <a:gridCol w="8305800"/>
              </a:tblGrid>
              <a:tr h="129852">
                <a:tc grid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+mn-lt"/>
                          <a:ea typeface="Times New Roman"/>
                          <a:cs typeface="Times New Roman"/>
                        </a:rPr>
                        <a:t>Problems</a:t>
                      </a:r>
                      <a:endParaRPr lang="en-US" sz="1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424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Maize</a:t>
                      </a:r>
                      <a:r>
                        <a:rPr lang="en-US" sz="1800" b="1" dirty="0" smtClean="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en-US" sz="1800" b="0" dirty="0" smtClean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No application of K &amp; micro nutrients,</a:t>
                      </a:r>
                      <a:r>
                        <a:rPr lang="en-US" sz="1800" b="0" baseline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="0" dirty="0" smtClean="0">
                          <a:latin typeface="+mn-lt"/>
                          <a:ea typeface="Times New Roman"/>
                          <a:cs typeface="Times New Roman"/>
                        </a:rPr>
                        <a:t>Fall army worm, Stem</a:t>
                      </a:r>
                      <a:r>
                        <a:rPr lang="en-US" sz="1800" b="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borer, Downy mildew and turcicum leaf blight</a:t>
                      </a:r>
                      <a:endParaRPr lang="en-US" sz="1800" b="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424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Finger millet </a:t>
                      </a:r>
                      <a:r>
                        <a:rPr lang="en-US" sz="1800" b="0" dirty="0" smtClean="0">
                          <a:latin typeface="+mn-lt"/>
                          <a:ea typeface="Times New Roman"/>
                          <a:cs typeface="Times New Roman"/>
                        </a:rPr>
                        <a:t>- Intermittent drought and blast 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4246">
                <a:tc>
                  <a:txBody>
                    <a:bodyPr/>
                    <a:lstStyle/>
                    <a:p>
                      <a:pPr marL="0" marR="0" indent="0" algn="just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just">
                        <a:lnSpc>
                          <a:spcPct val="100000"/>
                        </a:lnSpc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Red gram </a:t>
                      </a:r>
                      <a:r>
                        <a:rPr lang="en-US" sz="1800" b="0" dirty="0" smtClean="0">
                          <a:latin typeface="+mn-lt"/>
                          <a:ea typeface="Times New Roman"/>
                          <a:cs typeface="Times New Roman"/>
                        </a:rPr>
                        <a:t>-  Low yield due to i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mbalanced nutrition,</a:t>
                      </a:r>
                      <a:r>
                        <a:rPr lang="en-US" sz="1800" b="0" dirty="0" smtClean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wilt, sterility mosaic disease,  Phyllody and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pod borer 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4246">
                <a:tc>
                  <a:txBody>
                    <a:bodyPr/>
                    <a:lstStyle/>
                    <a:p>
                      <a:pPr marL="0" marR="0" indent="0" algn="just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just">
                        <a:lnSpc>
                          <a:spcPct val="100000"/>
                        </a:lnSpc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Bengal Gram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– Low yield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due to imbalanced nutrition, w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ilt,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p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od borer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4246">
                <a:tc>
                  <a:txBody>
                    <a:bodyPr/>
                    <a:lstStyle/>
                    <a:p>
                      <a:pPr marL="0" marR="0" indent="0" algn="just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just">
                        <a:lnSpc>
                          <a:spcPct val="100000"/>
                        </a:lnSpc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Fodder</a:t>
                      </a:r>
                      <a:r>
                        <a:rPr lang="en-US" sz="1800" b="0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1800" b="0" dirty="0" smtClean="0">
                          <a:latin typeface="+mn-lt"/>
                          <a:ea typeface="Times New Roman"/>
                          <a:cs typeface="Times New Roman"/>
                        </a:rPr>
                        <a:t>Non availability of green fodder through</a:t>
                      </a:r>
                      <a:r>
                        <a:rPr lang="en-US" sz="1800" b="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out the year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917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Arial"/>
                        </a:rPr>
                        <a:t>Tomato</a:t>
                      </a:r>
                      <a:r>
                        <a:rPr lang="en-US" sz="1800" b="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 Indiscriminate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use of water soluble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fertilizers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due to lack of recommended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schedules,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ToLCV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Bacterial wilt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early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blight,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late blight, Blossom end rot, leaf miner, thrips  and fruit borer 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917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+mn-lt"/>
                          <a:ea typeface="Times New Roman"/>
                          <a:cs typeface="Times New Roman"/>
                        </a:rPr>
                        <a:t>7</a:t>
                      </a:r>
                      <a:endParaRPr lang="en-US" sz="18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Potato</a:t>
                      </a:r>
                      <a:r>
                        <a:rPr lang="en-US" sz="1800" b="0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 Imbalanced fertilizers application,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l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ow yield and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s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oft rot during storage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917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+mn-lt"/>
                          <a:ea typeface="Times New Roman"/>
                          <a:cs typeface="Times New Roman"/>
                        </a:rPr>
                        <a:t>8</a:t>
                      </a:r>
                      <a:endParaRPr lang="en-US" sz="18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Mulberry</a:t>
                      </a:r>
                      <a:r>
                        <a:rPr lang="en-US" sz="1800" b="0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Thrips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, mites, leaf roller,  Powdery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mildew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917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+mn-lt"/>
                          <a:ea typeface="Times New Roman"/>
                          <a:cs typeface="Times New Roman"/>
                        </a:rPr>
                        <a:t>9</a:t>
                      </a:r>
                      <a:endParaRPr lang="en-US" sz="18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Nutrition garden</a:t>
                      </a:r>
                      <a:r>
                        <a:rPr lang="en-US" sz="1800" b="0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Nutrition insecurity and lack of knowledge on importance of nutrition garden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4246">
                <a:tc>
                  <a:txBody>
                    <a:bodyPr/>
                    <a:lstStyle/>
                    <a:p>
                      <a:pPr marL="0" marR="0" indent="0" algn="just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Arial"/>
                        </a:rPr>
                        <a:t>Dairy animals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– Non availability of green fodder through out the year, low milk production, decreased reproductive efficiency after calving, inefficient reproductive management practices, delayed onset of oestrus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4246">
                <a:tc>
                  <a:txBody>
                    <a:bodyPr/>
                    <a:lstStyle/>
                    <a:p>
                      <a:pPr marL="0" marR="0" indent="0" algn="just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Arial"/>
                        </a:rPr>
                        <a:t>Sheep rearing –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Improper feeding practices, increased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managemental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diseases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28600" y="76200"/>
            <a:ext cx="8610600" cy="46166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0D12F3"/>
                </a:solidFill>
                <a:cs typeface="Arial" charset="0"/>
              </a:rPr>
              <a:t>Problems identified in Hosakote Cluster</a:t>
            </a:r>
          </a:p>
        </p:txBody>
      </p:sp>
    </p:spTree>
    <p:extLst>
      <p:ext uri="{BB962C8B-B14F-4D97-AF65-F5344CB8AC3E}">
        <p14:creationId xmlns:p14="http://schemas.microsoft.com/office/powerpoint/2010/main" xmlns="" val="360373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33773104"/>
              </p:ext>
            </p:extLst>
          </p:nvPr>
        </p:nvGraphicFramePr>
        <p:xfrm>
          <a:off x="152400" y="914400"/>
          <a:ext cx="8839200" cy="574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/>
                <a:gridCol w="1066800"/>
                <a:gridCol w="990600"/>
                <a:gridCol w="2133600"/>
                <a:gridCol w="1902296"/>
                <a:gridCol w="1755304"/>
              </a:tblGrid>
              <a:tr h="546579">
                <a:tc>
                  <a:txBody>
                    <a:bodyPr/>
                    <a:lstStyle/>
                    <a:p>
                      <a:pPr marL="58738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Crop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Average 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Yield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Potential Yield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Technological gap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Extension Gap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Technological Intervention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46960">
                <a:tc>
                  <a:txBody>
                    <a:bodyPr/>
                    <a:lstStyle/>
                    <a:p>
                      <a:pPr marL="58738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Maize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52 q/ha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70 q/ha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>
                        <a:defRPr/>
                      </a:pPr>
                      <a:r>
                        <a:rPr lang="en-US" sz="1800" dirty="0" smtClean="0"/>
                        <a:t>High cost of cultivation, </a:t>
                      </a:r>
                    </a:p>
                    <a:p>
                      <a:pPr marL="58738" indent="0">
                        <a:defRPr/>
                      </a:pPr>
                      <a:r>
                        <a:rPr lang="en-US" sz="1800" dirty="0" smtClean="0"/>
                        <a:t>High dose of fertilizer application, </a:t>
                      </a:r>
                    </a:p>
                    <a:p>
                      <a:pPr marL="58738" indent="0">
                        <a:defRPr/>
                      </a:pPr>
                      <a:r>
                        <a:rPr lang="en-US" sz="1800" dirty="0" smtClean="0"/>
                        <a:t>Low fertilizer use efficiency, </a:t>
                      </a:r>
                    </a:p>
                    <a:p>
                      <a:pPr marL="58738" indent="0">
                        <a:defRPr/>
                      </a:pPr>
                      <a:r>
                        <a:rPr lang="en-US" sz="1800" dirty="0" smtClean="0"/>
                        <a:t>Lack of knowledge on </a:t>
                      </a:r>
                      <a:r>
                        <a:rPr lang="en-US" sz="1800" dirty="0" err="1" smtClean="0"/>
                        <a:t>nano</a:t>
                      </a:r>
                      <a:r>
                        <a:rPr lang="en-US" sz="1800" dirty="0" smtClean="0"/>
                        <a:t> fertilizers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No application of K &amp; micro nutrients,</a:t>
                      </a:r>
                      <a:r>
                        <a:rPr lang="en-US" sz="1800" b="0" baseline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="0" dirty="0" smtClean="0">
                          <a:latin typeface="+mn-lt"/>
                          <a:ea typeface="Times New Roman"/>
                          <a:cs typeface="Times New Roman"/>
                        </a:rPr>
                        <a:t>Fall army worm, Stem</a:t>
                      </a:r>
                      <a:r>
                        <a:rPr lang="en-US" sz="1800" b="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borer, Downy mildew and </a:t>
                      </a:r>
                      <a:r>
                        <a:rPr lang="en-US" sz="1800" b="0" baseline="0" dirty="0" err="1" smtClean="0">
                          <a:latin typeface="+mn-lt"/>
                          <a:ea typeface="Times New Roman"/>
                          <a:cs typeface="Times New Roman"/>
                        </a:rPr>
                        <a:t>turcicum</a:t>
                      </a:r>
                      <a:r>
                        <a:rPr lang="en-US" sz="1800" b="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leaf blight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OFT –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Assessment of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Nano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fertilizers (N &amp; Zn) on Growth and Yield of Maize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78280">
                <a:tc>
                  <a:txBody>
                    <a:bodyPr/>
                    <a:lstStyle/>
                    <a:p>
                      <a:pPr marL="58738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Mulberry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prstClr val="black"/>
                          </a:solidFill>
                        </a:rPr>
                        <a:t>Mites &amp; </a:t>
                      </a:r>
                      <a:r>
                        <a:rPr lang="en-US" sz="1800" dirty="0" err="1" smtClean="0">
                          <a:solidFill>
                            <a:prstClr val="black"/>
                          </a:solidFill>
                        </a:rPr>
                        <a:t>thrips</a:t>
                      </a:r>
                      <a:r>
                        <a:rPr lang="en-US" sz="1800" dirty="0" smtClean="0">
                          <a:solidFill>
                            <a:prstClr val="black"/>
                          </a:solidFill>
                        </a:rPr>
                        <a:t> incidence (37%)</a:t>
                      </a:r>
                    </a:p>
                    <a:p>
                      <a:pPr marL="58738" indent="0">
                        <a:defRPr/>
                      </a:pPr>
                      <a:endParaRPr lang="en-US" sz="1800" dirty="0" smtClean="0">
                        <a:solidFill>
                          <a:srgbClr val="FF0000"/>
                        </a:solidFill>
                        <a:cs typeface="Arial" panose="020B0604020202020204" pitchFamily="34" charset="0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Incidence of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Thrips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, mites, leaf roller,  Powdery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mildew 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58738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200" dirty="0">
                        <a:solidFill>
                          <a:srgbClr val="FF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Franklin Gothic Medium" pitchFamily="34" charset="0"/>
                        </a:rPr>
                        <a:t>OFT-Assessment on management of mites and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Franklin Gothic Medium" pitchFamily="34" charset="0"/>
                        </a:rPr>
                        <a:t>thrips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Franklin Gothic Medium" pitchFamily="34" charset="0"/>
                        </a:rPr>
                        <a:t> in mulberry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marL="58738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Pole bean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25 t/ha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35 t/ha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No K application, Micronutrients application is not followed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Lack of awareness about nutrient management practices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FLD - Integrated Nutrient Management in Pole bean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51520" y="231031"/>
            <a:ext cx="864096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r>
              <a:rPr lang="en-US" sz="2400" b="1" dirty="0">
                <a:solidFill>
                  <a:srgbClr val="0D12F3"/>
                </a:solidFill>
              </a:rPr>
              <a:t>Gap Identification and Technology Prioritization – Hosakote Cluster</a:t>
            </a:r>
          </a:p>
        </p:txBody>
      </p:sp>
    </p:spTree>
    <p:extLst>
      <p:ext uri="{BB962C8B-B14F-4D97-AF65-F5344CB8AC3E}">
        <p14:creationId xmlns:p14="http://schemas.microsoft.com/office/powerpoint/2010/main" xmlns="" val="2435801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69327395"/>
              </p:ext>
            </p:extLst>
          </p:nvPr>
        </p:nvGraphicFramePr>
        <p:xfrm>
          <a:off x="152400" y="685800"/>
          <a:ext cx="8855299" cy="5887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/>
                <a:gridCol w="1066800"/>
                <a:gridCol w="1143000"/>
                <a:gridCol w="2118444"/>
                <a:gridCol w="1869140"/>
                <a:gridCol w="1667315"/>
              </a:tblGrid>
              <a:tr h="6750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Crop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Average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Yield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Potential Yield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Technological gap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Extension Gap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Technological Intervention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52902"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Sheep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Imbalance in rumen </a:t>
                      </a: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microflora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leading to decreased growth rate 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Limited resources on utility of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probiotics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in small ruminants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FLD-</a:t>
                      </a: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Probiotics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for optimum post-weaning growth in lambs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52902">
                <a:tc>
                  <a:txBody>
                    <a:bodyPr/>
                    <a:lstStyle/>
                    <a:p>
                      <a:pPr marL="58738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Dairy animals 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8.70 lt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10.5 lt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Lower milk yield, Lower  milk quality (fat %, SNF)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and Incidence of Ruminal acidosis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Lack of awareness about integrated nutrient management practices 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FLD -  Ration Balancing through Integrated Approach in Dairy Animals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52902">
                <a:tc>
                  <a:txBody>
                    <a:bodyPr/>
                    <a:lstStyle/>
                    <a:p>
                      <a:pPr marL="58738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Nutrition security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just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buNone/>
                        <a:defRPr/>
                      </a:pPr>
                      <a:r>
                        <a:rPr lang="en-US" sz="1800" kern="0" dirty="0" smtClean="0">
                          <a:solidFill>
                            <a:sysClr val="windowText" lastClr="000000"/>
                          </a:solidFill>
                          <a:latin typeface="+mn-lt"/>
                          <a:cs typeface="Times New Roman" pitchFamily="18" charset="0"/>
                        </a:rPr>
                        <a:t>Non-availability of</a:t>
                      </a:r>
                      <a:r>
                        <a:rPr lang="en-US" sz="1800" kern="0" baseline="0" dirty="0" smtClean="0">
                          <a:solidFill>
                            <a:sysClr val="windowText" lastClr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1800" kern="0" dirty="0" smtClean="0">
                          <a:solidFill>
                            <a:sysClr val="windowText" lastClr="000000"/>
                          </a:solidFill>
                          <a:latin typeface="+mn-lt"/>
                          <a:cs typeface="Times New Roman" pitchFamily="18" charset="0"/>
                        </a:rPr>
                        <a:t>the vegetables   </a:t>
                      </a:r>
                    </a:p>
                    <a:p>
                      <a:pPr marL="58738" indent="0" algn="just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en-US" sz="1800" kern="0" dirty="0" smtClean="0">
                          <a:solidFill>
                            <a:sysClr val="windowText" lastClr="000000"/>
                          </a:solidFill>
                          <a:latin typeface="+mn-lt"/>
                          <a:cs typeface="Times New Roman" pitchFamily="18" charset="0"/>
                        </a:rPr>
                        <a:t>across the season</a:t>
                      </a:r>
                    </a:p>
                    <a:p>
                      <a:pPr marL="58738" indent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buNone/>
                        <a:defRPr/>
                      </a:pPr>
                      <a:r>
                        <a:rPr lang="en-US" sz="1800" kern="0" dirty="0" smtClean="0">
                          <a:solidFill>
                            <a:sysClr val="windowText" lastClr="000000"/>
                          </a:solidFill>
                          <a:latin typeface="+mn-lt"/>
                          <a:cs typeface="Times New Roman" pitchFamily="18" charset="0"/>
                        </a:rPr>
                        <a:t>Nutritional insecurity </a:t>
                      </a:r>
                    </a:p>
                    <a:p>
                      <a:pPr marL="58738" indent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buNone/>
                        <a:defRPr/>
                      </a:pPr>
                      <a:r>
                        <a:rPr lang="en-US" sz="1800" kern="0" dirty="0" smtClean="0">
                          <a:solidFill>
                            <a:sysClr val="windowText" lastClr="000000"/>
                          </a:solidFill>
                          <a:latin typeface="+mn-lt"/>
                          <a:cs typeface="Times New Roman" pitchFamily="18" charset="0"/>
                        </a:rPr>
                        <a:t>Lack of knowledge on importance of      nutrition garden  </a:t>
                      </a:r>
                    </a:p>
                    <a:p>
                      <a:pPr marL="58738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Nutrition insecurity and lack of knowledge on importance of nutrition garden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Nutri garden for farm families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44700" y="76200"/>
            <a:ext cx="871296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r>
              <a:rPr lang="en-US" sz="2400" b="1" dirty="0">
                <a:solidFill>
                  <a:srgbClr val="0D12F3"/>
                </a:solidFill>
              </a:rPr>
              <a:t>Gap Identification and Technology Prioritization –Hosakote Cluster</a:t>
            </a:r>
          </a:p>
        </p:txBody>
      </p:sp>
    </p:spTree>
    <p:extLst>
      <p:ext uri="{BB962C8B-B14F-4D97-AF65-F5344CB8AC3E}">
        <p14:creationId xmlns:p14="http://schemas.microsoft.com/office/powerpoint/2010/main" xmlns="" val="16510950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24921717"/>
              </p:ext>
            </p:extLst>
          </p:nvPr>
        </p:nvGraphicFramePr>
        <p:xfrm>
          <a:off x="228600" y="1127760"/>
          <a:ext cx="8763000" cy="49320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4842"/>
                <a:gridCol w="6918158"/>
              </a:tblGrid>
              <a:tr h="557472">
                <a:tc>
                  <a:txBody>
                    <a:bodyPr/>
                    <a:lstStyle/>
                    <a:p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DFI Strategy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Activity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404763">
                <a:tc rowSpan="5">
                  <a:txBody>
                    <a:bodyPr/>
                    <a:lstStyle/>
                    <a:p>
                      <a:pPr marL="58738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Crop Productivity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8738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OFT –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Assessment of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Nano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fertilizers (N &amp; Zn) on Growth and Yield of Maize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</a:tr>
              <a:tr h="367609">
                <a:tc vMerge="1">
                  <a:txBody>
                    <a:bodyPr/>
                    <a:lstStyle/>
                    <a:p>
                      <a:pPr algn="just" fontAlgn="b">
                        <a:lnSpc>
                          <a:spcPct val="100000"/>
                        </a:lnSpc>
                      </a:pP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Franklin Gothic Medium" pitchFamily="34" charset="0"/>
                        </a:rPr>
                        <a:t>OFT-Assessment on management of mites and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Franklin Gothic Medium" pitchFamily="34" charset="0"/>
                        </a:rPr>
                        <a:t>thrips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Franklin Gothic Medium" pitchFamily="34" charset="0"/>
                        </a:rPr>
                        <a:t> in mulberry</a:t>
                      </a:r>
                      <a:endParaRPr lang="en-US" sz="1800" dirty="0" smtClean="0">
                        <a:solidFill>
                          <a:schemeClr val="tx1"/>
                        </a:solidFill>
                        <a:cs typeface="Arial" panose="020B0604020202020204" pitchFamily="34" charset="0"/>
                      </a:endParaRPr>
                    </a:p>
                  </a:txBody>
                  <a:tcPr marL="14793" marR="14793" marT="0" marB="0"/>
                </a:tc>
              </a:tr>
              <a:tr h="446519">
                <a:tc vMerge="1"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FLD - Integrated Nutrient Management in Pole bean</a:t>
                      </a:r>
                    </a:p>
                  </a:txBody>
                  <a:tcPr marL="14793" marR="14793" marT="0" marB="0"/>
                </a:tc>
              </a:tr>
              <a:tr h="444109">
                <a:tc vMerge="1"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FLD-</a:t>
                      </a: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Probiotics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for optimum post-weaning growth in lambs with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466188">
                <a:tc vMerge="1"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FLD -  Ration Balancing through Integrated Approach in Dairy Animals</a:t>
                      </a:r>
                    </a:p>
                  </a:txBody>
                  <a:tcPr marL="9525" marR="9525" marT="9525" marB="0" anchor="ctr"/>
                </a:tc>
              </a:tr>
              <a:tr h="457200">
                <a:tc rowSpan="2">
                  <a:txBody>
                    <a:bodyPr/>
                    <a:lstStyle/>
                    <a:p>
                      <a:pPr marL="58738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Reduction</a:t>
                      </a:r>
                      <a:r>
                        <a:rPr lang="en-US" sz="1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in cost </a:t>
                      </a:r>
                    </a:p>
                    <a:p>
                      <a:pPr marL="58738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r>
                        <a:rPr lang="en-US" sz="1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of cultivation </a:t>
                      </a:r>
                      <a:endParaRPr lang="en-US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Franklin Gothic Medium" pitchFamily="34" charset="0"/>
                        </a:rPr>
                        <a:t>OFT-Assessment on management of mites and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Franklin Gothic Medium" pitchFamily="34" charset="0"/>
                        </a:rPr>
                        <a:t>thrips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Franklin Gothic Medium" pitchFamily="34" charset="0"/>
                        </a:rPr>
                        <a:t> in mulberry</a:t>
                      </a:r>
                      <a:endParaRPr lang="en-US" sz="1800" b="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375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FLD - Integrated Nutrient Management in Pole bean</a:t>
                      </a:r>
                    </a:p>
                  </a:txBody>
                  <a:tcPr marL="9525" marR="9525" marT="9525" marB="0" anchor="ctr"/>
                </a:tc>
              </a:tr>
              <a:tr h="878205">
                <a:tc>
                  <a:txBody>
                    <a:bodyPr/>
                    <a:lstStyle/>
                    <a:p>
                      <a:pPr marL="58738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Value addition </a:t>
                      </a:r>
                    </a:p>
                    <a:p>
                      <a:pPr marL="58738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and Market linkage</a:t>
                      </a:r>
                    </a:p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Nutri garden for farm families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76200"/>
            <a:ext cx="8686800" cy="914400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IN" sz="2600" b="1" dirty="0">
                <a:solidFill>
                  <a:srgbClr val="0D12F3"/>
                </a:solidFill>
              </a:rPr>
              <a:t>Activities in </a:t>
            </a:r>
            <a:r>
              <a:rPr lang="en-IN" sz="2600" b="1" dirty="0" err="1" smtClean="0">
                <a:solidFill>
                  <a:srgbClr val="0D12F3"/>
                </a:solidFill>
              </a:rPr>
              <a:t>Hosakote</a:t>
            </a:r>
            <a:r>
              <a:rPr lang="en-IN" sz="2600" b="1" dirty="0" smtClean="0">
                <a:solidFill>
                  <a:srgbClr val="0D12F3"/>
                </a:solidFill>
              </a:rPr>
              <a:t> </a:t>
            </a:r>
            <a:r>
              <a:rPr lang="en-IN" sz="2600" b="1" dirty="0">
                <a:solidFill>
                  <a:srgbClr val="0D12F3"/>
                </a:solidFill>
              </a:rPr>
              <a:t>cluster</a:t>
            </a:r>
            <a:br>
              <a:rPr lang="en-IN" sz="2600" b="1" dirty="0">
                <a:solidFill>
                  <a:srgbClr val="0D12F3"/>
                </a:solidFill>
              </a:rPr>
            </a:br>
            <a:r>
              <a:rPr lang="en-IN" sz="2600" b="1" dirty="0" err="1">
                <a:solidFill>
                  <a:srgbClr val="0D12F3"/>
                </a:solidFill>
              </a:rPr>
              <a:t>Cluster</a:t>
            </a:r>
            <a:r>
              <a:rPr lang="en-IN" sz="2600" b="1" dirty="0">
                <a:solidFill>
                  <a:srgbClr val="0D12F3"/>
                </a:solidFill>
              </a:rPr>
              <a:t> </a:t>
            </a:r>
            <a:r>
              <a:rPr lang="en-IN" sz="2600" b="1" dirty="0" smtClean="0">
                <a:solidFill>
                  <a:srgbClr val="0D12F3"/>
                </a:solidFill>
              </a:rPr>
              <a:t>villages-</a:t>
            </a:r>
            <a:r>
              <a:rPr lang="en-IN" sz="2600" b="1" dirty="0" err="1" smtClean="0">
                <a:solidFill>
                  <a:srgbClr val="0D12F3"/>
                </a:solidFill>
              </a:rPr>
              <a:t>Lakkondahalli,Vapasandra,Thimmasandra</a:t>
            </a:r>
            <a:r>
              <a:rPr lang="en-IN" sz="2600" b="1" dirty="0" smtClean="0">
                <a:solidFill>
                  <a:srgbClr val="0D12F3"/>
                </a:solidFill>
              </a:rPr>
              <a:t> </a:t>
            </a:r>
            <a:endParaRPr lang="en-IN" sz="2600" b="1" dirty="0">
              <a:solidFill>
                <a:srgbClr val="0D12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883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67" t="1908" r="3797" b="1988"/>
          <a:stretch/>
        </p:blipFill>
        <p:spPr bwMode="auto">
          <a:xfrm>
            <a:off x="395537" y="3639994"/>
            <a:ext cx="2881063" cy="27105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3165" y="1605626"/>
            <a:ext cx="4697140" cy="40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4283968" y="5682734"/>
            <a:ext cx="38100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Satellite image of Kaggalahalli village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l="28697" t="21100" r="24451" b="6250"/>
          <a:stretch>
            <a:fillRect/>
          </a:stretch>
        </p:blipFill>
        <p:spPr bwMode="auto">
          <a:xfrm>
            <a:off x="322785" y="643336"/>
            <a:ext cx="3025079" cy="24121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875184" y="3124200"/>
            <a:ext cx="17526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Devanahalli Taluk</a:t>
            </a:r>
            <a:endParaRPr lang="en-US" sz="1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875184" y="6477000"/>
            <a:ext cx="17526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Cluster villages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685800" y="3924300"/>
            <a:ext cx="1447800" cy="571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914400" y="4114800"/>
            <a:ext cx="1219200" cy="5502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066800" y="4347411"/>
            <a:ext cx="1114926" cy="4700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914400" y="4495800"/>
            <a:ext cx="1371600" cy="7620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914400" y="4665077"/>
            <a:ext cx="1524000" cy="8213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066800" y="4817478"/>
            <a:ext cx="1752600" cy="8975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133600" y="4927878"/>
            <a:ext cx="990600" cy="6347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438400" y="5147846"/>
            <a:ext cx="685800" cy="5671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914400" y="3733800"/>
            <a:ext cx="102870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066800" y="39243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1521357" y="87015"/>
            <a:ext cx="6172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rgbClr val="0D12F3"/>
                </a:solidFill>
                <a:cs typeface="Arial" charset="0"/>
              </a:rPr>
              <a:t>Devanahalli</a:t>
            </a:r>
            <a:r>
              <a:rPr lang="en-US" sz="2400" b="1" dirty="0">
                <a:solidFill>
                  <a:srgbClr val="0D12F3"/>
                </a:solidFill>
                <a:cs typeface="Arial" charset="0"/>
              </a:rPr>
              <a:t>   Cluster 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3853164" y="643335"/>
            <a:ext cx="4697141" cy="769441"/>
          </a:xfrm>
          <a:prstGeom prst="rect">
            <a:avLst/>
          </a:prstGeom>
          <a:solidFill>
            <a:schemeClr val="bg1"/>
          </a:solidFill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C00000"/>
                </a:solidFill>
              </a:rPr>
              <a:t>Cluster villages </a:t>
            </a:r>
            <a:r>
              <a:rPr lang="en-US" sz="2200" dirty="0">
                <a:solidFill>
                  <a:srgbClr val="C00000"/>
                </a:solidFill>
              </a:rPr>
              <a:t>– </a:t>
            </a:r>
            <a:r>
              <a:rPr lang="en-US" sz="2200" dirty="0" err="1">
                <a:solidFill>
                  <a:srgbClr val="C00000"/>
                </a:solidFill>
              </a:rPr>
              <a:t>Kaggalahali</a:t>
            </a:r>
            <a:r>
              <a:rPr lang="en-US" sz="2200" dirty="0">
                <a:solidFill>
                  <a:srgbClr val="C00000"/>
                </a:solidFill>
              </a:rPr>
              <a:t>, </a:t>
            </a:r>
            <a:r>
              <a:rPr lang="en-US" sz="2200" dirty="0" err="1">
                <a:solidFill>
                  <a:srgbClr val="C00000"/>
                </a:solidFill>
              </a:rPr>
              <a:t>Marenahalli</a:t>
            </a:r>
            <a:r>
              <a:rPr lang="en-US" sz="2200" dirty="0">
                <a:solidFill>
                  <a:srgbClr val="C00000"/>
                </a:solidFill>
              </a:rPr>
              <a:t>, </a:t>
            </a:r>
            <a:r>
              <a:rPr lang="en-US" sz="2200" dirty="0" err="1">
                <a:solidFill>
                  <a:srgbClr val="C00000"/>
                </a:solidFill>
              </a:rPr>
              <a:t>Kondenahalli</a:t>
            </a:r>
            <a:endParaRPr lang="en-US" sz="2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250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28600" y="87015"/>
            <a:ext cx="8686800" cy="46166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0D12F3"/>
                </a:solidFill>
                <a:cs typeface="Arial" charset="0"/>
              </a:rPr>
              <a:t>Participatory Rural Appraisal (PRA) - </a:t>
            </a:r>
            <a:r>
              <a:rPr lang="en-US" sz="2400" b="1" dirty="0" err="1" smtClean="0">
                <a:solidFill>
                  <a:srgbClr val="0D12F3"/>
                </a:solidFill>
                <a:cs typeface="Arial" charset="0"/>
              </a:rPr>
              <a:t>Devanahalli</a:t>
            </a:r>
            <a:r>
              <a:rPr lang="en-US" sz="2400" b="1" dirty="0" smtClean="0">
                <a:solidFill>
                  <a:srgbClr val="0D12F3"/>
                </a:solidFill>
                <a:cs typeface="Arial" charset="0"/>
              </a:rPr>
              <a:t> Cluster </a:t>
            </a:r>
          </a:p>
        </p:txBody>
      </p:sp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4876801" y="3378478"/>
            <a:ext cx="3799655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Briefing of Village Agriculture Situations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762000" y="6400800"/>
            <a:ext cx="32004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Drawing of Resource Map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863352" y="3378478"/>
            <a:ext cx="32766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Explaining PRA Objectives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4932040" y="6443246"/>
            <a:ext cx="36576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Village  Resource Map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279" y="646514"/>
            <a:ext cx="3957705" cy="2638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1233" y="630473"/>
            <a:ext cx="3981767" cy="26545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658" y="3793111"/>
            <a:ext cx="3882326" cy="2588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39" b="8108"/>
          <a:stretch/>
        </p:blipFill>
        <p:spPr bwMode="auto">
          <a:xfrm>
            <a:off x="4800601" y="3790528"/>
            <a:ext cx="3962400" cy="259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820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51696825"/>
              </p:ext>
            </p:extLst>
          </p:nvPr>
        </p:nvGraphicFramePr>
        <p:xfrm>
          <a:off x="228600" y="956656"/>
          <a:ext cx="8763000" cy="5712704"/>
        </p:xfrm>
        <a:graphic>
          <a:graphicData uri="http://schemas.openxmlformats.org/drawingml/2006/table">
            <a:tbl>
              <a:tblPr/>
              <a:tblGrid>
                <a:gridCol w="457200"/>
                <a:gridCol w="8305800"/>
              </a:tblGrid>
              <a:tr h="129852">
                <a:tc grid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+mn-lt"/>
                          <a:ea typeface="Times New Roman"/>
                          <a:cs typeface="Times New Roman"/>
                        </a:rPr>
                        <a:t>Problems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424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Finger millet </a:t>
                      </a:r>
                      <a:r>
                        <a:rPr lang="en-US" sz="1800" dirty="0" smtClean="0">
                          <a:latin typeface="+mn-lt"/>
                          <a:ea typeface="Times New Roman"/>
                          <a:cs typeface="Times New Roman"/>
                        </a:rPr>
                        <a:t>- Intermittent drought and blast 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4246">
                <a:tc>
                  <a:txBody>
                    <a:bodyPr/>
                    <a:lstStyle/>
                    <a:p>
                      <a:pPr marL="0" marR="0" indent="0" algn="just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just">
                        <a:lnSpc>
                          <a:spcPct val="100000"/>
                        </a:lnSpc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Red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gram </a:t>
                      </a:r>
                      <a:r>
                        <a:rPr lang="en-US" sz="1800" dirty="0" smtClean="0">
                          <a:latin typeface="+mn-lt"/>
                          <a:ea typeface="Times New Roman"/>
                          <a:cs typeface="Times New Roman"/>
                        </a:rPr>
                        <a:t>-  Low yield due to i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mbalanced nutrition,</a:t>
                      </a:r>
                      <a:r>
                        <a:rPr lang="en-US" sz="1800" dirty="0" smtClean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wilt, sterility mosaic disease,  Phyllody and</a:t>
                      </a:r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pod borer 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4246">
                <a:tc>
                  <a:txBody>
                    <a:bodyPr/>
                    <a:lstStyle/>
                    <a:p>
                      <a:pPr marL="0" marR="0" indent="0" algn="just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just">
                        <a:lnSpc>
                          <a:spcPct val="100000"/>
                        </a:lnSpc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Fodder</a:t>
                      </a:r>
                      <a:r>
                        <a:rPr lang="en-US" sz="1800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1800" dirty="0" smtClean="0">
                          <a:latin typeface="+mn-lt"/>
                          <a:ea typeface="Times New Roman"/>
                          <a:cs typeface="Times New Roman"/>
                        </a:rPr>
                        <a:t>Non availability of green fodder through</a:t>
                      </a:r>
                      <a:r>
                        <a:rPr lang="en-US" sz="180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out the year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917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Arial"/>
                        </a:rPr>
                        <a:t>Tomato</a:t>
                      </a: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 Indiscriminate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use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of fertilizers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due to lack of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knowledge on recommended schedules,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ToLCV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Bacterial wilt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early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blight,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late blight, Blossom end rot, leaf miner, thrips  and fruit borer 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917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en-US" sz="18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Ridge</a:t>
                      </a:r>
                      <a:r>
                        <a:rPr lang="en-US" sz="1800" b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gourd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 Imbalanced fertilizers application,</a:t>
                      </a:r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Severe incidence of mosaic virus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917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en-US" sz="18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Cauliflower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  Imbalanced nutrition, severe incidence of Diamond</a:t>
                      </a:r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backmoth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917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+mn-lt"/>
                          <a:ea typeface="Times New Roman"/>
                          <a:cs typeface="Times New Roman"/>
                        </a:rPr>
                        <a:t>7</a:t>
                      </a:r>
                      <a:endParaRPr lang="en-US" sz="18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Nutrition garden </a:t>
                      </a:r>
                      <a:r>
                        <a:rPr lang="en-US" sz="1800" b="0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Nutrition insecurity and lack of knowledge on importance of nutrition garden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424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+mn-lt"/>
                          <a:ea typeface="Times New Roman"/>
                          <a:cs typeface="Times New Roman"/>
                        </a:rPr>
                        <a:t>8</a:t>
                      </a:r>
                      <a:endParaRPr lang="en-US" sz="18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Arial"/>
                        </a:rPr>
                        <a:t>Dairy animals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– Non availability of green fodder through out the year, low milk production, decreased reproductive efficiency after calving, inefficient reproductive management practices, delayed onset of oestrus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9024">
                <a:tc>
                  <a:txBody>
                    <a:bodyPr/>
                    <a:lstStyle/>
                    <a:p>
                      <a:pPr marL="0" marR="0" indent="0" algn="just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Poultry birds -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Lack of awareness on improved backyard poultry and about meat, egg and health issues, Lower productivity and income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9024">
                <a:tc>
                  <a:txBody>
                    <a:bodyPr/>
                    <a:lstStyle/>
                    <a:p>
                      <a:r>
                        <a:rPr lang="en-IN" dirty="0" smtClean="0"/>
                        <a:t>10</a:t>
                      </a:r>
                      <a:endParaRPr lang="en-IN" dirty="0"/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Mari gold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–</a:t>
                      </a: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Imbalanced fertilizer application, micro nutrients deficiency and low yield</a:t>
                      </a: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51520" y="307031"/>
            <a:ext cx="871296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D12F3"/>
                </a:solidFill>
                <a:cs typeface="Arial" charset="0"/>
              </a:rPr>
              <a:t>Problems identified in </a:t>
            </a:r>
            <a:r>
              <a:rPr lang="en-US" sz="2400" b="1" dirty="0" err="1">
                <a:solidFill>
                  <a:srgbClr val="0D12F3"/>
                </a:solidFill>
                <a:cs typeface="Arial" charset="0"/>
              </a:rPr>
              <a:t>Devanahalli</a:t>
            </a:r>
            <a:r>
              <a:rPr lang="en-US" sz="2400" b="1" dirty="0">
                <a:solidFill>
                  <a:srgbClr val="0D12F3"/>
                </a:solidFill>
                <a:cs typeface="Arial" charset="0"/>
              </a:rPr>
              <a:t> Cluster</a:t>
            </a:r>
          </a:p>
        </p:txBody>
      </p:sp>
    </p:spTree>
    <p:extLst>
      <p:ext uri="{BB962C8B-B14F-4D97-AF65-F5344CB8AC3E}">
        <p14:creationId xmlns:p14="http://schemas.microsoft.com/office/powerpoint/2010/main" xmlns="" val="62842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08102523"/>
              </p:ext>
            </p:extLst>
          </p:nvPr>
        </p:nvGraphicFramePr>
        <p:xfrm>
          <a:off x="98534" y="1220938"/>
          <a:ext cx="8839200" cy="5623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950010"/>
                <a:gridCol w="954990"/>
                <a:gridCol w="2201511"/>
                <a:gridCol w="1849205"/>
                <a:gridCol w="1664284"/>
              </a:tblGrid>
              <a:tr h="5386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Crop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Average 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Yield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Potential Yield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Technological gap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Extension Gap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Technological Intervention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35622">
                <a:tc>
                  <a:txBody>
                    <a:bodyPr/>
                    <a:lstStyle/>
                    <a:p>
                      <a:pPr marL="58738" marR="0" indent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Marigold</a:t>
                      </a:r>
                      <a:endParaRPr lang="en-IN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dirty="0" smtClean="0">
                          <a:solidFill>
                            <a:schemeClr val="tx1"/>
                          </a:solidFill>
                          <a:latin typeface="+mn-lt"/>
                        </a:rPr>
                        <a:t>8.15 t/ha</a:t>
                      </a:r>
                      <a:endParaRPr lang="en-IN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10t/ha</a:t>
                      </a:r>
                      <a:endParaRPr lang="en-IN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>
                        <a:defRPr/>
                      </a:pPr>
                      <a:r>
                        <a:rPr lang="en-US" sz="1800" dirty="0" smtClean="0"/>
                        <a:t>Imbalanced fertilizer application</a:t>
                      </a:r>
                    </a:p>
                    <a:p>
                      <a:pPr marL="58738" indent="0">
                        <a:defRPr/>
                      </a:pPr>
                      <a:r>
                        <a:rPr lang="en-US" sz="1800" dirty="0" smtClean="0"/>
                        <a:t>Micronutrients application is not followed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IN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Imbalanced fertilizer application, micro nutrients deficiency and low yield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OFT – Assessment of nutrient management in marigold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78286">
                <a:tc>
                  <a:txBody>
                    <a:bodyPr/>
                    <a:lstStyle/>
                    <a:p>
                      <a:pPr marL="58738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Tomato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64 t/ha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75 t/ha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Early blight, Late blight,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ToLCV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Tospo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&amp;bacterial wilt disease incidence (34%) </a:t>
                      </a:r>
                    </a:p>
                    <a:p>
                      <a:pPr marL="58738" indent="0" algn="l">
                        <a:buFont typeface="Wingdings" pitchFamily="2" charset="2"/>
                        <a:buNone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Leaf miner &amp;Fruit borer incidence (29%)</a:t>
                      </a:r>
                    </a:p>
                    <a:p>
                      <a:pPr marL="58738" indent="0" algn="l">
                        <a:buFont typeface="Wingdings" pitchFamily="2" charset="2"/>
                        <a:buNone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Indiscriminate use of PP chemicals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Indiscriminate use of water soluble fertilizers due to lack of recommended schedules,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ToLCV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,  Bacterial wilt, early blight, late blight, Blossom end rot, leaf miner,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thrips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and fruit borer </a:t>
                      </a:r>
                      <a:endParaRPr lang="en-US" sz="1800" b="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FLD -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  <a:sym typeface="Franklin Gothic Medium" pitchFamily="34" charset="0"/>
                        </a:rPr>
                        <a:t>Integrated Pest and disease Management in Tomato 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43508" y="390436"/>
            <a:ext cx="8784976" cy="4462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r>
              <a:rPr lang="en-US" sz="2300" b="1" dirty="0">
                <a:solidFill>
                  <a:srgbClr val="0D12F3"/>
                </a:solidFill>
              </a:rPr>
              <a:t>Gap Identification and Technology Prioritization </a:t>
            </a:r>
            <a:r>
              <a:rPr lang="en-US" sz="2300" b="1" dirty="0" smtClean="0">
                <a:solidFill>
                  <a:srgbClr val="0D12F3"/>
                </a:solidFill>
              </a:rPr>
              <a:t>–</a:t>
            </a:r>
            <a:r>
              <a:rPr lang="en-US" sz="2300" b="1" dirty="0">
                <a:solidFill>
                  <a:srgbClr val="0D12F3"/>
                </a:solidFill>
              </a:rPr>
              <a:t> </a:t>
            </a:r>
            <a:r>
              <a:rPr lang="en-US" sz="2300" b="1" dirty="0" err="1" smtClean="0">
                <a:solidFill>
                  <a:srgbClr val="0D12F3"/>
                </a:solidFill>
              </a:rPr>
              <a:t>Devanahalli</a:t>
            </a:r>
            <a:r>
              <a:rPr lang="en-US" sz="2300" b="1" dirty="0" smtClean="0">
                <a:solidFill>
                  <a:srgbClr val="0D12F3"/>
                </a:solidFill>
              </a:rPr>
              <a:t> Cluster</a:t>
            </a:r>
            <a:endParaRPr lang="en-US" sz="2300" b="1" dirty="0">
              <a:solidFill>
                <a:srgbClr val="0D12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49942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52400" y="1295400"/>
          <a:ext cx="8855299" cy="2880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/>
                <a:gridCol w="1066800"/>
                <a:gridCol w="1143000"/>
                <a:gridCol w="2118444"/>
                <a:gridCol w="1869140"/>
                <a:gridCol w="1667315"/>
              </a:tblGrid>
              <a:tr h="6858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Crop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Average 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Yield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Potential Yield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Technological gap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Extension Gap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Technological Intervention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52902">
                <a:tc>
                  <a:txBody>
                    <a:bodyPr/>
                    <a:lstStyle/>
                    <a:p>
                      <a:pPr marL="58738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Nutrition security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just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buNone/>
                        <a:defRPr/>
                      </a:pPr>
                      <a:r>
                        <a:rPr lang="en-US" sz="1800" kern="0" dirty="0" smtClean="0">
                          <a:solidFill>
                            <a:sysClr val="windowText" lastClr="000000"/>
                          </a:solidFill>
                          <a:latin typeface="+mn-lt"/>
                          <a:cs typeface="Times New Roman" pitchFamily="18" charset="0"/>
                        </a:rPr>
                        <a:t>Non-availability of</a:t>
                      </a:r>
                      <a:r>
                        <a:rPr lang="en-US" sz="1800" kern="0" baseline="0" dirty="0" smtClean="0">
                          <a:solidFill>
                            <a:sysClr val="windowText" lastClr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1800" kern="0" dirty="0" smtClean="0">
                          <a:solidFill>
                            <a:sysClr val="windowText" lastClr="000000"/>
                          </a:solidFill>
                          <a:latin typeface="+mn-lt"/>
                          <a:cs typeface="Times New Roman" pitchFamily="18" charset="0"/>
                        </a:rPr>
                        <a:t>the vegetables   </a:t>
                      </a:r>
                    </a:p>
                    <a:p>
                      <a:pPr marL="58738" indent="0" algn="just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en-US" sz="1800" kern="0" dirty="0" smtClean="0">
                          <a:solidFill>
                            <a:sysClr val="windowText" lastClr="000000"/>
                          </a:solidFill>
                          <a:latin typeface="+mn-lt"/>
                          <a:cs typeface="Times New Roman" pitchFamily="18" charset="0"/>
                        </a:rPr>
                        <a:t>across the season</a:t>
                      </a:r>
                    </a:p>
                    <a:p>
                      <a:pPr marL="58738" indent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buNone/>
                        <a:defRPr/>
                      </a:pPr>
                      <a:r>
                        <a:rPr lang="en-US" sz="1800" kern="0" dirty="0" smtClean="0">
                          <a:solidFill>
                            <a:sysClr val="windowText" lastClr="000000"/>
                          </a:solidFill>
                          <a:latin typeface="+mn-lt"/>
                          <a:cs typeface="Times New Roman" pitchFamily="18" charset="0"/>
                        </a:rPr>
                        <a:t>Nutritional insecurity </a:t>
                      </a:r>
                    </a:p>
                    <a:p>
                      <a:pPr marL="58738" indent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buNone/>
                        <a:defRPr/>
                      </a:pPr>
                      <a:r>
                        <a:rPr lang="en-US" sz="1800" kern="0" dirty="0" smtClean="0">
                          <a:solidFill>
                            <a:sysClr val="windowText" lastClr="000000"/>
                          </a:solidFill>
                          <a:latin typeface="+mn-lt"/>
                          <a:cs typeface="Times New Roman" pitchFamily="18" charset="0"/>
                        </a:rPr>
                        <a:t>Lack of knowledge on importance of      nutrition garden  </a:t>
                      </a:r>
                    </a:p>
                    <a:p>
                      <a:pPr marL="58738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Nutrition insecurity and lack of knowledge on importance of nutrition garden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Nutri garden for farm families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43508" y="390436"/>
            <a:ext cx="8784976" cy="4462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r>
              <a:rPr lang="en-US" sz="2300" b="1" dirty="0">
                <a:solidFill>
                  <a:srgbClr val="0D12F3"/>
                </a:solidFill>
              </a:rPr>
              <a:t>Gap Identification and Technology Prioritization </a:t>
            </a:r>
            <a:r>
              <a:rPr lang="en-US" sz="2300" b="1" dirty="0" smtClean="0">
                <a:solidFill>
                  <a:srgbClr val="0D12F3"/>
                </a:solidFill>
              </a:rPr>
              <a:t>–</a:t>
            </a:r>
            <a:r>
              <a:rPr lang="en-US" sz="2300" b="1" dirty="0">
                <a:solidFill>
                  <a:srgbClr val="0D12F3"/>
                </a:solidFill>
              </a:rPr>
              <a:t> </a:t>
            </a:r>
            <a:r>
              <a:rPr lang="en-US" sz="2300" b="1" dirty="0" err="1" smtClean="0">
                <a:solidFill>
                  <a:srgbClr val="0D12F3"/>
                </a:solidFill>
              </a:rPr>
              <a:t>Devanahalli</a:t>
            </a:r>
            <a:r>
              <a:rPr lang="en-US" sz="2300" b="1" dirty="0" smtClean="0">
                <a:solidFill>
                  <a:srgbClr val="0D12F3"/>
                </a:solidFill>
              </a:rPr>
              <a:t> Cluster</a:t>
            </a:r>
            <a:endParaRPr lang="en-US" sz="2300" b="1" dirty="0">
              <a:solidFill>
                <a:srgbClr val="0D12F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81000" y="79380"/>
            <a:ext cx="8153400" cy="430887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200" b="1" dirty="0" smtClean="0">
                <a:solidFill>
                  <a:srgbClr val="0D12F3"/>
                </a:solidFill>
                <a:cs typeface="Arial" charset="0"/>
              </a:rPr>
              <a:t>Crop Details of Bengaluru Rural District </a:t>
            </a:r>
            <a:endParaRPr lang="en-US" sz="2200" b="1" dirty="0">
              <a:solidFill>
                <a:srgbClr val="0D12F3"/>
              </a:solidFill>
              <a:cs typeface="Arial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35216208"/>
              </p:ext>
            </p:extLst>
          </p:nvPr>
        </p:nvGraphicFramePr>
        <p:xfrm>
          <a:off x="5105399" y="672906"/>
          <a:ext cx="3810001" cy="5499290"/>
        </p:xfrm>
        <a:graphic>
          <a:graphicData uri="http://schemas.openxmlformats.org/drawingml/2006/table">
            <a:tbl>
              <a:tblPr/>
              <a:tblGrid>
                <a:gridCol w="1295401"/>
                <a:gridCol w="685800"/>
                <a:gridCol w="876300"/>
                <a:gridCol w="952500"/>
              </a:tblGrid>
              <a:tr h="83353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i="0" u="none" strike="noStrike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Crop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i="0" u="none" strike="noStrike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Area </a:t>
                      </a:r>
                      <a:endParaRPr lang="en-US" sz="1400" b="1" i="0" u="none" strike="noStrike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r>
                        <a:rPr lang="en-US" sz="1400" b="1" i="0" u="none" strike="noStrike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400" b="1" i="0" u="none" strike="noStrike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ha)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i="0" u="none" strike="noStrike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Production </a:t>
                      </a:r>
                      <a:endParaRPr lang="en-US" sz="1400" b="1" i="0" u="none" strike="noStrike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r>
                        <a:rPr lang="en-US" sz="1400" b="1" i="0" u="none" strike="noStrike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400" b="1" i="0" u="none" strike="noStrike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t)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i="0" u="none" strike="noStrike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Productivity </a:t>
                      </a:r>
                      <a:endParaRPr lang="en-US" sz="1400" b="1" i="0" u="none" strike="noStrike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r>
                        <a:rPr lang="en-US" sz="1400" b="1" i="0" u="none" strike="noStrike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(t/ha</a:t>
                      </a:r>
                      <a:r>
                        <a:rPr lang="en-US" sz="1400" b="1" i="0" u="none" strike="noStrike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6248">
                <a:tc>
                  <a:txBody>
                    <a:bodyPr/>
                    <a:lstStyle/>
                    <a:p>
                      <a:pPr marL="115888" indent="0" algn="l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Mango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200" b="0" i="0" u="none" strike="noStrike" dirty="0" smtClean="0">
                          <a:effectLst/>
                          <a:latin typeface="+mn-lt"/>
                        </a:rPr>
                        <a:t>7701</a:t>
                      </a:r>
                      <a:endParaRPr lang="en-IN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200" b="0" i="0" u="none" strike="noStrike" dirty="0" smtClean="0">
                          <a:effectLst/>
                          <a:latin typeface="+mn-lt"/>
                        </a:rPr>
                        <a:t>78518</a:t>
                      </a:r>
                      <a:endParaRPr lang="en-IN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200" b="0" i="0" u="none" strike="noStrike" dirty="0" smtClean="0">
                          <a:effectLst/>
                          <a:latin typeface="+mn-lt"/>
                        </a:rPr>
                        <a:t>10.28</a:t>
                      </a:r>
                      <a:endParaRPr lang="en-IN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248">
                <a:tc>
                  <a:txBody>
                    <a:bodyPr/>
                    <a:lstStyle/>
                    <a:p>
                      <a:pPr marL="115888" indent="0" algn="l" defTabSz="914400" rtl="0" eaLnBrk="1" fontAlgn="b" latinLnBrk="0" hangingPunct="1"/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Grapes</a:t>
                      </a: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200" b="0" i="0" u="none" strike="noStrike" dirty="0" smtClean="0">
                          <a:effectLst/>
                          <a:latin typeface="+mn-lt"/>
                        </a:rPr>
                        <a:t>2427</a:t>
                      </a:r>
                      <a:endParaRPr lang="en-IN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200" b="0" i="0" u="none" strike="noStrike" dirty="0" smtClean="0">
                          <a:effectLst/>
                          <a:latin typeface="+mn-lt"/>
                        </a:rPr>
                        <a:t>48869</a:t>
                      </a:r>
                      <a:endParaRPr lang="en-IN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200" b="0" i="0" u="none" strike="noStrike" dirty="0" smtClean="0">
                          <a:effectLst/>
                          <a:latin typeface="+mn-lt"/>
                        </a:rPr>
                        <a:t>20.0</a:t>
                      </a:r>
                      <a:endParaRPr lang="en-IN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248">
                <a:tc>
                  <a:txBody>
                    <a:bodyPr/>
                    <a:lstStyle/>
                    <a:p>
                      <a:pPr marL="115888" indent="0" algn="l" defTabSz="914400" rtl="0" eaLnBrk="1" fontAlgn="b" latinLnBrk="0" hangingPunct="1"/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Banana</a:t>
                      </a: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200" b="0" i="0" u="none" strike="noStrike" dirty="0" smtClean="0">
                          <a:effectLst/>
                          <a:latin typeface="+mn-lt"/>
                        </a:rPr>
                        <a:t>1278</a:t>
                      </a:r>
                      <a:endParaRPr lang="en-IN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200" b="0" i="0" u="none" strike="noStrike" dirty="0" smtClean="0">
                          <a:effectLst/>
                          <a:latin typeface="+mn-lt"/>
                        </a:rPr>
                        <a:t>27771</a:t>
                      </a:r>
                      <a:endParaRPr lang="en-IN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200" b="0" i="0" u="none" strike="noStrike" dirty="0" smtClean="0">
                          <a:effectLst/>
                          <a:latin typeface="+mn-lt"/>
                        </a:rPr>
                        <a:t>21.73</a:t>
                      </a:r>
                      <a:endParaRPr lang="en-IN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248">
                <a:tc>
                  <a:txBody>
                    <a:bodyPr/>
                    <a:lstStyle/>
                    <a:p>
                      <a:pPr marL="115888" indent="0" algn="l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Guava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200" b="0" i="0" u="none" strike="noStrike" dirty="0" smtClean="0">
                          <a:effectLst/>
                          <a:latin typeface="+mn-lt"/>
                        </a:rPr>
                        <a:t>1008</a:t>
                      </a:r>
                      <a:endParaRPr lang="en-IN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200" b="0" i="0" u="none" strike="noStrike" dirty="0" smtClean="0">
                          <a:effectLst/>
                          <a:latin typeface="+mn-lt"/>
                        </a:rPr>
                        <a:t>19571</a:t>
                      </a:r>
                      <a:endParaRPr lang="en-IN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200" b="0" i="0" u="none" strike="noStrike" dirty="0" smtClean="0">
                          <a:effectLst/>
                          <a:latin typeface="+mn-lt"/>
                        </a:rPr>
                        <a:t>19.41</a:t>
                      </a:r>
                      <a:endParaRPr lang="en-IN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248">
                <a:tc>
                  <a:txBody>
                    <a:bodyPr/>
                    <a:lstStyle/>
                    <a:p>
                      <a:pPr marL="115888" indent="0" algn="l" defTabSz="914400" rtl="0" eaLnBrk="1" fontAlgn="b" latinLnBrk="0" hangingPunct="1"/>
                      <a:r>
                        <a:rPr lang="en-US" sz="1200" b="0" i="0" u="none" strike="noStrike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Sapota</a:t>
                      </a: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200" b="0" i="0" u="none" strike="noStrike" dirty="0" smtClean="0">
                          <a:effectLst/>
                          <a:latin typeface="+mn-lt"/>
                        </a:rPr>
                        <a:t>639</a:t>
                      </a:r>
                      <a:endParaRPr lang="en-IN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200" b="0" i="0" u="none" strike="noStrike" dirty="0" smtClean="0">
                          <a:effectLst/>
                          <a:latin typeface="+mn-lt"/>
                        </a:rPr>
                        <a:t>5678</a:t>
                      </a:r>
                      <a:endParaRPr lang="en-IN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200" b="0" i="0" u="none" strike="noStrike" dirty="0" smtClean="0">
                          <a:effectLst/>
                          <a:latin typeface="+mn-lt"/>
                        </a:rPr>
                        <a:t>8.88</a:t>
                      </a:r>
                      <a:endParaRPr lang="en-IN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248">
                <a:tc>
                  <a:txBody>
                    <a:bodyPr/>
                    <a:lstStyle/>
                    <a:p>
                      <a:pPr marL="115888" indent="0" algn="l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Jack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200" b="0" i="0" u="none" strike="noStrike" dirty="0" smtClean="0">
                          <a:effectLst/>
                          <a:latin typeface="+mn-lt"/>
                        </a:rPr>
                        <a:t>48.10</a:t>
                      </a:r>
                      <a:endParaRPr lang="en-IN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200" b="0" i="0" u="none" strike="noStrike" dirty="0" smtClean="0">
                          <a:effectLst/>
                          <a:latin typeface="+mn-lt"/>
                        </a:rPr>
                        <a:t>1532</a:t>
                      </a:r>
                      <a:endParaRPr lang="en-IN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200" b="0" i="0" u="none" strike="noStrike" dirty="0" smtClean="0">
                          <a:effectLst/>
                          <a:latin typeface="+mn-lt"/>
                        </a:rPr>
                        <a:t>31.86</a:t>
                      </a:r>
                      <a:endParaRPr lang="en-IN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248">
                <a:tc>
                  <a:txBody>
                    <a:bodyPr/>
                    <a:lstStyle/>
                    <a:p>
                      <a:pPr marL="115888" indent="0" algn="l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Tomato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1944</a:t>
                      </a:r>
                      <a:endParaRPr lang="en-IN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65150</a:t>
                      </a:r>
                      <a:endParaRPr lang="en-IN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33.52</a:t>
                      </a:r>
                      <a:endParaRPr lang="en-IN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248">
                <a:tc>
                  <a:txBody>
                    <a:bodyPr/>
                    <a:lstStyle/>
                    <a:p>
                      <a:pPr marL="115888" indent="0" algn="l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Potato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1353</a:t>
                      </a:r>
                      <a:endParaRPr lang="en-IN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18292</a:t>
                      </a:r>
                      <a:endParaRPr lang="en-IN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13.52</a:t>
                      </a:r>
                      <a:endParaRPr lang="en-IN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248">
                <a:tc>
                  <a:txBody>
                    <a:bodyPr/>
                    <a:lstStyle/>
                    <a:p>
                      <a:pPr marL="115888" indent="0" algn="l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Beans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572</a:t>
                      </a:r>
                      <a:endParaRPr lang="en-IN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10651</a:t>
                      </a:r>
                      <a:endParaRPr lang="en-IN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18.61</a:t>
                      </a:r>
                      <a:endParaRPr lang="en-IN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248">
                <a:tc>
                  <a:txBody>
                    <a:bodyPr/>
                    <a:lstStyle/>
                    <a:p>
                      <a:pPr marL="115888" indent="0" algn="l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Cabbage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411</a:t>
                      </a:r>
                      <a:endParaRPr lang="en-IN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11191</a:t>
                      </a:r>
                      <a:endParaRPr lang="en-IN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27.22</a:t>
                      </a:r>
                      <a:endParaRPr lang="en-IN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248">
                <a:tc>
                  <a:txBody>
                    <a:bodyPr/>
                    <a:lstStyle/>
                    <a:p>
                      <a:pPr marL="115888" indent="0" algn="l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Cauliflower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250</a:t>
                      </a:r>
                      <a:endParaRPr lang="en-IN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3630</a:t>
                      </a:r>
                      <a:endParaRPr lang="en-IN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14.51</a:t>
                      </a:r>
                      <a:endParaRPr lang="en-IN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248">
                <a:tc>
                  <a:txBody>
                    <a:bodyPr/>
                    <a:lstStyle/>
                    <a:p>
                      <a:pPr marL="115888" indent="0" algn="l" defTabSz="914400" rtl="0" eaLnBrk="1" fontAlgn="b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Cucumber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225</a:t>
                      </a:r>
                      <a:endParaRPr lang="en-IN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3496</a:t>
                      </a:r>
                      <a:endParaRPr lang="en-IN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15.54</a:t>
                      </a:r>
                      <a:endParaRPr lang="en-IN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894">
                <a:tc>
                  <a:txBody>
                    <a:bodyPr/>
                    <a:lstStyle/>
                    <a:p>
                      <a:pPr marL="115888" indent="0"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Ginger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192.34</a:t>
                      </a:r>
                      <a:endParaRPr lang="en-IN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2313</a:t>
                      </a:r>
                      <a:endParaRPr lang="en-IN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12.02</a:t>
                      </a:r>
                      <a:endParaRPr lang="en-IN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6248">
                <a:tc>
                  <a:txBody>
                    <a:bodyPr/>
                    <a:lstStyle/>
                    <a:p>
                      <a:pPr marL="115888" indent="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Chrysanthemum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303.69</a:t>
                      </a:r>
                      <a:endParaRPr lang="en-IN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2753</a:t>
                      </a:r>
                      <a:endParaRPr lang="en-IN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9.07</a:t>
                      </a:r>
                      <a:endParaRPr lang="en-IN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0243">
                <a:tc>
                  <a:txBody>
                    <a:bodyPr/>
                    <a:lstStyle/>
                    <a:p>
                      <a:pPr marL="115888" indent="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Rose</a:t>
                      </a:r>
                    </a:p>
                  </a:txBody>
                  <a:tcPr marL="7785" marR="7785" marT="7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1216</a:t>
                      </a:r>
                      <a:endParaRPr lang="en-IN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4174.20 (</a:t>
                      </a:r>
                      <a:r>
                        <a:rPr lang="en-IN" sz="1200" b="0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Lakh</a:t>
                      </a:r>
                      <a:r>
                        <a:rPr lang="en-IN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en-IN" sz="12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IN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3.43 (</a:t>
                      </a:r>
                      <a:r>
                        <a:rPr lang="en-IN" sz="1200" b="0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Lakh</a:t>
                      </a:r>
                      <a:r>
                        <a:rPr lang="en-IN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IN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0376">
                <a:tc>
                  <a:txBody>
                    <a:bodyPr/>
                    <a:lstStyle/>
                    <a:p>
                      <a:pPr marL="115888" indent="0" algn="l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Total vegetables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7794.39</a:t>
                      </a:r>
                      <a:endParaRPr lang="en-IN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153273</a:t>
                      </a:r>
                      <a:endParaRPr lang="en-IN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19.66</a:t>
                      </a:r>
                      <a:endParaRPr lang="en-IN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4021">
                <a:tc>
                  <a:txBody>
                    <a:bodyPr/>
                    <a:lstStyle/>
                    <a:p>
                      <a:pPr marL="115888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Total fruit crops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13517</a:t>
                      </a:r>
                      <a:endParaRPr lang="en-IN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193877</a:t>
                      </a:r>
                      <a:endParaRPr lang="en-IN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IN" sz="1200" b="1" i="0" u="none" strike="noStrike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14.29</a:t>
                      </a:r>
                      <a:endParaRPr lang="en-IN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07816797"/>
              </p:ext>
            </p:extLst>
          </p:nvPr>
        </p:nvGraphicFramePr>
        <p:xfrm>
          <a:off x="228600" y="685800"/>
          <a:ext cx="4495800" cy="4953000"/>
        </p:xfrm>
        <a:graphic>
          <a:graphicData uri="http://schemas.openxmlformats.org/drawingml/2006/table">
            <a:tbl>
              <a:tblPr/>
              <a:tblGrid>
                <a:gridCol w="1905000"/>
                <a:gridCol w="685800"/>
                <a:gridCol w="914400"/>
                <a:gridCol w="990600"/>
              </a:tblGrid>
              <a:tr h="6375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Crop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C00000"/>
                          </a:solidFill>
                          <a:latin typeface="+mn-lt"/>
                        </a:rPr>
                        <a:t>Area</a:t>
                      </a:r>
                    </a:p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C00000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(ha)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Production (t)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Productivity (kg/ha)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1543">
                <a:tc>
                  <a:txBody>
                    <a:bodyPr/>
                    <a:lstStyle/>
                    <a:p>
                      <a:pPr marL="115888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Finger millet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39817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63707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1600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543">
                <a:tc>
                  <a:txBody>
                    <a:bodyPr/>
                    <a:lstStyle/>
                    <a:p>
                      <a:pPr marL="115888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Maize (Rainfed)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7380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38376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5200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543">
                <a:tc>
                  <a:txBody>
                    <a:bodyPr/>
                    <a:lstStyle/>
                    <a:p>
                      <a:pPr marL="115888" indent="0"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Maize (Irrigated)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820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5330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6500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543">
                <a:tc>
                  <a:txBody>
                    <a:bodyPr/>
                    <a:lstStyle/>
                    <a:p>
                      <a:pPr marL="115888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Redgram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598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383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640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543">
                <a:tc>
                  <a:txBody>
                    <a:bodyPr/>
                    <a:lstStyle/>
                    <a:p>
                      <a:pPr marL="115888" indent="0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Horse gram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477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30.05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63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543">
                <a:tc>
                  <a:txBody>
                    <a:bodyPr/>
                    <a:lstStyle/>
                    <a:p>
                      <a:pPr marL="115888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Field bean (Rainfed)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1250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438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543">
                <a:tc>
                  <a:txBody>
                    <a:bodyPr/>
                    <a:lstStyle/>
                    <a:p>
                      <a:pPr marL="115888" indent="0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Field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bean (Irrigated)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51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2.50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500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543">
                <a:tc>
                  <a:txBody>
                    <a:bodyPr/>
                    <a:lstStyle/>
                    <a:p>
                      <a:pPr marL="115888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Cowpea (Rainfed)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393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119.08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303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543">
                <a:tc>
                  <a:txBody>
                    <a:bodyPr/>
                    <a:lstStyle/>
                    <a:p>
                      <a:pPr marL="115888" indent="0"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Cowpea (Irrigated)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500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543">
                <a:tc>
                  <a:txBody>
                    <a:bodyPr/>
                    <a:lstStyle/>
                    <a:p>
                      <a:pPr marL="115888" indent="0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Bengal gram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214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184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2115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8600" y="5786735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</a:rPr>
              <a:t>Source: Department of Agriculture, </a:t>
            </a:r>
            <a:r>
              <a:rPr lang="en-US" sz="1200" b="1" dirty="0" err="1" smtClean="0">
                <a:solidFill>
                  <a:srgbClr val="C00000"/>
                </a:solidFill>
              </a:rPr>
              <a:t>Bengaluru</a:t>
            </a:r>
            <a:r>
              <a:rPr lang="en-US" sz="1200" b="1" dirty="0" smtClean="0">
                <a:solidFill>
                  <a:srgbClr val="C00000"/>
                </a:solidFill>
              </a:rPr>
              <a:t> Rural District, </a:t>
            </a:r>
          </a:p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2019-20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0600" y="6243935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Source: Department of Horticulture, </a:t>
            </a:r>
            <a:r>
              <a:rPr lang="en-US" sz="1200" b="1" dirty="0" err="1" smtClean="0">
                <a:solidFill>
                  <a:srgbClr val="C00000"/>
                </a:solidFill>
              </a:rPr>
              <a:t>Bengaluru</a:t>
            </a:r>
            <a:r>
              <a:rPr lang="en-US" sz="1200" b="1" dirty="0" smtClean="0">
                <a:solidFill>
                  <a:srgbClr val="C00000"/>
                </a:solidFill>
              </a:rPr>
              <a:t> Rural District, </a:t>
            </a:r>
          </a:p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2019-20</a:t>
            </a:r>
            <a:endParaRPr lang="en-US" sz="1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45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60673429"/>
              </p:ext>
            </p:extLst>
          </p:nvPr>
        </p:nvGraphicFramePr>
        <p:xfrm>
          <a:off x="152400" y="1729304"/>
          <a:ext cx="8686800" cy="34908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9800"/>
                <a:gridCol w="6477000"/>
              </a:tblGrid>
              <a:tr h="341629"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DFI Strategy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Activity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</a:tr>
              <a:tr h="724336">
                <a:tc rowSpan="2">
                  <a:txBody>
                    <a:bodyPr/>
                    <a:lstStyle/>
                    <a:p>
                      <a:pPr marL="58738" marR="0" indent="0" algn="just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Crop Productivity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OFT – Assessment of nutrient management in Marigold</a:t>
                      </a:r>
                      <a:endParaRPr lang="en-IN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724336">
                <a:tc vMerge="1">
                  <a:txBody>
                    <a:bodyPr/>
                    <a:lstStyle/>
                    <a:p>
                      <a:pPr marL="58738" marR="0" indent="0" algn="just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FLD -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  <a:sym typeface="Franklin Gothic Medium" pitchFamily="34" charset="0"/>
                        </a:rPr>
                        <a:t>Integrated Pest and disease Management in Tomato 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952064">
                <a:tc>
                  <a:txBody>
                    <a:bodyPr/>
                    <a:lstStyle/>
                    <a:p>
                      <a:pPr marL="58738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Reduction in </a:t>
                      </a:r>
                    </a:p>
                    <a:p>
                      <a:pPr marL="58738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cost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FLD -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  <a:sym typeface="Franklin Gothic Medium" pitchFamily="34" charset="0"/>
                        </a:rPr>
                        <a:t>Integrated Pest and disease Management in Tomato 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724336">
                <a:tc>
                  <a:txBody>
                    <a:bodyPr/>
                    <a:lstStyle/>
                    <a:p>
                      <a:pPr marL="58738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Value addition </a:t>
                      </a:r>
                    </a:p>
                    <a:p>
                      <a:pPr marL="58738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and Market linkage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Nutri garden for farm families 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IN" sz="2400" b="1" dirty="0">
                <a:solidFill>
                  <a:srgbClr val="0D12F3"/>
                </a:solidFill>
              </a:rPr>
              <a:t>Activities in </a:t>
            </a:r>
            <a:r>
              <a:rPr lang="en-IN" sz="2400" b="1" dirty="0" err="1" smtClean="0">
                <a:solidFill>
                  <a:srgbClr val="0D12F3"/>
                </a:solidFill>
              </a:rPr>
              <a:t>Devanahalli</a:t>
            </a:r>
            <a:r>
              <a:rPr lang="en-IN" sz="2400" b="1" dirty="0" smtClean="0">
                <a:solidFill>
                  <a:srgbClr val="0D12F3"/>
                </a:solidFill>
              </a:rPr>
              <a:t>  </a:t>
            </a:r>
            <a:r>
              <a:rPr lang="en-IN" sz="2400" b="1" dirty="0">
                <a:solidFill>
                  <a:srgbClr val="0D12F3"/>
                </a:solidFill>
              </a:rPr>
              <a:t>cluster</a:t>
            </a:r>
            <a:br>
              <a:rPr lang="en-IN" sz="2400" b="1" dirty="0">
                <a:solidFill>
                  <a:srgbClr val="0D12F3"/>
                </a:solidFill>
              </a:rPr>
            </a:br>
            <a:r>
              <a:rPr lang="en-IN" sz="2400" b="1" dirty="0" err="1">
                <a:solidFill>
                  <a:srgbClr val="0D12F3"/>
                </a:solidFill>
              </a:rPr>
              <a:t>Cluster</a:t>
            </a:r>
            <a:r>
              <a:rPr lang="en-IN" sz="2400" b="1" dirty="0">
                <a:solidFill>
                  <a:srgbClr val="0D12F3"/>
                </a:solidFill>
              </a:rPr>
              <a:t> </a:t>
            </a:r>
            <a:r>
              <a:rPr lang="en-IN" sz="2400" b="1" dirty="0" smtClean="0">
                <a:solidFill>
                  <a:srgbClr val="0D12F3"/>
                </a:solidFill>
              </a:rPr>
              <a:t>villages - </a:t>
            </a:r>
            <a:r>
              <a:rPr lang="en-IN" sz="2400" b="1" dirty="0" err="1" smtClean="0">
                <a:solidFill>
                  <a:srgbClr val="0D12F3"/>
                </a:solidFill>
              </a:rPr>
              <a:t>Kaggalahali</a:t>
            </a:r>
            <a:r>
              <a:rPr lang="en-IN" sz="2400" b="1" dirty="0">
                <a:solidFill>
                  <a:srgbClr val="0D12F3"/>
                </a:solidFill>
              </a:rPr>
              <a:t>, </a:t>
            </a:r>
            <a:r>
              <a:rPr lang="en-IN" sz="2400" b="1" dirty="0" err="1">
                <a:solidFill>
                  <a:srgbClr val="0D12F3"/>
                </a:solidFill>
              </a:rPr>
              <a:t>Marenahalli</a:t>
            </a:r>
            <a:r>
              <a:rPr lang="en-IN" sz="2400" b="1" dirty="0">
                <a:solidFill>
                  <a:srgbClr val="0D12F3"/>
                </a:solidFill>
              </a:rPr>
              <a:t>, </a:t>
            </a:r>
            <a:r>
              <a:rPr lang="en-IN" sz="2400" b="1" dirty="0" err="1">
                <a:solidFill>
                  <a:srgbClr val="0D12F3"/>
                </a:solidFill>
              </a:rPr>
              <a:t>Kondenahalli</a:t>
            </a:r>
            <a:endParaRPr lang="en-IN" sz="2400" b="1" dirty="0"/>
          </a:p>
        </p:txBody>
      </p:sp>
    </p:spTree>
    <p:extLst>
      <p:ext uri="{BB962C8B-B14F-4D97-AF65-F5344CB8AC3E}">
        <p14:creationId xmlns:p14="http://schemas.microsoft.com/office/powerpoint/2010/main" xmlns="" val="82091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/>
          <p:cNvPicPr>
            <a:picLocks noChangeAspect="1" noChangeArrowheads="1"/>
          </p:cNvPicPr>
          <p:nvPr/>
        </p:nvPicPr>
        <p:blipFill>
          <a:blip r:embed="rId3" cstate="print"/>
          <a:srcRect l="33382" t="24894" r="24034" b="9004"/>
          <a:stretch>
            <a:fillRect/>
          </a:stretch>
        </p:blipFill>
        <p:spPr bwMode="auto">
          <a:xfrm>
            <a:off x="304800" y="620688"/>
            <a:ext cx="3581400" cy="312558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611560" y="3789040"/>
            <a:ext cx="3050232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Doddaballapura Taluk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4343400" y="5909846"/>
            <a:ext cx="39624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Satellite image of Vabasandra village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sp>
        <p:nvSpPr>
          <p:cNvPr id="351237" name="Rectangle 5"/>
          <p:cNvSpPr>
            <a:spLocks noChangeArrowheads="1"/>
          </p:cNvSpPr>
          <p:nvPr/>
        </p:nvSpPr>
        <p:spPr bwMode="auto">
          <a:xfrm>
            <a:off x="7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51238" name="Rectangle 6"/>
          <p:cNvSpPr>
            <a:spLocks noChangeArrowheads="1"/>
          </p:cNvSpPr>
          <p:nvPr/>
        </p:nvSpPr>
        <p:spPr bwMode="auto">
          <a:xfrm>
            <a:off x="7" y="359092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51239" name="Rectangle 7"/>
          <p:cNvSpPr>
            <a:spLocks noChangeArrowheads="1"/>
          </p:cNvSpPr>
          <p:nvPr/>
        </p:nvSpPr>
        <p:spPr bwMode="auto">
          <a:xfrm>
            <a:off x="7" y="404812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4960" y="1447800"/>
            <a:ext cx="4361840" cy="422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1235224" y="6453336"/>
            <a:ext cx="17526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Cluster villages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24600" y="4800600"/>
            <a:ext cx="110921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Franklin Gothic Demi" pitchFamily="34" charset="0"/>
              </a:rPr>
              <a:t>Vabasandra</a:t>
            </a:r>
            <a:endParaRPr lang="en-US" sz="1400" dirty="0">
              <a:solidFill>
                <a:prstClr val="black"/>
              </a:solidFill>
              <a:latin typeface="Franklin Gothic Demi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606" y="4267200"/>
            <a:ext cx="3040194" cy="21269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 flipV="1">
            <a:off x="990600" y="4417457"/>
            <a:ext cx="1981200" cy="5370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990600" y="4800600"/>
            <a:ext cx="2095500" cy="5300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838200" y="5065649"/>
            <a:ext cx="2247900" cy="6027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838200" y="5367004"/>
            <a:ext cx="2247900" cy="5428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1232" name="Straight Connector 351231"/>
          <p:cNvCxnSpPr/>
          <p:nvPr/>
        </p:nvCxnSpPr>
        <p:spPr>
          <a:xfrm flipV="1">
            <a:off x="693606" y="5668360"/>
            <a:ext cx="2392494" cy="58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1236" name="Straight Connector 351235"/>
          <p:cNvCxnSpPr/>
          <p:nvPr/>
        </p:nvCxnSpPr>
        <p:spPr>
          <a:xfrm flipV="1">
            <a:off x="990600" y="4267200"/>
            <a:ext cx="1676400" cy="4187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1241" name="Straight Connector 351240"/>
          <p:cNvCxnSpPr/>
          <p:nvPr/>
        </p:nvCxnSpPr>
        <p:spPr>
          <a:xfrm flipV="1">
            <a:off x="914400" y="5909846"/>
            <a:ext cx="2057400" cy="3385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1243" name="Straight Connector 351242"/>
          <p:cNvCxnSpPr/>
          <p:nvPr/>
        </p:nvCxnSpPr>
        <p:spPr>
          <a:xfrm flipV="1">
            <a:off x="1752600" y="6079123"/>
            <a:ext cx="1066800" cy="1692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304800" y="44624"/>
            <a:ext cx="83820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 err="1" smtClean="0">
                <a:solidFill>
                  <a:srgbClr val="0D12F3"/>
                </a:solidFill>
                <a:cs typeface="Arial" charset="0"/>
              </a:rPr>
              <a:t>Doddaballapura</a:t>
            </a:r>
            <a:r>
              <a:rPr lang="en-US" sz="2400" b="1" dirty="0" smtClean="0">
                <a:solidFill>
                  <a:srgbClr val="0D12F3"/>
                </a:solidFill>
                <a:cs typeface="Arial" charset="0"/>
              </a:rPr>
              <a:t> Cluster </a:t>
            </a:r>
            <a:endParaRPr lang="en-US" sz="2400" b="1" dirty="0">
              <a:solidFill>
                <a:srgbClr val="0D12F3"/>
              </a:solidFill>
              <a:cs typeface="Arial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4324960" y="620688"/>
            <a:ext cx="4361840" cy="707886"/>
          </a:xfrm>
          <a:prstGeom prst="rect">
            <a:avLst/>
          </a:prstGeom>
          <a:solidFill>
            <a:schemeClr val="bg1"/>
          </a:solidFill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b="1" dirty="0">
                <a:solidFill>
                  <a:srgbClr val="C00000"/>
                </a:solidFill>
              </a:rPr>
              <a:t>Cluster villages </a:t>
            </a:r>
            <a:r>
              <a:rPr lang="en-US" sz="2000" dirty="0">
                <a:solidFill>
                  <a:srgbClr val="C00000"/>
                </a:solidFill>
              </a:rPr>
              <a:t>– Vabasandra, Gundamagere and Makali</a:t>
            </a:r>
            <a:endParaRPr lang="en-US" sz="2000" b="1" dirty="0">
              <a:solidFill>
                <a:srgbClr val="0D12F3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911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85274" y="71735"/>
            <a:ext cx="8277726" cy="46166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0D12F3"/>
                </a:solidFill>
                <a:cs typeface="Arial" charset="0"/>
              </a:rPr>
              <a:t>Participatory Rural Appraisal (PRA) -  </a:t>
            </a:r>
            <a:r>
              <a:rPr lang="en-US" sz="2400" b="1" dirty="0" err="1" smtClean="0">
                <a:solidFill>
                  <a:srgbClr val="0D12F3"/>
                </a:solidFill>
                <a:cs typeface="Arial" charset="0"/>
              </a:rPr>
              <a:t>Doddaballapura</a:t>
            </a:r>
            <a:r>
              <a:rPr lang="en-US" sz="2400" b="1" dirty="0" smtClean="0">
                <a:solidFill>
                  <a:srgbClr val="0D12F3"/>
                </a:solidFill>
                <a:cs typeface="Arial" charset="0"/>
              </a:rPr>
              <a:t> Cluster </a:t>
            </a:r>
          </a:p>
        </p:txBody>
      </p:sp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4696144" y="3347143"/>
            <a:ext cx="3980312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Briefing of Village Agriculture Situations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762000" y="6400800"/>
            <a:ext cx="32004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Drawing of Resource Map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719336" y="3319046"/>
            <a:ext cx="32766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Explaining PRA Objectives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4800600" y="6381328"/>
            <a:ext cx="36576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cs typeface="Arial" pitchFamily="34" charset="0"/>
              </a:rPr>
              <a:t>Village  Resource Map</a:t>
            </a:r>
            <a:endParaRPr lang="en-US" sz="1600" dirty="0">
              <a:ln>
                <a:solidFill>
                  <a:srgbClr val="002060"/>
                </a:solidFill>
              </a:ln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1784"/>
            <a:ext cx="4114800" cy="27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5200" y="519784"/>
            <a:ext cx="4147800" cy="2765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6923"/>
            <a:ext cx="4067264" cy="2683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5200" y="3792569"/>
            <a:ext cx="4147800" cy="25887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8953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16097979"/>
              </p:ext>
            </p:extLst>
          </p:nvPr>
        </p:nvGraphicFramePr>
        <p:xfrm>
          <a:off x="152400" y="914400"/>
          <a:ext cx="8763000" cy="5468620"/>
        </p:xfrm>
        <a:graphic>
          <a:graphicData uri="http://schemas.openxmlformats.org/drawingml/2006/table">
            <a:tbl>
              <a:tblPr/>
              <a:tblGrid>
                <a:gridCol w="387152"/>
                <a:gridCol w="8375848"/>
              </a:tblGrid>
              <a:tr h="129852">
                <a:tc grid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+mn-lt"/>
                          <a:ea typeface="Times New Roman"/>
                          <a:cs typeface="Times New Roman"/>
                        </a:rPr>
                        <a:t>Problems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424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Maize </a:t>
                      </a:r>
                      <a:r>
                        <a:rPr lang="en-US" sz="1800" dirty="0" smtClean="0">
                          <a:latin typeface="+mn-lt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1800" dirty="0" smtClean="0">
                          <a:solidFill>
                            <a:prstClr val="black"/>
                          </a:solidFill>
                          <a:latin typeface="+mn-lt"/>
                        </a:rPr>
                        <a:t>No application of K &amp; micro nutrients,</a:t>
                      </a:r>
                      <a:r>
                        <a:rPr lang="en-US" sz="1800" baseline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dirty="0" smtClean="0">
                          <a:latin typeface="+mn-lt"/>
                          <a:ea typeface="Times New Roman"/>
                          <a:cs typeface="Times New Roman"/>
                        </a:rPr>
                        <a:t>Fall army worm, Stem</a:t>
                      </a:r>
                      <a:r>
                        <a:rPr lang="en-US" sz="180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borer, Downy mildew and turcicum leaf blight</a:t>
                      </a:r>
                      <a:endParaRPr lang="en-US" sz="18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424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Finger millet </a:t>
                      </a:r>
                      <a:r>
                        <a:rPr lang="en-US" sz="1800" dirty="0" smtClean="0">
                          <a:latin typeface="+mn-lt"/>
                          <a:ea typeface="Times New Roman"/>
                          <a:cs typeface="Times New Roman"/>
                        </a:rPr>
                        <a:t>- Intermittent drought and blast 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4246">
                <a:tc>
                  <a:txBody>
                    <a:bodyPr/>
                    <a:lstStyle/>
                    <a:p>
                      <a:pPr marL="0" marR="0" indent="0" algn="just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just">
                        <a:lnSpc>
                          <a:spcPct val="100000"/>
                        </a:lnSpc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Red gram </a:t>
                      </a:r>
                      <a:r>
                        <a:rPr lang="en-US" sz="1800" dirty="0" smtClean="0">
                          <a:latin typeface="+mn-lt"/>
                          <a:ea typeface="Times New Roman"/>
                          <a:cs typeface="Times New Roman"/>
                        </a:rPr>
                        <a:t>-  Low yield due to i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mbalanced nutrition,</a:t>
                      </a:r>
                      <a:r>
                        <a:rPr lang="en-US" sz="1800" dirty="0" smtClean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wilt, sterility mosaic disease,  Phyllody and</a:t>
                      </a:r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pod borer 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4246">
                <a:tc>
                  <a:txBody>
                    <a:bodyPr/>
                    <a:lstStyle/>
                    <a:p>
                      <a:pPr marL="0" marR="0" indent="0" algn="just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just">
                        <a:buFont typeface="Wingdings" pitchFamily="2" charset="2"/>
                        <a:buNone/>
                        <a:defRPr/>
                      </a:pPr>
                      <a:r>
                        <a:rPr lang="en-US" sz="1800" b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Popcorn 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– lack of awareness about its economic benefits</a:t>
                      </a:r>
                      <a:endParaRPr lang="en-US" sz="1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917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Arial"/>
                        </a:rPr>
                        <a:t>Fodder</a:t>
                      </a:r>
                      <a:r>
                        <a:rPr lang="en-US" sz="1800" b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- </a:t>
                      </a:r>
                      <a:r>
                        <a:rPr lang="en-US" sz="1800" b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Non availability of high yielding multicut  fodder variety having more palatability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9024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Brinjal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Imbalanced nutrition, Shoot and fruit borer (31%) infestation, bacterial wilt, root rot, PM, poor quality  fruit 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9024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+mn-lt"/>
                          <a:ea typeface="Times New Roman"/>
                          <a:cs typeface="Times New Roman"/>
                        </a:rPr>
                        <a:t>7</a:t>
                      </a:r>
                      <a:endParaRPr lang="en-US" sz="18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Banana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 Imbalanced fertilizers application, No intercropping 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1131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+mn-lt"/>
                          <a:ea typeface="Times New Roman"/>
                          <a:cs typeface="Times New Roman"/>
                        </a:rPr>
                        <a:t>8</a:t>
                      </a:r>
                      <a:endParaRPr lang="en-US" sz="18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Arial"/>
                        </a:rPr>
                        <a:t>Dairy</a:t>
                      </a:r>
                      <a:r>
                        <a:rPr lang="en-US" sz="1800" b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Arial"/>
                        </a:rPr>
                        <a:t>animals</a:t>
                      </a:r>
                      <a:r>
                        <a:rPr lang="en-US" sz="1800" b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– Non availability of green fodder through out the year, low milk production, decreased reproductive efficiency after calving, inefficient disease management practices, delayed onset of oestrus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424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+mn-lt"/>
                          <a:ea typeface="Times New Roman"/>
                          <a:cs typeface="Times New Roman"/>
                        </a:rPr>
                        <a:t>9</a:t>
                      </a:r>
                      <a:endParaRPr lang="en-US" sz="18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Arial"/>
                        </a:rPr>
                        <a:t>Castor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 lack</a:t>
                      </a:r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of knowledge about i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mproved production technologies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2994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8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Poultry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–</a:t>
                      </a: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Limited knowledge on new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variety of backyard poultry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28600" y="224135"/>
            <a:ext cx="8610600" cy="46166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0D12F3"/>
                </a:solidFill>
                <a:cs typeface="Arial" charset="0"/>
              </a:rPr>
              <a:t>Problems identified in </a:t>
            </a:r>
            <a:r>
              <a:rPr lang="en-US" sz="2400" b="1" dirty="0" err="1" smtClean="0">
                <a:solidFill>
                  <a:srgbClr val="0D12F3"/>
                </a:solidFill>
                <a:cs typeface="Arial" charset="0"/>
              </a:rPr>
              <a:t>Doddaballapura</a:t>
            </a:r>
            <a:r>
              <a:rPr lang="en-US" sz="2400" b="1" dirty="0" smtClean="0">
                <a:solidFill>
                  <a:srgbClr val="0D12F3"/>
                </a:solidFill>
                <a:cs typeface="Arial" charset="0"/>
              </a:rPr>
              <a:t> Cluster</a:t>
            </a:r>
          </a:p>
        </p:txBody>
      </p:sp>
    </p:spTree>
    <p:extLst>
      <p:ext uri="{BB962C8B-B14F-4D97-AF65-F5344CB8AC3E}">
        <p14:creationId xmlns:p14="http://schemas.microsoft.com/office/powerpoint/2010/main" xmlns="" val="366210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48363795"/>
              </p:ext>
            </p:extLst>
          </p:nvPr>
        </p:nvGraphicFramePr>
        <p:xfrm>
          <a:off x="152400" y="785794"/>
          <a:ext cx="8839200" cy="58045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/>
                <a:gridCol w="1052736"/>
                <a:gridCol w="936104"/>
                <a:gridCol w="2202160"/>
                <a:gridCol w="1752600"/>
                <a:gridCol w="1905000"/>
              </a:tblGrid>
              <a:tr h="5293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Crop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Average 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Yield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Potential Yield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Technological gap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Extension Gap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Technological Intervention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8366">
                <a:tc>
                  <a:txBody>
                    <a:bodyPr/>
                    <a:lstStyle/>
                    <a:p>
                      <a:pPr marL="58738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Finger millet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ctr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Finger millet </a:t>
                      </a:r>
                    </a:p>
                    <a:p>
                      <a:pPr marL="58738" indent="0" algn="ctr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 q/ha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Cow pea 3.3 q/ha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Finger millet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 q/ha</a:t>
                      </a:r>
                    </a:p>
                    <a:p>
                      <a:pPr marL="58738" indent="0" algn="ctr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Cow pea 5.0 q/ha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defRPr/>
                      </a:pPr>
                      <a:r>
                        <a:rPr lang="en-US" sz="1800" dirty="0" smtClean="0"/>
                        <a:t>Non utilization of pre monsoon rainfall</a:t>
                      </a:r>
                    </a:p>
                    <a:p>
                      <a:pPr marL="0" lvl="0" indent="0">
                        <a:defRPr/>
                      </a:pPr>
                      <a:r>
                        <a:rPr lang="en-US" sz="1800" dirty="0" smtClean="0"/>
                        <a:t>Blast and drought susceptibility in </a:t>
                      </a:r>
                      <a:r>
                        <a:rPr lang="en-US" sz="1800" dirty="0" err="1" smtClean="0"/>
                        <a:t>ragi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Lack of awareness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about double cropping system and blast resistant var. ML. 365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FLD -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Addressing drought and blast vulnerability through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fingermillet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under double cropping system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17326">
                <a:tc>
                  <a:txBody>
                    <a:bodyPr/>
                    <a:lstStyle/>
                    <a:p>
                      <a:pPr marL="58738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Redgram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6.4 </a:t>
                      </a:r>
                      <a:r>
                        <a:rPr lang="en-US" sz="1800" baseline="0" dirty="0" smtClean="0"/>
                        <a:t>q</a:t>
                      </a:r>
                      <a:r>
                        <a:rPr lang="en-US" sz="1800" dirty="0" smtClean="0"/>
                        <a:t>/ha</a:t>
                      </a:r>
                      <a:endParaRPr lang="en-US" sz="1800" b="1" dirty="0" smtClean="0">
                        <a:latin typeface="Franklin Gothic Medium" pitchFamily="34" charset="0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12.5 </a:t>
                      </a:r>
                      <a:r>
                        <a:rPr lang="en-US" sz="1800" baseline="0" dirty="0" smtClean="0"/>
                        <a:t>q</a:t>
                      </a:r>
                      <a:r>
                        <a:rPr lang="en-US" sz="1800" dirty="0" smtClean="0"/>
                        <a:t>/ha</a:t>
                      </a:r>
                      <a:endParaRPr lang="en-US" sz="1800" b="1" dirty="0" smtClean="0">
                        <a:latin typeface="Franklin Gothic Medium" pitchFamily="34" charset="0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>
                        <a:defRPr/>
                      </a:pPr>
                      <a:r>
                        <a:rPr lang="en-US" sz="1800" dirty="0" smtClean="0">
                          <a:solidFill>
                            <a:prstClr val="black"/>
                          </a:solidFill>
                          <a:cs typeface="Arial" panose="020B0604020202020204" pitchFamily="34" charset="0"/>
                        </a:rPr>
                        <a:t>Wilt incidence</a:t>
                      </a:r>
                    </a:p>
                    <a:p>
                      <a:pPr marL="58738" indent="0">
                        <a:defRPr/>
                      </a:pPr>
                      <a:r>
                        <a:rPr lang="en-US" sz="1800" dirty="0" smtClean="0">
                          <a:solidFill>
                            <a:prstClr val="black"/>
                          </a:solidFill>
                          <a:cs typeface="Arial" panose="020B0604020202020204" pitchFamily="34" charset="0"/>
                        </a:rPr>
                        <a:t>Sterility mosaic disease,</a:t>
                      </a:r>
                    </a:p>
                    <a:p>
                      <a:pPr marL="58738" indent="0">
                        <a:defRPr/>
                      </a:pPr>
                      <a:r>
                        <a:rPr lang="en-US" sz="1800" dirty="0" smtClean="0">
                          <a:solidFill>
                            <a:prstClr val="black"/>
                          </a:solidFill>
                          <a:cs typeface="Arial" panose="020B0604020202020204" pitchFamily="34" charset="0"/>
                        </a:rPr>
                        <a:t>Imbalanced Nutrition 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Lack of knowledge about wilt resistant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var. BRG-3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cs typeface="Arial" panose="020B0604020202020204" pitchFamily="34" charset="0"/>
                        </a:rPr>
                        <a:t>FLD- Integrated crop management in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cs typeface="Arial" panose="020B0604020202020204" pitchFamily="34" charset="0"/>
                        </a:rPr>
                        <a:t>Redgram</a:t>
                      </a:r>
                      <a:endParaRPr lang="en-US" sz="1800" dirty="0" smtClean="0">
                        <a:solidFill>
                          <a:schemeClr val="tx1"/>
                        </a:solidFill>
                        <a:cs typeface="Arial" panose="020B0604020202020204" pitchFamily="34" charset="0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23192">
                <a:tc>
                  <a:txBody>
                    <a:bodyPr/>
                    <a:lstStyle/>
                    <a:p>
                      <a:pPr marL="58738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Maize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52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q/ha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70 q/ha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  <a:t>No application of K &amp; micro nutrients</a:t>
                      </a:r>
                    </a:p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Fall army worm, Stem borer, Downy mildew and turcicum leaf blight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Lack of awareness about integrated nutrient,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pest and disease management practices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  <a:sym typeface="Franklin Gothic Medium" pitchFamily="34" charset="0"/>
                        </a:rPr>
                        <a:t>FLD-Integrated management of Fall armyworm in Maize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79512" y="188640"/>
            <a:ext cx="8784976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r>
              <a:rPr lang="en-US" sz="2200" b="1" dirty="0" smtClean="0">
                <a:solidFill>
                  <a:srgbClr val="0D12F3"/>
                </a:solidFill>
              </a:rPr>
              <a:t>Gap Identification and Technology Prioritization –  </a:t>
            </a:r>
            <a:r>
              <a:rPr lang="en-US" sz="2200" b="1" dirty="0" err="1" smtClean="0">
                <a:solidFill>
                  <a:srgbClr val="0D12F3"/>
                </a:solidFill>
              </a:rPr>
              <a:t>Doddaballapura</a:t>
            </a:r>
            <a:r>
              <a:rPr lang="en-US" sz="2200" b="1" dirty="0" smtClean="0">
                <a:solidFill>
                  <a:srgbClr val="0D12F3"/>
                </a:solidFill>
              </a:rPr>
              <a:t> Cluster</a:t>
            </a:r>
            <a:endParaRPr lang="en-US" sz="2200" b="1" dirty="0">
              <a:solidFill>
                <a:srgbClr val="0D12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4338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34033760"/>
              </p:ext>
            </p:extLst>
          </p:nvPr>
        </p:nvGraphicFramePr>
        <p:xfrm>
          <a:off x="107504" y="1234446"/>
          <a:ext cx="8915401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9296"/>
                <a:gridCol w="914400"/>
                <a:gridCol w="1066800"/>
                <a:gridCol w="2133600"/>
                <a:gridCol w="1981200"/>
                <a:gridCol w="1860105"/>
              </a:tblGrid>
              <a:tr h="5164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Crop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Average 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Yield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Potential Yield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Technological gap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Extension Gap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Technological Intervention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19200">
                <a:tc>
                  <a:txBody>
                    <a:bodyPr/>
                    <a:lstStyle/>
                    <a:p>
                      <a:pPr marL="58738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Poultry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Lower growth rate in country chicken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Lack of knowledge and non availability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of improved variety of chicks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  <a:sym typeface="Franklin Gothic Medium" pitchFamily="34" charset="0"/>
                        </a:rPr>
                        <a:t>FLD- D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emonstration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  <a:sym typeface="Franklin Gothic Medium" pitchFamily="34" charset="0"/>
                        </a:rPr>
                        <a:t>of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  <a:sym typeface="Franklin Gothic Medium" pitchFamily="34" charset="0"/>
                        </a:rPr>
                        <a:t>Swarnadhara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  <a:sym typeface="Franklin Gothic Medium" pitchFamily="34" charset="0"/>
                        </a:rPr>
                        <a:t> chicks in backyard poultry 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58738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Fodder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>
                        <a:lnSpc>
                          <a:spcPct val="100000"/>
                        </a:lnSpc>
                        <a:buFont typeface="Wingdings" pitchFamily="2" charset="2"/>
                        <a:buNone/>
                        <a:defRPr/>
                      </a:pPr>
                      <a:r>
                        <a:rPr lang="en-US" dirty="0" smtClean="0">
                          <a:solidFill>
                            <a:prstClr val="black"/>
                          </a:solidFill>
                          <a:cs typeface="Arial" pitchFamily="34" charset="0"/>
                        </a:rPr>
                        <a:t>Susceptible to </a:t>
                      </a:r>
                      <a:r>
                        <a:rPr lang="en-US" dirty="0" err="1" smtClean="0">
                          <a:solidFill>
                            <a:prstClr val="black"/>
                          </a:solidFill>
                          <a:cs typeface="Arial" pitchFamily="34" charset="0"/>
                        </a:rPr>
                        <a:t>psyllids</a:t>
                      </a:r>
                      <a:endParaRPr lang="en-US" dirty="0" smtClean="0">
                        <a:solidFill>
                          <a:prstClr val="black"/>
                        </a:solidFill>
                        <a:cs typeface="Arial" pitchFamily="34" charset="0"/>
                      </a:endParaRPr>
                    </a:p>
                    <a:p>
                      <a:pPr marL="58738" indent="0">
                        <a:lnSpc>
                          <a:spcPct val="100000"/>
                        </a:lnSpc>
                        <a:buFont typeface="Wingdings" pitchFamily="2" charset="2"/>
                        <a:buNone/>
                        <a:defRPr/>
                      </a:pPr>
                      <a:r>
                        <a:rPr lang="en-US" dirty="0" smtClean="0">
                          <a:solidFill>
                            <a:prstClr val="black"/>
                          </a:solidFill>
                          <a:cs typeface="Arial" pitchFamily="34" charset="0"/>
                        </a:rPr>
                        <a:t>Low palatability</a:t>
                      </a:r>
                    </a:p>
                  </a:txBody>
                  <a:tcPr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>
                        <a:lnSpc>
                          <a:spcPct val="100000"/>
                        </a:lnSpc>
                        <a:buFont typeface="Wingdings" pitchFamily="2" charset="2"/>
                        <a:buNone/>
                        <a:defRPr/>
                      </a:pPr>
                      <a:r>
                        <a:rPr lang="en-US" dirty="0" smtClean="0">
                          <a:solidFill>
                            <a:prstClr val="black"/>
                          </a:solidFill>
                          <a:cs typeface="Arial" pitchFamily="34" charset="0"/>
                        </a:rPr>
                        <a:t>Seed shattering leads to weed menace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FLD-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Demonstration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of NARI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Nirbeeja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grafts of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Subabul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as nutritious fodder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58738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Value addition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Under nourishment of protein and </a:t>
                      </a:r>
                      <a:r>
                        <a:rPr lang="en-US" sz="1800" kern="1200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fibre</a:t>
                      </a:r>
                      <a:r>
                        <a:rPr lang="en-US" sz="1800" kern="120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in rural children and farm women’s </a:t>
                      </a:r>
                    </a:p>
                  </a:txBody>
                  <a:tcPr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>
                        <a:lnSpc>
                          <a:spcPct val="100000"/>
                        </a:lnSpc>
                        <a:buFont typeface="Wingdings" pitchFamily="2" charset="2"/>
                        <a:buNone/>
                        <a:defRPr/>
                      </a:pPr>
                      <a:r>
                        <a:rPr lang="en-US" dirty="0" smtClean="0">
                          <a:solidFill>
                            <a:prstClr val="black"/>
                          </a:solidFill>
                          <a:cs typeface="Arial" pitchFamily="34" charset="0"/>
                        </a:rPr>
                        <a:t>Lack of awareness in value addition of grain </a:t>
                      </a:r>
                      <a:r>
                        <a:rPr lang="en-US" dirty="0" err="1" smtClean="0">
                          <a:solidFill>
                            <a:prstClr val="black"/>
                          </a:solidFill>
                          <a:cs typeface="Arial" pitchFamily="34" charset="0"/>
                        </a:rPr>
                        <a:t>amaranthus</a:t>
                      </a:r>
                      <a:endParaRPr lang="en-US" dirty="0" smtClean="0">
                        <a:solidFill>
                          <a:prstClr val="black"/>
                        </a:solidFill>
                        <a:cs typeface="Arial" pitchFamily="34" charset="0"/>
                      </a:endParaRP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US" sz="1800" kern="120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FLD-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Demonstration </a:t>
                      </a:r>
                      <a:r>
                        <a:rPr lang="en-US" sz="1800" kern="120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of grain </a:t>
                      </a:r>
                      <a:r>
                        <a:rPr lang="en-US" sz="1800" kern="1200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amaranthus</a:t>
                      </a:r>
                      <a:r>
                        <a:rPr lang="en-US" sz="1800" kern="120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and its value addition</a:t>
                      </a:r>
                    </a:p>
                  </a:txBody>
                  <a:tcPr marL="14793" marR="147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79512" y="407313"/>
            <a:ext cx="8784976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r>
              <a:rPr lang="en-US" sz="2200" b="1" dirty="0" smtClean="0">
                <a:solidFill>
                  <a:srgbClr val="0D12F3"/>
                </a:solidFill>
              </a:rPr>
              <a:t>Gap Identification and Technology Prioritization –  </a:t>
            </a:r>
            <a:r>
              <a:rPr lang="en-US" sz="2200" b="1" dirty="0" err="1" smtClean="0">
                <a:solidFill>
                  <a:srgbClr val="0D12F3"/>
                </a:solidFill>
              </a:rPr>
              <a:t>Doddaballapura</a:t>
            </a:r>
            <a:r>
              <a:rPr lang="en-US" sz="2200" b="1" dirty="0" smtClean="0">
                <a:solidFill>
                  <a:srgbClr val="0D12F3"/>
                </a:solidFill>
              </a:rPr>
              <a:t> Cluster</a:t>
            </a:r>
            <a:endParaRPr lang="en-US" sz="2200" b="1" dirty="0">
              <a:solidFill>
                <a:srgbClr val="0D12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43451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99169958"/>
              </p:ext>
            </p:extLst>
          </p:nvPr>
        </p:nvGraphicFramePr>
        <p:xfrm>
          <a:off x="130628" y="1068653"/>
          <a:ext cx="8784771" cy="42311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0572"/>
                <a:gridCol w="6934199"/>
              </a:tblGrid>
              <a:tr h="579914"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DFI Strategy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Activity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</a:tr>
              <a:tr h="1183426">
                <a:tc rowSpan="6">
                  <a:txBody>
                    <a:bodyPr/>
                    <a:lstStyle/>
                    <a:p>
                      <a:pPr marL="58738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Crop Productivity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FLD -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Addressing drought and blast vulnerability through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fingermillet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under double cropping system</a:t>
                      </a:r>
                    </a:p>
                  </a:txBody>
                  <a:tcPr marL="14793" marR="14793" marT="0" marB="0"/>
                </a:tc>
              </a:tr>
              <a:tr h="4850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FLD – Integrated crop management in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Redgram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14793" marR="14793" marT="0" marB="0"/>
                </a:tc>
              </a:tr>
              <a:tr h="470375">
                <a:tc vMerge="1"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  <a:sym typeface="Franklin Gothic Medium" pitchFamily="34" charset="0"/>
                        </a:rPr>
                        <a:t>FLD-Integrated management of Fall armyworm in Maize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470375">
                <a:tc vMerge="1"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  <a:sym typeface="Franklin Gothic Medium" pitchFamily="34" charset="0"/>
                        </a:rPr>
                        <a:t>FLD-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Demonstration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  <a:sym typeface="Franklin Gothic Medium" pitchFamily="34" charset="0"/>
                        </a:rPr>
                        <a:t>of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  <a:sym typeface="Franklin Gothic Medium" pitchFamily="34" charset="0"/>
                        </a:rPr>
                        <a:t>Swarnadhara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  <a:sym typeface="Franklin Gothic Medium" pitchFamily="34" charset="0"/>
                        </a:rPr>
                        <a:t> chicks in backyard poultry </a:t>
                      </a:r>
                    </a:p>
                  </a:txBody>
                  <a:tcPr marL="9525" marR="9525" marT="9525" marB="0" anchor="ctr"/>
                </a:tc>
              </a:tr>
              <a:tr h="470375">
                <a:tc vMerge="1"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FLD-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Demonstration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 NARI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Nirbeeja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grafts of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Subabul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as nutritious fodder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  <a:sym typeface="Franklin Gothic Medium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83817">
                <a:tc vMerge="1"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FLD-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Demonstration </a:t>
                      </a:r>
                      <a:r>
                        <a:rPr lang="en-US" sz="1800" kern="120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of grain </a:t>
                      </a:r>
                      <a:r>
                        <a:rPr lang="en-US" sz="1800" kern="1200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amaranthus</a:t>
                      </a:r>
                      <a:r>
                        <a:rPr lang="en-US" sz="1800" kern="120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and its value addition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  <a:sym typeface="Franklin Gothic Medium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/>
          <a:lstStyle/>
          <a:p>
            <a:r>
              <a:rPr lang="en-IN" sz="2500" b="1" dirty="0">
                <a:solidFill>
                  <a:srgbClr val="0D12F3"/>
                </a:solidFill>
              </a:rPr>
              <a:t>Activities in </a:t>
            </a:r>
            <a:r>
              <a:rPr lang="en-IN" sz="2500" b="1" dirty="0" err="1" smtClean="0">
                <a:solidFill>
                  <a:srgbClr val="0D12F3"/>
                </a:solidFill>
              </a:rPr>
              <a:t>Doddaballapura</a:t>
            </a:r>
            <a:r>
              <a:rPr lang="en-IN" sz="2500" b="1" dirty="0" smtClean="0">
                <a:solidFill>
                  <a:srgbClr val="0D12F3"/>
                </a:solidFill>
              </a:rPr>
              <a:t>  </a:t>
            </a:r>
            <a:r>
              <a:rPr lang="en-IN" sz="2500" b="1" dirty="0">
                <a:solidFill>
                  <a:srgbClr val="0D12F3"/>
                </a:solidFill>
              </a:rPr>
              <a:t>cluster</a:t>
            </a:r>
            <a:r>
              <a:rPr lang="en-IN" sz="3600" b="1" dirty="0">
                <a:solidFill>
                  <a:srgbClr val="0D12F3"/>
                </a:solidFill>
              </a:rPr>
              <a:t/>
            </a:r>
            <a:br>
              <a:rPr lang="en-IN" sz="3600" b="1" dirty="0">
                <a:solidFill>
                  <a:srgbClr val="0D12F3"/>
                </a:solidFill>
              </a:rPr>
            </a:br>
            <a:r>
              <a:rPr lang="en-IN" sz="2500" b="1" dirty="0">
                <a:solidFill>
                  <a:srgbClr val="0D12F3"/>
                </a:solidFill>
              </a:rPr>
              <a:t>Cluster villages-– </a:t>
            </a:r>
            <a:r>
              <a:rPr lang="en-IN" sz="2500" b="1" dirty="0" err="1">
                <a:solidFill>
                  <a:srgbClr val="0D12F3"/>
                </a:solidFill>
              </a:rPr>
              <a:t>Vabasandra</a:t>
            </a:r>
            <a:r>
              <a:rPr lang="en-IN" sz="2500" b="1" dirty="0">
                <a:solidFill>
                  <a:srgbClr val="0D12F3"/>
                </a:solidFill>
              </a:rPr>
              <a:t>, </a:t>
            </a:r>
            <a:r>
              <a:rPr lang="en-IN" sz="2500" b="1" dirty="0" err="1">
                <a:solidFill>
                  <a:srgbClr val="0D12F3"/>
                </a:solidFill>
              </a:rPr>
              <a:t>Gundamagere</a:t>
            </a:r>
            <a:r>
              <a:rPr lang="en-IN" sz="2500" b="1" dirty="0">
                <a:solidFill>
                  <a:srgbClr val="0D12F3"/>
                </a:solidFill>
              </a:rPr>
              <a:t> </a:t>
            </a:r>
            <a:r>
              <a:rPr lang="en-IN" sz="2500" b="1" dirty="0" smtClean="0">
                <a:solidFill>
                  <a:srgbClr val="0D12F3"/>
                </a:solidFill>
              </a:rPr>
              <a:t>&amp; </a:t>
            </a:r>
            <a:r>
              <a:rPr lang="en-IN" sz="2500" b="1" dirty="0" err="1" smtClean="0">
                <a:solidFill>
                  <a:srgbClr val="0D12F3"/>
                </a:solidFill>
              </a:rPr>
              <a:t>Makali</a:t>
            </a:r>
            <a:endParaRPr lang="en-IN" sz="2500" b="1" dirty="0">
              <a:solidFill>
                <a:srgbClr val="0D12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285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25755168"/>
              </p:ext>
            </p:extLst>
          </p:nvPr>
        </p:nvGraphicFramePr>
        <p:xfrm>
          <a:off x="76200" y="1066800"/>
          <a:ext cx="8915400" cy="5105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65962"/>
                <a:gridCol w="6449438"/>
              </a:tblGrid>
              <a:tr h="400065">
                <a:tc>
                  <a:txBody>
                    <a:bodyPr/>
                    <a:lstStyle/>
                    <a:p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DFI Strategy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Activity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1047735">
                <a:tc>
                  <a:txBody>
                    <a:bodyPr/>
                    <a:lstStyle/>
                    <a:p>
                      <a:pPr marL="58738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Reduction</a:t>
                      </a:r>
                      <a:r>
                        <a:rPr lang="en-US" sz="1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in cost </a:t>
                      </a:r>
                    </a:p>
                    <a:p>
                      <a:pPr marL="58738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r>
                        <a:rPr lang="en-US" sz="1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of cultivation </a:t>
                      </a:r>
                      <a:endParaRPr lang="en-US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  <a:sym typeface="Franklin Gothic Medium" pitchFamily="34" charset="0"/>
                        </a:rPr>
                        <a:t>FLD-Integrated management of Fall armyworm in Maize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771853">
                <a:tc rowSpan="4">
                  <a:txBody>
                    <a:bodyPr/>
                    <a:lstStyle/>
                    <a:p>
                      <a:pPr marL="58738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Crop Diversity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FLD -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Addressing drought and blast vulnerability through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fingermillet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under double cropping system</a:t>
                      </a:r>
                    </a:p>
                  </a:txBody>
                  <a:tcPr marL="14793" marR="14793" marT="0" marB="0"/>
                </a:tc>
              </a:tr>
              <a:tr h="55716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  <a:sym typeface="Franklin Gothic Medium" pitchFamily="34" charset="0"/>
                        </a:rPr>
                        <a:t>FLD-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Demonstration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  <a:sym typeface="Franklin Gothic Medium" pitchFamily="34" charset="0"/>
                        </a:rPr>
                        <a:t>of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  <a:sym typeface="Franklin Gothic Medium" pitchFamily="34" charset="0"/>
                        </a:rPr>
                        <a:t>Swarnadhara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  <a:sym typeface="Franklin Gothic Medium" pitchFamily="34" charset="0"/>
                        </a:rPr>
                        <a:t> chicks in backyard poultry </a:t>
                      </a:r>
                    </a:p>
                  </a:txBody>
                  <a:tcPr marL="14793" marR="14793" marT="0" marB="0"/>
                </a:tc>
              </a:tr>
              <a:tr h="511959">
                <a:tc vMerge="1"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FLD-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Demonstration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 NARI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Nirbeeja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grafts of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Subabul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as nutritious fodder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  <a:sym typeface="Franklin Gothic Medium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856020">
                <a:tc vMerge="1"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FLD-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Demonstration </a:t>
                      </a:r>
                      <a:r>
                        <a:rPr lang="en-US" sz="1800" kern="120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of grain </a:t>
                      </a:r>
                      <a:r>
                        <a:rPr lang="en-US" sz="1800" kern="1200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amaranthus</a:t>
                      </a:r>
                      <a:r>
                        <a:rPr lang="en-US" sz="1800" kern="120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and its value addition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  <a:sym typeface="Franklin Gothic Medium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914400">
                <a:tc>
                  <a:txBody>
                    <a:bodyPr/>
                    <a:lstStyle/>
                    <a:p>
                      <a:pPr marL="58738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Value addition </a:t>
                      </a:r>
                    </a:p>
                    <a:p>
                      <a:pPr marL="58738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and Market linkage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FLD - Demonstration </a:t>
                      </a:r>
                      <a:r>
                        <a:rPr lang="en-US" sz="1800" kern="120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of grain </a:t>
                      </a:r>
                      <a:r>
                        <a:rPr lang="en-US" sz="1800" kern="1200" dirty="0" err="1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amaranthus</a:t>
                      </a:r>
                      <a:r>
                        <a:rPr lang="en-US" sz="1800" kern="120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and its value addition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  <a:sym typeface="Franklin Gothic Medium" pitchFamily="34" charset="0"/>
                      </a:endParaRPr>
                    </a:p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IN" sz="2500" b="1" dirty="0">
                <a:solidFill>
                  <a:srgbClr val="0D12F3"/>
                </a:solidFill>
              </a:rPr>
              <a:t>Activities in </a:t>
            </a:r>
            <a:r>
              <a:rPr lang="en-IN" sz="2500" b="1" dirty="0" err="1" smtClean="0">
                <a:solidFill>
                  <a:srgbClr val="0D12F3"/>
                </a:solidFill>
              </a:rPr>
              <a:t>Doddaballapura</a:t>
            </a:r>
            <a:r>
              <a:rPr lang="en-IN" sz="2500" b="1" dirty="0" smtClean="0">
                <a:solidFill>
                  <a:srgbClr val="0D12F3"/>
                </a:solidFill>
              </a:rPr>
              <a:t>  </a:t>
            </a:r>
            <a:r>
              <a:rPr lang="en-IN" sz="2500" b="1" dirty="0">
                <a:solidFill>
                  <a:srgbClr val="0D12F3"/>
                </a:solidFill>
              </a:rPr>
              <a:t>cluster</a:t>
            </a:r>
            <a:r>
              <a:rPr lang="en-IN" sz="3600" b="1" dirty="0">
                <a:solidFill>
                  <a:srgbClr val="0D12F3"/>
                </a:solidFill>
              </a:rPr>
              <a:t/>
            </a:r>
            <a:br>
              <a:rPr lang="en-IN" sz="3600" b="1" dirty="0">
                <a:solidFill>
                  <a:srgbClr val="0D12F3"/>
                </a:solidFill>
              </a:rPr>
            </a:br>
            <a:r>
              <a:rPr lang="en-IN" sz="2500" b="1" dirty="0" err="1">
                <a:solidFill>
                  <a:srgbClr val="0D12F3"/>
                </a:solidFill>
              </a:rPr>
              <a:t>Cluster</a:t>
            </a:r>
            <a:r>
              <a:rPr lang="en-IN" sz="2500" b="1" dirty="0">
                <a:solidFill>
                  <a:srgbClr val="0D12F3"/>
                </a:solidFill>
              </a:rPr>
              <a:t> </a:t>
            </a:r>
            <a:r>
              <a:rPr lang="en-IN" sz="2500" b="1" dirty="0" smtClean="0">
                <a:solidFill>
                  <a:srgbClr val="0D12F3"/>
                </a:solidFill>
              </a:rPr>
              <a:t>villages– </a:t>
            </a:r>
            <a:r>
              <a:rPr lang="en-IN" sz="2500" b="1" dirty="0" err="1">
                <a:solidFill>
                  <a:srgbClr val="0D12F3"/>
                </a:solidFill>
              </a:rPr>
              <a:t>Vabasandra</a:t>
            </a:r>
            <a:r>
              <a:rPr lang="en-IN" sz="2500" b="1" dirty="0">
                <a:solidFill>
                  <a:srgbClr val="0D12F3"/>
                </a:solidFill>
              </a:rPr>
              <a:t>, </a:t>
            </a:r>
            <a:r>
              <a:rPr lang="en-IN" sz="2500" b="1" dirty="0" err="1">
                <a:solidFill>
                  <a:srgbClr val="0D12F3"/>
                </a:solidFill>
              </a:rPr>
              <a:t>Gundamagere</a:t>
            </a:r>
            <a:r>
              <a:rPr lang="en-IN" sz="2500" b="1" dirty="0">
                <a:solidFill>
                  <a:srgbClr val="0D12F3"/>
                </a:solidFill>
              </a:rPr>
              <a:t> &amp; </a:t>
            </a:r>
            <a:r>
              <a:rPr lang="en-IN" sz="2500" b="1" dirty="0" err="1">
                <a:solidFill>
                  <a:srgbClr val="0D12F3"/>
                </a:solidFill>
              </a:rPr>
              <a:t>Makali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xmlns="" val="205823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63" name="Text Box 7"/>
          <p:cNvSpPr txBox="1">
            <a:spLocks noChangeArrowheads="1"/>
          </p:cNvSpPr>
          <p:nvPr/>
        </p:nvSpPr>
        <p:spPr bwMode="auto">
          <a:xfrm>
            <a:off x="838200" y="304800"/>
            <a:ext cx="670560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0000FF"/>
                </a:solidFill>
              </a:rPr>
              <a:t>OFT 1</a:t>
            </a:r>
            <a:r>
              <a:rPr lang="en-US" sz="2400" b="1" dirty="0">
                <a:solidFill>
                  <a:srgbClr val="0000FF"/>
                </a:solidFill>
              </a:rPr>
              <a:t>. Assessment of </a:t>
            </a:r>
            <a:r>
              <a:rPr lang="en-US" sz="2400" b="1" dirty="0" smtClean="0">
                <a:solidFill>
                  <a:srgbClr val="0000FF"/>
                </a:solidFill>
              </a:rPr>
              <a:t>suitable redgram  varieties </a:t>
            </a:r>
            <a:r>
              <a:rPr lang="en-US" sz="2400" b="1" dirty="0">
                <a:solidFill>
                  <a:srgbClr val="0000FF"/>
                </a:solidFill>
              </a:rPr>
              <a:t>for </a:t>
            </a:r>
            <a:r>
              <a:rPr lang="en-US" sz="2400" b="1" dirty="0" smtClean="0">
                <a:solidFill>
                  <a:srgbClr val="0000FF"/>
                </a:solidFill>
              </a:rPr>
              <a:t>vegetable purpose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48142" name="Rectangle 19"/>
          <p:cNvSpPr>
            <a:spLocks noChangeArrowheads="1"/>
          </p:cNvSpPr>
          <p:nvPr/>
        </p:nvSpPr>
        <p:spPr bwMode="auto">
          <a:xfrm>
            <a:off x="304800" y="1752600"/>
            <a:ext cx="4810931" cy="88036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231775"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prstClr val="black"/>
                </a:solidFill>
                <a:cs typeface="Arial" charset="0"/>
              </a:rPr>
              <a:t>Lower market price during peak season</a:t>
            </a:r>
            <a:endParaRPr lang="en-US" dirty="0">
              <a:solidFill>
                <a:prstClr val="black"/>
              </a:solidFill>
              <a:cs typeface="Arial" charset="0"/>
            </a:endParaRPr>
          </a:p>
          <a:p>
            <a:pPr indent="-231775"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prstClr val="black"/>
                </a:solidFill>
                <a:cs typeface="Arial" charset="0"/>
              </a:rPr>
              <a:t>Low yield due to terminal end drought 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7772400" y="482769"/>
            <a:ext cx="1219200" cy="464871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b="1" dirty="0" smtClean="0">
                <a:ln>
                  <a:noFill/>
                </a:ln>
                <a:solidFill>
                  <a:prstClr val="black"/>
                </a:solidFill>
                <a:latin typeface="Calibri"/>
              </a:rPr>
              <a:t>2</a:t>
            </a:r>
            <a:r>
              <a:rPr lang="en-US" sz="1800" b="1" baseline="30000" dirty="0" smtClean="0">
                <a:ln>
                  <a:noFill/>
                </a:ln>
                <a:solidFill>
                  <a:prstClr val="black"/>
                </a:solidFill>
                <a:latin typeface="Calibri"/>
              </a:rPr>
              <a:t>nd</a:t>
            </a:r>
            <a:r>
              <a:rPr lang="en-US" sz="1800" b="1" dirty="0" smtClean="0">
                <a:ln>
                  <a:noFill/>
                </a:ln>
                <a:solidFill>
                  <a:prstClr val="black"/>
                </a:solidFill>
                <a:latin typeface="Calibri"/>
              </a:rPr>
              <a:t> year </a:t>
            </a:r>
            <a:endParaRPr lang="en-US" sz="1800" b="1" dirty="0">
              <a:ln>
                <a:noFill/>
              </a:ln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19800" y="5715000"/>
            <a:ext cx="29718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/>
              <a:t>Early duration Ujwala variety</a:t>
            </a:r>
            <a:endParaRPr lang="en-US" b="1" dirty="0"/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457200" y="1219200"/>
            <a:ext cx="1295400" cy="46487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b="1" dirty="0" smtClean="0">
                <a:ln>
                  <a:noFill/>
                </a:ln>
                <a:solidFill>
                  <a:srgbClr val="C00000"/>
                </a:solidFill>
                <a:latin typeface="Calibri"/>
              </a:rPr>
              <a:t>Rationale</a:t>
            </a:r>
            <a:endParaRPr lang="en-US" sz="1800" b="1" dirty="0">
              <a:ln>
                <a:noFill/>
              </a:ln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1027" name="Picture 3" descr="C:\Users\Dr.Venkate Gowda.J\Desktop\FLD and OFT photos\Navane and redgram field visit\DSC04372.JPG"/>
          <p:cNvPicPr>
            <a:picLocks noChangeAspect="1" noChangeArrowheads="1"/>
          </p:cNvPicPr>
          <p:nvPr/>
        </p:nvPicPr>
        <p:blipFill>
          <a:blip r:embed="rId3" cstate="print"/>
          <a:srcRect l="8984" r="7465"/>
          <a:stretch>
            <a:fillRect/>
          </a:stretch>
        </p:blipFill>
        <p:spPr bwMode="auto">
          <a:xfrm>
            <a:off x="5867400" y="3385220"/>
            <a:ext cx="3124200" cy="2103357"/>
          </a:xfrm>
          <a:prstGeom prst="rect">
            <a:avLst/>
          </a:prstGeom>
          <a:noFill/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30347021"/>
              </p:ext>
            </p:extLst>
          </p:nvPr>
        </p:nvGraphicFramePr>
        <p:xfrm>
          <a:off x="5303334" y="1752600"/>
          <a:ext cx="3764466" cy="1005236"/>
        </p:xfrm>
        <a:graphic>
          <a:graphicData uri="http://schemas.openxmlformats.org/drawingml/2006/table">
            <a:tbl>
              <a:tblPr firstRow="1" bandRow="1"/>
              <a:tblGrid>
                <a:gridCol w="1168282"/>
                <a:gridCol w="1362997"/>
                <a:gridCol w="1233187"/>
              </a:tblGrid>
              <a:tr h="5792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Dist. Area</a:t>
                      </a: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Dist. Avg. Yield</a:t>
                      </a: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Potential Yield</a:t>
                      </a: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51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latin typeface="+mn-lt"/>
                        </a:rPr>
                        <a:t>598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 smtClean="0">
                          <a:latin typeface="+mn-lt"/>
                        </a:rPr>
                        <a:t>27 q</a:t>
                      </a:r>
                      <a:r>
                        <a:rPr lang="en-US" sz="1800" b="0" dirty="0" smtClean="0">
                          <a:latin typeface="+mn-lt"/>
                        </a:rPr>
                        <a:t>/ha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45 q/ha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93793656"/>
              </p:ext>
            </p:extLst>
          </p:nvPr>
        </p:nvGraphicFramePr>
        <p:xfrm>
          <a:off x="304800" y="2971800"/>
          <a:ext cx="5410200" cy="2895600"/>
        </p:xfrm>
        <a:graphic>
          <a:graphicData uri="http://schemas.openxmlformats.org/drawingml/2006/table">
            <a:tbl>
              <a:tblPr firstRow="1" bandRow="1"/>
              <a:tblGrid>
                <a:gridCol w="685800"/>
                <a:gridCol w="4724400"/>
              </a:tblGrid>
              <a:tr h="4787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1800" b="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Technological Options</a:t>
                      </a:r>
                      <a:endParaRPr lang="en-US" sz="1800" b="1" dirty="0" smtClean="0">
                        <a:solidFill>
                          <a:srgbClr val="C00000"/>
                        </a:solidFill>
                        <a:latin typeface="+mn-lt"/>
                        <a:cs typeface="Arial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48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TO1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>
                        <a:lnSpc>
                          <a:spcPct val="100000"/>
                        </a:lnSpc>
                        <a:buFont typeface="Arial" pitchFamily="34" charset="0"/>
                        <a:buNone/>
                        <a:defRPr/>
                      </a:pPr>
                      <a:r>
                        <a:rPr lang="en-US" sz="1800" b="0" dirty="0" smtClean="0">
                          <a:latin typeface="+mn-lt"/>
                          <a:cs typeface="Arial" charset="0"/>
                        </a:rPr>
                        <a:t>BRG-1</a:t>
                      </a:r>
                      <a:r>
                        <a:rPr lang="en-US" sz="1800" b="0" baseline="0" dirty="0" smtClean="0">
                          <a:latin typeface="+mn-lt"/>
                          <a:cs typeface="Arial" charset="0"/>
                        </a:rPr>
                        <a:t> </a:t>
                      </a:r>
                      <a:r>
                        <a:rPr lang="en-US" sz="1800" b="0" dirty="0" smtClean="0">
                          <a:solidFill>
                            <a:prstClr val="black"/>
                          </a:solidFill>
                          <a:latin typeface="+mn-lt"/>
                          <a:cs typeface="Arial" charset="0"/>
                        </a:rPr>
                        <a:t>variety (180-190 days)  </a:t>
                      </a:r>
                      <a:r>
                        <a:rPr lang="en-US" sz="18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-  </a:t>
                      </a:r>
                      <a:r>
                        <a:rPr lang="en-US" sz="1800" b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FP</a:t>
                      </a:r>
                      <a:endParaRPr lang="en-US" sz="1800" b="0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745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TO2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>
                        <a:lnSpc>
                          <a:spcPct val="100000"/>
                        </a:lnSpc>
                        <a:buFont typeface="Arial" pitchFamily="34" charset="0"/>
                        <a:buNone/>
                        <a:defRPr/>
                      </a:pPr>
                      <a:r>
                        <a:rPr lang="en-US" sz="1800" b="0" dirty="0" smtClean="0">
                          <a:latin typeface="+mn-lt"/>
                          <a:cs typeface="Arial" charset="0"/>
                        </a:rPr>
                        <a:t>Transplanted BRG-1 variet</a:t>
                      </a:r>
                      <a:r>
                        <a:rPr lang="en-US" sz="1800" b="0" dirty="0" smtClean="0">
                          <a:solidFill>
                            <a:prstClr val="black"/>
                          </a:solidFill>
                          <a:latin typeface="+mn-lt"/>
                          <a:cs typeface="Arial" charset="0"/>
                        </a:rPr>
                        <a:t>y  </a:t>
                      </a:r>
                      <a:r>
                        <a:rPr lang="en-US" sz="18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(</a:t>
                      </a:r>
                      <a:r>
                        <a:rPr lang="en-US" b="0" dirty="0" smtClean="0">
                          <a:solidFill>
                            <a:prstClr val="black"/>
                          </a:solidFill>
                        </a:rPr>
                        <a:t>150-160</a:t>
                      </a:r>
                      <a:r>
                        <a:rPr lang="en-US" sz="18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days)  -</a:t>
                      </a:r>
                      <a:r>
                        <a:rPr lang="en-US" sz="1800" b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UAS (B)</a:t>
                      </a:r>
                      <a:endParaRPr lang="en-US" sz="1800" b="0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761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TO3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prstClr val="black"/>
                          </a:solidFill>
                          <a:latin typeface="+mn-lt"/>
                          <a:cs typeface="Arial" charset="0"/>
                        </a:rPr>
                        <a:t>Transplanted BRG-3 variety (130-140 days) –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C00000"/>
                          </a:solidFill>
                          <a:latin typeface="+mn-lt"/>
                          <a:cs typeface="Arial" charset="0"/>
                        </a:rPr>
                        <a:t>UAS (B)</a:t>
                      </a:r>
                      <a:endParaRPr lang="en-US" sz="1800" b="0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TO4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>
                        <a:lnSpc>
                          <a:spcPct val="100000"/>
                        </a:lnSpc>
                        <a:defRPr/>
                      </a:pPr>
                      <a:r>
                        <a:rPr lang="en-US" sz="1800" b="0" dirty="0" smtClean="0">
                          <a:solidFill>
                            <a:prstClr val="black"/>
                          </a:solidFill>
                          <a:latin typeface="+mn-lt"/>
                          <a:cs typeface="Arial" charset="0"/>
                        </a:rPr>
                        <a:t>Ujwala variety  (130-140 days) – </a:t>
                      </a:r>
                      <a:r>
                        <a:rPr lang="en-US" sz="1800" b="0" dirty="0" smtClean="0">
                          <a:solidFill>
                            <a:srgbClr val="C00000"/>
                          </a:solidFill>
                          <a:latin typeface="+mn-lt"/>
                          <a:cs typeface="Arial" charset="0"/>
                        </a:rPr>
                        <a:t>PJTSAU,</a:t>
                      </a:r>
                      <a:r>
                        <a:rPr lang="en-US" sz="1800" b="0" baseline="0" dirty="0" smtClean="0">
                          <a:solidFill>
                            <a:srgbClr val="C00000"/>
                          </a:solidFill>
                          <a:latin typeface="+mn-lt"/>
                          <a:cs typeface="Arial" charset="0"/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rgbClr val="C00000"/>
                          </a:solidFill>
                          <a:latin typeface="+mn-lt"/>
                          <a:cs typeface="Arial" charset="0"/>
                        </a:rPr>
                        <a:t>Telangana</a:t>
                      </a:r>
                      <a:r>
                        <a:rPr lang="en-US" sz="1800" b="0" dirty="0" smtClean="0">
                          <a:solidFill>
                            <a:srgbClr val="C00000"/>
                          </a:solidFill>
                          <a:latin typeface="+mn-lt"/>
                          <a:cs typeface="Arial" charset="0"/>
                        </a:rPr>
                        <a:t> </a:t>
                      </a:r>
                      <a:endParaRPr lang="en-US" sz="1800" b="0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369422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11586085"/>
              </p:ext>
            </p:extLst>
          </p:nvPr>
        </p:nvGraphicFramePr>
        <p:xfrm>
          <a:off x="228600" y="761206"/>
          <a:ext cx="4800600" cy="5846773"/>
        </p:xfrm>
        <a:graphic>
          <a:graphicData uri="http://schemas.openxmlformats.org/drawingml/2006/table">
            <a:tbl>
              <a:tblPr/>
              <a:tblGrid>
                <a:gridCol w="1944189"/>
                <a:gridCol w="1593945"/>
                <a:gridCol w="1262466"/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Critical inputs (per demo)</a:t>
                      </a:r>
                    </a:p>
                  </a:txBody>
                  <a:tcPr marL="68573" marR="68573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Qty./trial</a:t>
                      </a:r>
                    </a:p>
                  </a:txBody>
                  <a:tcPr marL="68573" marR="68573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Cost /trial (Rs.)</a:t>
                      </a:r>
                    </a:p>
                  </a:txBody>
                  <a:tcPr marL="68573" marR="68573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04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Seeds </a:t>
                      </a:r>
                    </a:p>
                  </a:txBody>
                  <a:tcPr marL="68573" marR="68573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 Kg</a:t>
                      </a:r>
                    </a:p>
                  </a:txBody>
                  <a:tcPr marL="68573" marR="68573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800</a:t>
                      </a:r>
                    </a:p>
                  </a:txBody>
                  <a:tcPr marL="68573" marR="68573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893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Rhizobium</a:t>
                      </a:r>
                      <a:r>
                        <a:rPr kumimoji="0" lang="en-US" sz="1800" b="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73" marR="68573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kg</a:t>
                      </a:r>
                    </a:p>
                  </a:txBody>
                  <a:tcPr marL="68573" marR="68573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68573" marR="68573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9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Pulse Magic </a:t>
                      </a:r>
                    </a:p>
                  </a:txBody>
                  <a:tcPr marL="68573" marR="68573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 kg</a:t>
                      </a:r>
                    </a:p>
                  </a:txBody>
                  <a:tcPr marL="68573" marR="68573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600</a:t>
                      </a:r>
                    </a:p>
                  </a:txBody>
                  <a:tcPr marL="68573" marR="68573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682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Pheramone</a:t>
                      </a: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Traps+lures</a:t>
                      </a: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3" marR="68573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10+10</a:t>
                      </a:r>
                    </a:p>
                  </a:txBody>
                  <a:tcPr marL="68573" marR="68573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1000</a:t>
                      </a:r>
                    </a:p>
                  </a:txBody>
                  <a:tcPr marL="68573" marR="68573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08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Bt</a:t>
                      </a:r>
                    </a:p>
                  </a:txBody>
                  <a:tcPr marL="68573" marR="68573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 </a:t>
                      </a:r>
                      <a:r>
                        <a:rPr kumimoji="0"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ltr</a:t>
                      </a: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3" marR="68573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1800</a:t>
                      </a:r>
                    </a:p>
                  </a:txBody>
                  <a:tcPr marL="68573" marR="68573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799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Spinosad (Microbial) </a:t>
                      </a:r>
                    </a:p>
                  </a:txBody>
                  <a:tcPr marL="68573" marR="68573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 ml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3" marR="68573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2000</a:t>
                      </a:r>
                    </a:p>
                  </a:txBody>
                  <a:tcPr marL="68573" marR="68573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3797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Total </a:t>
                      </a:r>
                    </a:p>
                  </a:txBody>
                  <a:tcPr marL="68573" marR="68573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68573" marR="68573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6300</a:t>
                      </a:r>
                    </a:p>
                  </a:txBody>
                  <a:tcPr marL="68573" marR="68573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3797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Cost for 3 trials</a:t>
                      </a:r>
                    </a:p>
                  </a:txBody>
                  <a:tcPr marL="68573" marR="68573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68573" marR="68573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18900</a:t>
                      </a:r>
                    </a:p>
                  </a:txBody>
                  <a:tcPr marL="68573" marR="68573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3797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Board and field day</a:t>
                      </a:r>
                    </a:p>
                  </a:txBody>
                  <a:tcPr marL="68573" marR="68573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6000</a:t>
                      </a:r>
                    </a:p>
                  </a:txBody>
                  <a:tcPr marL="68573" marR="68573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3797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68573" marR="68573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24900</a:t>
                      </a:r>
                    </a:p>
                  </a:txBody>
                  <a:tcPr marL="68573" marR="68573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5257800" y="762000"/>
            <a:ext cx="3581400" cy="14773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800" b="0" dirty="0">
                <a:solidFill>
                  <a:prstClr val="black"/>
                </a:solidFill>
                <a:latin typeface="Calibri"/>
              </a:rPr>
              <a:t>T</a:t>
            </a:r>
            <a:r>
              <a:rPr lang="en-US" sz="1800" b="0" dirty="0" smtClean="0">
                <a:solidFill>
                  <a:prstClr val="black"/>
                </a:solidFill>
                <a:latin typeface="Calibri"/>
              </a:rPr>
              <a:t>rials :  03 (1.2 ha) </a:t>
            </a: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800" dirty="0" smtClean="0">
                <a:solidFill>
                  <a:srgbClr val="0D12F3"/>
                </a:solidFill>
                <a:latin typeface="Calibri"/>
              </a:rPr>
              <a:t>Total Cost </a:t>
            </a:r>
            <a:r>
              <a:rPr lang="en-US" sz="1800" dirty="0">
                <a:solidFill>
                  <a:srgbClr val="0D12F3"/>
                </a:solidFill>
                <a:latin typeface="Calibri"/>
              </a:rPr>
              <a:t>: Rs. </a:t>
            </a:r>
            <a:r>
              <a:rPr lang="en-US" sz="1800" dirty="0" smtClean="0">
                <a:solidFill>
                  <a:srgbClr val="0D12F3"/>
                </a:solidFill>
                <a:latin typeface="Calibri"/>
              </a:rPr>
              <a:t>24900 (B+FD)</a:t>
            </a: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800" b="0" dirty="0" err="1" smtClean="0">
                <a:solidFill>
                  <a:prstClr val="black"/>
                </a:solidFill>
                <a:latin typeface="Calibri"/>
              </a:rPr>
              <a:t>Vill</a:t>
            </a:r>
            <a:r>
              <a:rPr lang="en-US" sz="1800" b="0" dirty="0">
                <a:solidFill>
                  <a:prstClr val="black"/>
                </a:solidFill>
                <a:latin typeface="Calibri"/>
              </a:rPr>
              <a:t>.</a:t>
            </a:r>
            <a:r>
              <a:rPr lang="en-US" sz="1800" b="0" dirty="0" smtClean="0">
                <a:solidFill>
                  <a:prstClr val="black"/>
                </a:solidFill>
                <a:latin typeface="Calibri"/>
              </a:rPr>
              <a:t> : Krishnarajapura</a:t>
            </a: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800" b="0" dirty="0">
                <a:solidFill>
                  <a:prstClr val="black"/>
                </a:solidFill>
                <a:latin typeface="Calibri"/>
              </a:rPr>
              <a:t>Taluk </a:t>
            </a:r>
            <a:r>
              <a:rPr lang="en-US" sz="1800" b="0" dirty="0" smtClean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1800" b="0" dirty="0" err="1" smtClean="0">
                <a:solidFill>
                  <a:prstClr val="black"/>
                </a:solidFill>
                <a:latin typeface="Calibri"/>
              </a:rPr>
              <a:t>Nelamangala</a:t>
            </a:r>
            <a:endParaRPr lang="en-US" sz="1800" b="0" dirty="0">
              <a:solidFill>
                <a:prstClr val="black"/>
              </a:solidFill>
              <a:latin typeface="Calibri"/>
            </a:endParaRP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800" b="0" dirty="0" smtClean="0">
                <a:solidFill>
                  <a:prstClr val="black"/>
                </a:solidFill>
                <a:latin typeface="Calibri"/>
              </a:rPr>
              <a:t>Scientists: Agron, SS and PP 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257800" y="3011775"/>
            <a:ext cx="3505200" cy="216982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IN" b="0" dirty="0" smtClean="0">
                <a:solidFill>
                  <a:prstClr val="black"/>
                </a:solidFill>
              </a:rPr>
              <a:t>Plant height (cm)</a:t>
            </a:r>
          </a:p>
          <a:p>
            <a:pPr>
              <a:defRPr/>
            </a:pPr>
            <a:r>
              <a:rPr lang="en-IN" b="0" dirty="0" smtClean="0">
                <a:solidFill>
                  <a:prstClr val="black"/>
                </a:solidFill>
              </a:rPr>
              <a:t>Number of branches/plant</a:t>
            </a:r>
          </a:p>
          <a:p>
            <a:pPr>
              <a:defRPr/>
            </a:pPr>
            <a:r>
              <a:rPr lang="en-IN" b="0" dirty="0" smtClean="0">
                <a:solidFill>
                  <a:prstClr val="black"/>
                </a:solidFill>
              </a:rPr>
              <a:t> Number of pod/ plant </a:t>
            </a:r>
          </a:p>
          <a:p>
            <a:pPr>
              <a:defRPr/>
            </a:pPr>
            <a:r>
              <a:rPr lang="en-IN" b="0" dirty="0" smtClean="0">
                <a:solidFill>
                  <a:prstClr val="black"/>
                </a:solidFill>
              </a:rPr>
              <a:t> Green pods Yield  (q/ha)</a:t>
            </a:r>
          </a:p>
          <a:p>
            <a:pPr>
              <a:defRPr/>
            </a:pPr>
            <a:r>
              <a:rPr lang="en-IN" b="0" dirty="0" smtClean="0">
                <a:solidFill>
                  <a:prstClr val="black"/>
                </a:solidFill>
              </a:rPr>
              <a:t>B:C ratio</a:t>
            </a:r>
            <a:endParaRPr lang="en-US" b="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57800" y="2495490"/>
            <a:ext cx="1531271" cy="40011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C00000"/>
                </a:solidFill>
              </a:rPr>
              <a:t>Parameters </a:t>
            </a:r>
          </a:p>
        </p:txBody>
      </p:sp>
      <p:sp>
        <p:nvSpPr>
          <p:cNvPr id="11" name="Text Box 41"/>
          <p:cNvSpPr txBox="1">
            <a:spLocks noChangeArrowheads="1"/>
          </p:cNvSpPr>
          <p:nvPr/>
        </p:nvSpPr>
        <p:spPr bwMode="auto">
          <a:xfrm>
            <a:off x="5264180" y="76200"/>
            <a:ext cx="2279620" cy="40011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dirty="0" smtClean="0">
                <a:solidFill>
                  <a:srgbClr val="C00000"/>
                </a:solidFill>
                <a:latin typeface="Calibri"/>
              </a:rPr>
              <a:t>Implementation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00200" y="86380"/>
            <a:ext cx="2242409" cy="5232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Critical Inputs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392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61168116"/>
              </p:ext>
            </p:extLst>
          </p:nvPr>
        </p:nvGraphicFramePr>
        <p:xfrm>
          <a:off x="838200" y="836712"/>
          <a:ext cx="7467599" cy="5928360"/>
        </p:xfrm>
        <a:graphic>
          <a:graphicData uri="http://schemas.openxmlformats.org/drawingml/2006/table">
            <a:tbl>
              <a:tblPr/>
              <a:tblGrid>
                <a:gridCol w="2851265"/>
                <a:gridCol w="2036618"/>
                <a:gridCol w="2579716"/>
              </a:tblGrid>
              <a:tr h="530035"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US" sz="2400" b="1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Animals/Birds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US" sz="2400" b="1" i="0" u="none" strike="noStrike" dirty="0">
                          <a:solidFill>
                            <a:srgbClr val="C00000"/>
                          </a:solidFill>
                          <a:latin typeface="+mn-lt"/>
                        </a:rPr>
                        <a:t>No.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US" sz="2400" b="1" i="0" u="none" strike="noStrike" dirty="0" smtClean="0">
                          <a:solidFill>
                            <a:srgbClr val="C00000"/>
                          </a:solidFill>
                          <a:latin typeface="+mn-lt"/>
                        </a:rPr>
                        <a:t>Avg. Productivity</a:t>
                      </a:r>
                      <a:endParaRPr lang="en-US" sz="2400" b="1" i="0" u="none" strike="noStrike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0035"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Cattle &amp; buffaloes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200000"/>
                        </a:lnSpc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1,83,201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5 </a:t>
                      </a:r>
                      <a:r>
                        <a:rPr lang="en-US" sz="2400" b="0" i="0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lt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/animal/day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0035"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Sheep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200000"/>
                        </a:lnSpc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1,24,870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-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0035"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Goats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200000"/>
                        </a:lnSpc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80,740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-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0035"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Pigs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200000"/>
                        </a:lnSpc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6052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-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0035"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Others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200000"/>
                        </a:lnSpc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30,223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-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0035"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   Total livestock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200000"/>
                        </a:lnSpc>
                      </a:pPr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4,25,086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-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0035"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Poultry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200000"/>
                        </a:lnSpc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81,65,758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-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62000" y="188640"/>
            <a:ext cx="7543800" cy="523220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0D12F3"/>
                </a:solidFill>
                <a:cs typeface="Arial" charset="0"/>
              </a:rPr>
              <a:t>Livestock Details of Bengaluru Rural District </a:t>
            </a:r>
            <a:endParaRPr lang="en-US" sz="2800" b="1" dirty="0">
              <a:solidFill>
                <a:srgbClr val="0D12F3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017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16632"/>
            <a:ext cx="8686800" cy="792088"/>
          </a:xfrm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1073150" indent="-1073150"/>
            <a:r>
              <a:rPr lang="en-US" sz="2400" b="1" dirty="0" smtClean="0">
                <a:solidFill>
                  <a:srgbClr val="0D12F3"/>
                </a:solidFill>
                <a:latin typeface="+mn-lt"/>
                <a:cs typeface="Arial" charset="0"/>
              </a:rPr>
              <a:t>OFT 2.</a:t>
            </a:r>
            <a:r>
              <a:rPr lang="en-US" sz="2400" b="1" dirty="0" smtClean="0">
                <a:solidFill>
                  <a:srgbClr val="0D12F3"/>
                </a:solidFill>
                <a:latin typeface="+mn-lt"/>
              </a:rPr>
              <a:t> - Assessment </a:t>
            </a:r>
            <a:r>
              <a:rPr lang="en-US" sz="2400" b="1" dirty="0">
                <a:solidFill>
                  <a:srgbClr val="0D12F3"/>
                </a:solidFill>
                <a:latin typeface="+mn-lt"/>
              </a:rPr>
              <a:t>of Nano </a:t>
            </a:r>
            <a:r>
              <a:rPr lang="en-US" sz="2400" b="1" dirty="0" smtClean="0">
                <a:solidFill>
                  <a:srgbClr val="0D12F3"/>
                </a:solidFill>
                <a:latin typeface="+mn-lt"/>
              </a:rPr>
              <a:t>fertilizers </a:t>
            </a:r>
            <a:r>
              <a:rPr lang="en-US" sz="2400" b="1" dirty="0">
                <a:solidFill>
                  <a:srgbClr val="0D12F3"/>
                </a:solidFill>
                <a:latin typeface="+mn-lt"/>
              </a:rPr>
              <a:t>(N &amp; Zn) on Growth and Yield of </a:t>
            </a:r>
            <a:r>
              <a:rPr lang="en-US" sz="2400" b="1" dirty="0" smtClean="0">
                <a:solidFill>
                  <a:srgbClr val="0D12F3"/>
                </a:solidFill>
                <a:latin typeface="+mn-lt"/>
              </a:rPr>
              <a:t>Maize</a:t>
            </a:r>
            <a:endParaRPr lang="en-IN" sz="2400" b="1" dirty="0">
              <a:solidFill>
                <a:srgbClr val="0D12F3"/>
              </a:solidFill>
              <a:latin typeface="+mn-lt"/>
            </a:endParaRP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323528" y="1016913"/>
            <a:ext cx="1501565" cy="430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2200" b="1" dirty="0" smtClean="0">
                <a:ln>
                  <a:noFill/>
                </a:ln>
                <a:solidFill>
                  <a:srgbClr val="C00000"/>
                </a:solidFill>
                <a:latin typeface="Calibri"/>
              </a:rPr>
              <a:t>Rationale</a:t>
            </a:r>
            <a:endParaRPr lang="en-US" sz="2200" b="1" dirty="0">
              <a:ln>
                <a:noFill/>
              </a:ln>
              <a:solidFill>
                <a:srgbClr val="C00000"/>
              </a:solidFill>
              <a:latin typeface="Calibri"/>
            </a:endParaRPr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308311" y="1572161"/>
            <a:ext cx="4339889" cy="132343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High cost of cultivation, </a:t>
            </a:r>
            <a:endParaRPr lang="en-US" sz="2000" dirty="0" smtClean="0"/>
          </a:p>
          <a:p>
            <a:pPr>
              <a:defRPr/>
            </a:pPr>
            <a:r>
              <a:rPr lang="en-US" sz="2000" dirty="0" smtClean="0"/>
              <a:t>High </a:t>
            </a:r>
            <a:r>
              <a:rPr lang="en-US" sz="2000" dirty="0"/>
              <a:t>dose of fertilizer application, </a:t>
            </a:r>
            <a:endParaRPr lang="en-US" sz="2000" dirty="0" smtClean="0"/>
          </a:p>
          <a:p>
            <a:pPr>
              <a:defRPr/>
            </a:pPr>
            <a:r>
              <a:rPr lang="en-US" sz="2000" dirty="0" smtClean="0"/>
              <a:t>Low </a:t>
            </a:r>
            <a:r>
              <a:rPr lang="en-US" sz="2000" dirty="0"/>
              <a:t>fertilizer use efficiency, </a:t>
            </a:r>
            <a:endParaRPr lang="en-US" sz="2000" dirty="0" smtClean="0"/>
          </a:p>
          <a:p>
            <a:pPr>
              <a:defRPr/>
            </a:pPr>
            <a:r>
              <a:rPr lang="en-US" sz="2000" dirty="0" smtClean="0"/>
              <a:t>Lack of </a:t>
            </a:r>
            <a:r>
              <a:rPr lang="en-US" sz="2000" dirty="0"/>
              <a:t>knowledge on </a:t>
            </a:r>
            <a:r>
              <a:rPr lang="en-US" sz="2000" dirty="0" err="1"/>
              <a:t>nano</a:t>
            </a:r>
            <a:r>
              <a:rPr lang="en-US" sz="2000" dirty="0"/>
              <a:t> fertilizers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41601197"/>
              </p:ext>
            </p:extLst>
          </p:nvPr>
        </p:nvGraphicFramePr>
        <p:xfrm>
          <a:off x="318708" y="3124200"/>
          <a:ext cx="6386892" cy="33303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9403"/>
                <a:gridCol w="5617489"/>
              </a:tblGrid>
              <a:tr h="4467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400" b="0" dirty="0">
                        <a:solidFill>
                          <a:srgbClr val="C00000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Technological Options</a:t>
                      </a:r>
                      <a:endParaRPr lang="en-US" sz="2400" b="1" dirty="0" smtClean="0">
                        <a:solidFill>
                          <a:srgbClr val="C00000"/>
                        </a:solidFill>
                        <a:latin typeface="Franklin Gothic Demi" pitchFamily="34" charset="0"/>
                        <a:cs typeface="Arial" charset="0"/>
                      </a:endParaRPr>
                    </a:p>
                  </a:txBody>
                  <a:tcPr/>
                </a:tc>
              </a:tr>
              <a:tr h="3871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TO1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Application of NP fertilizers as basal dose &amp; top dressing with N fertilizer, no or low K fertilizer use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charset="0"/>
                        </a:rPr>
                        <a:t>FP</a:t>
                      </a:r>
                    </a:p>
                  </a:txBody>
                  <a:tcPr marL="121920" marR="121920" marT="45721" marB="45721"/>
                </a:tc>
              </a:tr>
              <a:tr h="6198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TO2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RDF: 10 t/ha FYM, 100:50:25 NPK &amp; 10 kg Zn/ha, 50% N &amp; K, full P as basal, 25% N at 30 DAS, 25 &amp; 50 % N at tasseling stage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charset="0"/>
                        </a:rPr>
                        <a:t>UAS(B)</a:t>
                      </a:r>
                    </a:p>
                  </a:txBody>
                  <a:tcPr marL="121920" marR="121920" marT="45721" marB="45721"/>
                </a:tc>
              </a:tr>
              <a:tr h="6480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TO3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RDF: 12.5 t/ha FYM, 60:30:30 NPK kg/ha, 50% N, full P&amp;K as basal, 50 % N at tasseling stage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charset="0"/>
                        </a:rPr>
                        <a:t>TNAU, Coimbatore</a:t>
                      </a:r>
                    </a:p>
                  </a:txBody>
                  <a:tcPr marL="121920" marR="121920" marT="45721" marB="45721"/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TO4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RDF: 10 t/ha FYM, 50:50:25 NPK kg/ha, Application of 50 % N &amp; full P, K as basal,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12F3"/>
                          </a:solidFill>
                          <a:effectLst/>
                          <a:latin typeface="+mn-lt"/>
                          <a:cs typeface="Arial" charset="0"/>
                        </a:rPr>
                        <a:t>N &amp; Zn Nano fertilizer spray at 30 DAS (4 ml/l) &amp; 20 days after first spray  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charset="0"/>
                        </a:rPr>
                        <a:t>IFFCO-NBRC,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charset="0"/>
                        </a:rPr>
                        <a:t>Gujarath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 descr="IFFCO introduces India's first Nanotechnology based products for On-Field  trials | Odisha Breaking News | Odisha News | Latest Odisha News| Odisha  Diar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78" t="3266" r="14962"/>
          <a:stretch/>
        </p:blipFill>
        <p:spPr bwMode="auto">
          <a:xfrm>
            <a:off x="6172200" y="2362200"/>
            <a:ext cx="486968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FFCO Nano Biotechnology Research Center (@IFFCO_NBRC) | Twitte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019" t="36735" r="60491" b="10417"/>
          <a:stretch/>
        </p:blipFill>
        <p:spPr bwMode="auto">
          <a:xfrm>
            <a:off x="5486400" y="2362200"/>
            <a:ext cx="479634" cy="10350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51272163"/>
              </p:ext>
            </p:extLst>
          </p:nvPr>
        </p:nvGraphicFramePr>
        <p:xfrm>
          <a:off x="5105400" y="1295400"/>
          <a:ext cx="3960439" cy="1005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9101"/>
                <a:gridCol w="1433953"/>
                <a:gridCol w="1297385"/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Dist. Area</a:t>
                      </a: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Dist. Avg. Yield</a:t>
                      </a: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Potential Yield</a:t>
                      </a: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518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8200 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52 q/ha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70 q/ha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0" name="Picture 8" descr="ᐈ Maize plant stock pictures, Royalty Free maize field images | download on  Depositphotos®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683988"/>
            <a:ext cx="2146218" cy="143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Free Photo | Front view of a corn field which plants have reached their  maximum heigh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572000"/>
            <a:ext cx="2209800" cy="135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2362200" y="990600"/>
            <a:ext cx="1219200" cy="464871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b="1" dirty="0" smtClean="0">
                <a:ln>
                  <a:noFill/>
                </a:ln>
                <a:solidFill>
                  <a:prstClr val="black"/>
                </a:solidFill>
                <a:latin typeface="Calibri"/>
              </a:rPr>
              <a:t>New</a:t>
            </a:r>
            <a:endParaRPr lang="en-US" sz="1800" b="1" dirty="0">
              <a:ln>
                <a:noFill/>
              </a:ln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78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5148065" y="762000"/>
            <a:ext cx="3744415" cy="1631216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marL="182563" indent="-182563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Trials :  05 (1 ha) </a:t>
            </a:r>
          </a:p>
          <a:p>
            <a:pPr marL="182563" indent="-182563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D12F3"/>
                </a:solidFill>
                <a:latin typeface="Calibri"/>
              </a:rPr>
              <a:t>Total Cost </a:t>
            </a:r>
            <a:r>
              <a:rPr lang="en-US" sz="2000" dirty="0">
                <a:solidFill>
                  <a:srgbClr val="0D12F3"/>
                </a:solidFill>
                <a:latin typeface="Calibri"/>
              </a:rPr>
              <a:t>: Rs. </a:t>
            </a:r>
            <a:r>
              <a:rPr lang="en-US" sz="2000" dirty="0" smtClean="0">
                <a:solidFill>
                  <a:srgbClr val="0D12F3"/>
                </a:solidFill>
                <a:latin typeface="Calibri"/>
              </a:rPr>
              <a:t>14,750  (B+FD)</a:t>
            </a:r>
          </a:p>
          <a:p>
            <a:pPr marL="182563" indent="-182563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Vill</a:t>
            </a:r>
            <a:r>
              <a:rPr lang="en-US" sz="2000" b="0" dirty="0">
                <a:solidFill>
                  <a:prstClr val="black"/>
                </a:solidFill>
                <a:latin typeface="Calibri"/>
              </a:rPr>
              <a:t>.</a:t>
            </a: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 : </a:t>
            </a:r>
            <a:r>
              <a:rPr lang="en-US" sz="2000" b="0" dirty="0" err="1" smtClean="0">
                <a:solidFill>
                  <a:prstClr val="black"/>
                </a:solidFill>
                <a:latin typeface="Calibri"/>
              </a:rPr>
              <a:t>Lakkondahalli</a:t>
            </a: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, Hosakote Tq</a:t>
            </a:r>
            <a:endParaRPr lang="en-US" sz="2000" b="0" dirty="0">
              <a:solidFill>
                <a:prstClr val="black"/>
              </a:solidFill>
              <a:latin typeface="Calibri"/>
            </a:endParaRPr>
          </a:p>
          <a:p>
            <a:pPr marL="182563" indent="-182563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Scientists : SS, Agr &amp; Hort          (</a:t>
            </a:r>
            <a:r>
              <a:rPr lang="en-US" sz="2000" b="0" dirty="0">
                <a:solidFill>
                  <a:prstClr val="black"/>
                </a:solidFill>
                <a:latin typeface="Calibri"/>
              </a:rPr>
              <a:t>Sr.S&amp;H</a:t>
            </a: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64176310"/>
              </p:ext>
            </p:extLst>
          </p:nvPr>
        </p:nvGraphicFramePr>
        <p:xfrm>
          <a:off x="292224" y="854403"/>
          <a:ext cx="4495800" cy="457972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903512"/>
                <a:gridCol w="1296144"/>
                <a:gridCol w="1296144"/>
              </a:tblGrid>
              <a:tr h="5485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C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ritical Input</a:t>
                      </a:r>
                    </a:p>
                  </a:txBody>
                  <a:tcPr marL="52809" marR="5280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Qty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./trial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Cost/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trial (Rs.)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noFill/>
                  </a:tcPr>
                </a:tc>
              </a:tr>
              <a:tr h="6308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N based </a:t>
                      </a:r>
                      <a:r>
                        <a:rPr kumimoji="0" lang="en-US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nano</a:t>
                      </a:r>
                      <a:r>
                        <a:rPr kumimoji="0" lang="en-U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fertilizer 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1 </a:t>
                      </a:r>
                      <a:r>
                        <a:rPr kumimoji="0" lang="en-US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ltr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kumimoji="0" lang="en-US" sz="20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500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</a:tr>
              <a:tr h="6857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Zn based </a:t>
                      </a:r>
                      <a:r>
                        <a:rPr kumimoji="0" lang="en-US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nano</a:t>
                      </a:r>
                      <a:r>
                        <a:rPr kumimoji="0" lang="en-U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fertilizer</a:t>
                      </a:r>
                      <a:endParaRPr kumimoji="0" lang="en-IN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1 </a:t>
                      </a:r>
                      <a:r>
                        <a:rPr kumimoji="0" lang="en-US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ltr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500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</a:tr>
              <a:tr h="4257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ZnSO</a:t>
                      </a:r>
                      <a:r>
                        <a:rPr kumimoji="0" lang="en-IN" sz="2000" b="0" i="0" u="none" strike="noStrike" kern="1200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4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 kg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150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</a:tr>
              <a:tr h="3565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Soil analysis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600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</a:tr>
              <a:tr h="356566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91449" marR="91449" marT="45711" marB="45711" anchor="ctr" horzOverflow="overflow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1750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  <a:tr h="429629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Cost for 5 trials</a:t>
                      </a:r>
                    </a:p>
                  </a:txBody>
                  <a:tcPr marL="91449" marR="91449" marT="45711" marB="45711" anchor="ctr" horzOverflow="overflow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8750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  <a:tr h="429629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Board and Field day</a:t>
                      </a:r>
                    </a:p>
                  </a:txBody>
                  <a:tcPr marL="91449" marR="91449" marT="45711" marB="45711" anchor="ctr" horzOverflow="overflow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  <a:tr h="429629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91449" marR="91449" marT="45711" marB="45711" anchor="ctr" horzOverflow="overflow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14750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</a:tbl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148064" y="3200400"/>
            <a:ext cx="3744415" cy="163121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2563" indent="-182563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Soil fertility status 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182563" indent="-182563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Plant </a:t>
            </a:r>
            <a:r>
              <a:rPr lang="en-US" sz="2000" dirty="0" smtClean="0">
                <a:solidFill>
                  <a:prstClr val="black"/>
                </a:solidFill>
              </a:rPr>
              <a:t>height (cm)</a:t>
            </a:r>
          </a:p>
          <a:p>
            <a:pPr marL="182563" indent="-182563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Cob </a:t>
            </a:r>
            <a:r>
              <a:rPr lang="en-US" sz="2000" dirty="0">
                <a:solidFill>
                  <a:prstClr val="black"/>
                </a:solidFill>
              </a:rPr>
              <a:t>weight  (</a:t>
            </a:r>
            <a:r>
              <a:rPr lang="en-US" sz="2000" dirty="0" smtClean="0">
                <a:solidFill>
                  <a:prstClr val="black"/>
                </a:solidFill>
              </a:rPr>
              <a:t>g)</a:t>
            </a:r>
          </a:p>
          <a:p>
            <a:pPr marL="182563" indent="-182563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Yield (q/ha</a:t>
            </a:r>
            <a:r>
              <a:rPr lang="en-US" sz="2000" dirty="0" smtClean="0">
                <a:solidFill>
                  <a:prstClr val="black"/>
                </a:solidFill>
              </a:rPr>
              <a:t>)</a:t>
            </a:r>
            <a:endParaRPr lang="en-US" sz="2000" dirty="0">
              <a:solidFill>
                <a:prstClr val="black"/>
              </a:solidFill>
            </a:endParaRPr>
          </a:p>
          <a:p>
            <a:pPr marL="182563" indent="-182563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B:C </a:t>
            </a:r>
            <a:r>
              <a:rPr lang="en-US" sz="2000" dirty="0">
                <a:solidFill>
                  <a:prstClr val="black"/>
                </a:solidFill>
              </a:rPr>
              <a:t>ratio</a:t>
            </a:r>
          </a:p>
        </p:txBody>
      </p:sp>
      <p:sp>
        <p:nvSpPr>
          <p:cNvPr id="7" name="Rectangle 6"/>
          <p:cNvSpPr/>
          <p:nvPr/>
        </p:nvSpPr>
        <p:spPr>
          <a:xfrm>
            <a:off x="6391430" y="2667000"/>
            <a:ext cx="1531271" cy="430887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200" b="1" dirty="0">
                <a:solidFill>
                  <a:srgbClr val="C00000"/>
                </a:solidFill>
              </a:rPr>
              <a:t>Parameters </a:t>
            </a:r>
          </a:p>
        </p:txBody>
      </p:sp>
      <p:sp>
        <p:nvSpPr>
          <p:cNvPr id="8" name="Text Box 41"/>
          <p:cNvSpPr txBox="1">
            <a:spLocks noChangeArrowheads="1"/>
          </p:cNvSpPr>
          <p:nvPr/>
        </p:nvSpPr>
        <p:spPr bwMode="auto">
          <a:xfrm>
            <a:off x="5724128" y="121621"/>
            <a:ext cx="2438400" cy="461665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400" dirty="0" smtClean="0">
                <a:solidFill>
                  <a:srgbClr val="C00000"/>
                </a:solidFill>
                <a:latin typeface="Calibri"/>
              </a:rPr>
              <a:t>Implementation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7762" y="121621"/>
            <a:ext cx="1946174" cy="461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Critical Inputs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0" name="Text Box 41"/>
          <p:cNvSpPr txBox="1">
            <a:spLocks noChangeArrowheads="1"/>
          </p:cNvSpPr>
          <p:nvPr/>
        </p:nvSpPr>
        <p:spPr bwMode="auto">
          <a:xfrm>
            <a:off x="3851920" y="6165304"/>
            <a:ext cx="5125662" cy="461665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400" dirty="0">
                <a:solidFill>
                  <a:srgbClr val="0000FF"/>
                </a:solidFill>
                <a:latin typeface="Calibri"/>
              </a:rPr>
              <a:t>Distribution of Soil Health Cards </a:t>
            </a:r>
          </a:p>
        </p:txBody>
      </p:sp>
    </p:spTree>
    <p:extLst>
      <p:ext uri="{BB962C8B-B14F-4D97-AF65-F5344CB8AC3E}">
        <p14:creationId xmlns="" xmlns:p14="http://schemas.microsoft.com/office/powerpoint/2010/main" val="388246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8110" y="116632"/>
            <a:ext cx="7305690" cy="504056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73150" indent="-1073150" algn="l"/>
            <a:r>
              <a:rPr lang="en-US" sz="2400" b="1" dirty="0" smtClean="0">
                <a:solidFill>
                  <a:srgbClr val="0D12F3"/>
                </a:solidFill>
                <a:latin typeface="+mn-lt"/>
                <a:cs typeface="Arial" charset="0"/>
              </a:rPr>
              <a:t>OFT 3.</a:t>
            </a:r>
            <a:r>
              <a:rPr lang="en-US" sz="2400" b="1" dirty="0" smtClean="0">
                <a:solidFill>
                  <a:srgbClr val="0D12F3"/>
                </a:solidFill>
                <a:latin typeface="+mn-lt"/>
              </a:rPr>
              <a:t> Assessment of nutrient management in marigold</a:t>
            </a:r>
            <a:endParaRPr lang="en-IN" sz="2400" b="1" dirty="0">
              <a:solidFill>
                <a:srgbClr val="0D12F3"/>
              </a:solidFill>
              <a:latin typeface="+mn-lt"/>
            </a:endParaRPr>
          </a:p>
        </p:txBody>
      </p:sp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323528" y="762000"/>
            <a:ext cx="1501565" cy="430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2200" b="1" dirty="0" smtClean="0">
                <a:ln>
                  <a:noFill/>
                </a:ln>
                <a:solidFill>
                  <a:srgbClr val="C00000"/>
                </a:solidFill>
                <a:latin typeface="Calibri"/>
              </a:rPr>
              <a:t>Rationale</a:t>
            </a:r>
            <a:endParaRPr lang="en-US" sz="2200" b="1" dirty="0">
              <a:ln>
                <a:noFill/>
              </a:ln>
              <a:solidFill>
                <a:srgbClr val="C00000"/>
              </a:solidFill>
              <a:latin typeface="Calibri"/>
            </a:endParaRPr>
          </a:p>
        </p:txBody>
      </p:sp>
      <p:sp>
        <p:nvSpPr>
          <p:cNvPr id="4" name="Rectangle 19"/>
          <p:cNvSpPr>
            <a:spLocks noChangeArrowheads="1"/>
          </p:cNvSpPr>
          <p:nvPr/>
        </p:nvSpPr>
        <p:spPr bwMode="auto">
          <a:xfrm>
            <a:off x="304800" y="1295400"/>
            <a:ext cx="4572000" cy="70788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smtClean="0"/>
              <a:t>Imbalanced fertilizer application</a:t>
            </a:r>
          </a:p>
          <a:p>
            <a:pPr>
              <a:defRPr/>
            </a:pPr>
            <a:r>
              <a:rPr lang="en-US" sz="2000" dirty="0" smtClean="0"/>
              <a:t>Micronutrients application is not followed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25384740"/>
              </p:ext>
            </p:extLst>
          </p:nvPr>
        </p:nvGraphicFramePr>
        <p:xfrm>
          <a:off x="318708" y="2209800"/>
          <a:ext cx="8672892" cy="31801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0492"/>
                <a:gridCol w="7772400"/>
              </a:tblGrid>
              <a:tr h="4467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400" b="0" dirty="0">
                        <a:solidFill>
                          <a:srgbClr val="C00000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Technological Options</a:t>
                      </a:r>
                      <a:endParaRPr lang="en-US" sz="2400" b="1" dirty="0" smtClean="0">
                        <a:solidFill>
                          <a:srgbClr val="C00000"/>
                        </a:solidFill>
                        <a:latin typeface="Franklin Gothic Demi" pitchFamily="34" charset="0"/>
                        <a:cs typeface="Arial" charset="0"/>
                      </a:endParaRPr>
                    </a:p>
                  </a:txBody>
                  <a:tcPr/>
                </a:tc>
              </a:tr>
              <a:tr h="3871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TO1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6 – 8 tons FYM/ha, Application of NP fertilizers as basal dose (DAP/Complex) &amp; top dressing with N fertilizer and 19:19:19 (6 – 8 bags) -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charset="0"/>
                        </a:rPr>
                        <a:t>FP</a:t>
                      </a:r>
                    </a:p>
                  </a:txBody>
                  <a:tcPr marL="121920" marR="121920" marT="45721" marB="45721"/>
                </a:tc>
              </a:tr>
              <a:tr h="6198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TO2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RDF: 20 t/ha FYM, 125:60:60 NPK kg/ha, 20% N &amp; full PK as basal, &amp; 80 % N at 30-45 DAP -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charset="0"/>
                        </a:rPr>
                        <a:t>UAS(B)</a:t>
                      </a:r>
                    </a:p>
                  </a:txBody>
                  <a:tcPr marL="121920" marR="121920" marT="45721" marB="45721"/>
                </a:tc>
              </a:tr>
              <a:tr h="6198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TO3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RDF: 50 t/ha FYM, 90:90:75 NPK kg/ha, 50% N &amp; full dose PK as basal, 50 % N top dressing @ 45 DAP.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charset="0"/>
                        </a:rPr>
                        <a:t>TNAU, Coimbatore</a:t>
                      </a:r>
                    </a:p>
                  </a:txBody>
                  <a:tcPr marL="121920" marR="121920" marT="45721" marB="45721"/>
                </a:tc>
              </a:tr>
              <a:tr h="6480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TO4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RDF: 50 t/ha FYM, 90:90:75 NPK kg/ha, 50% NPK as basal, 50 % NPK through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fertigation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. 1.25 g MgSO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4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, 1 g ZnSO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4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 &amp; 0.25 g borax for 1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litre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 foliar sprays (First spray at bud initiation and 2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nd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 spray at opening of flower -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charset="0"/>
                        </a:rPr>
                        <a:t>IIHR, Bengaluru</a:t>
                      </a:r>
                    </a:p>
                  </a:txBody>
                  <a:tcPr marL="121920" marR="121920" marT="45721" marB="45721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51272163"/>
              </p:ext>
            </p:extLst>
          </p:nvPr>
        </p:nvGraphicFramePr>
        <p:xfrm>
          <a:off x="4953000" y="990600"/>
          <a:ext cx="3960439" cy="1005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9101"/>
                <a:gridCol w="1433953"/>
                <a:gridCol w="1297385"/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Dist. Area</a:t>
                      </a: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Dist. Avg. Yield</a:t>
                      </a: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Potential Yield</a:t>
                      </a: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518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186.30 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8.5 t/ha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10 t/ha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8" name="Picture 2" descr="Premium Photo | Marigold field, yellow flowers. natural background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442288"/>
            <a:ext cx="2125266" cy="141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Marigold flower fields, Karnataka | Free Indian Travel and Stock Photos -  FreePhotos.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489848"/>
            <a:ext cx="2048228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7696200" y="228600"/>
            <a:ext cx="1219200" cy="464871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b="1" dirty="0" smtClean="0">
                <a:ln>
                  <a:noFill/>
                </a:ln>
                <a:solidFill>
                  <a:prstClr val="black"/>
                </a:solidFill>
                <a:latin typeface="Calibri"/>
              </a:rPr>
              <a:t>New</a:t>
            </a:r>
            <a:endParaRPr lang="en-US" sz="1800" b="1" dirty="0">
              <a:ln>
                <a:noFill/>
              </a:ln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478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0"/>
          <p:cNvSpPr txBox="1">
            <a:spLocks noChangeArrowheads="1"/>
          </p:cNvSpPr>
          <p:nvPr/>
        </p:nvSpPr>
        <p:spPr bwMode="auto">
          <a:xfrm>
            <a:off x="5076057" y="762000"/>
            <a:ext cx="3901525" cy="1323439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marL="182563" indent="-182563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Trials :  05 (1 ha) </a:t>
            </a:r>
          </a:p>
          <a:p>
            <a:pPr marL="182563" indent="-182563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D12F3"/>
                </a:solidFill>
                <a:latin typeface="Calibri"/>
              </a:rPr>
              <a:t>Total Cost </a:t>
            </a:r>
            <a:r>
              <a:rPr lang="en-US" sz="2000" dirty="0">
                <a:solidFill>
                  <a:srgbClr val="0D12F3"/>
                </a:solidFill>
                <a:latin typeface="Calibri"/>
              </a:rPr>
              <a:t>: Rs. </a:t>
            </a:r>
            <a:r>
              <a:rPr lang="en-US" sz="2000" dirty="0" smtClean="0">
                <a:solidFill>
                  <a:srgbClr val="0D12F3"/>
                </a:solidFill>
                <a:latin typeface="Calibri"/>
              </a:rPr>
              <a:t>10,625  (B+FD)</a:t>
            </a:r>
          </a:p>
          <a:p>
            <a:pPr marL="182563" indent="-182563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Vill</a:t>
            </a:r>
            <a:r>
              <a:rPr lang="en-US" sz="2000" b="0" dirty="0">
                <a:solidFill>
                  <a:prstClr val="black"/>
                </a:solidFill>
                <a:latin typeface="Calibri"/>
              </a:rPr>
              <a:t>.</a:t>
            </a: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 : </a:t>
            </a:r>
            <a:r>
              <a:rPr lang="en-US" sz="2000" b="0" dirty="0" err="1" smtClean="0">
                <a:solidFill>
                  <a:prstClr val="black"/>
                </a:solidFill>
                <a:latin typeface="Calibri"/>
              </a:rPr>
              <a:t>Kaggalahalli</a:t>
            </a: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000" b="0" dirty="0" err="1" smtClean="0">
                <a:solidFill>
                  <a:prstClr val="black"/>
                </a:solidFill>
                <a:latin typeface="Calibri"/>
              </a:rPr>
              <a:t>Devanahalli</a:t>
            </a: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 Tq</a:t>
            </a:r>
            <a:endParaRPr lang="en-US" sz="2000" b="0" dirty="0">
              <a:solidFill>
                <a:prstClr val="black"/>
              </a:solidFill>
              <a:latin typeface="Calibri"/>
            </a:endParaRPr>
          </a:p>
          <a:p>
            <a:pPr marL="182563" indent="-182563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Scientists : SS, Agr &amp; </a:t>
            </a:r>
            <a:r>
              <a:rPr lang="en-US" sz="2000" b="0" dirty="0" err="1" smtClean="0">
                <a:solidFill>
                  <a:prstClr val="black"/>
                </a:solidFill>
                <a:latin typeface="Calibri"/>
              </a:rPr>
              <a:t>Hort</a:t>
            </a: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  </a:t>
            </a:r>
            <a:r>
              <a:rPr lang="en-US" b="0" dirty="0" smtClean="0">
                <a:solidFill>
                  <a:prstClr val="black"/>
                </a:solidFill>
              </a:rPr>
              <a:t>(</a:t>
            </a:r>
            <a:r>
              <a:rPr lang="en-US" b="0" dirty="0">
                <a:solidFill>
                  <a:prstClr val="black"/>
                </a:solidFill>
              </a:rPr>
              <a:t>Sr.S&amp;H</a:t>
            </a:r>
            <a:r>
              <a:rPr lang="en-US" b="0" dirty="0" smtClean="0">
                <a:solidFill>
                  <a:prstClr val="black"/>
                </a:solidFill>
              </a:rPr>
              <a:t>)</a:t>
            </a:r>
            <a:endParaRPr lang="en-US" b="0" dirty="0" smtClean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81198295"/>
              </p:ext>
            </p:extLst>
          </p:nvPr>
        </p:nvGraphicFramePr>
        <p:xfrm>
          <a:off x="292224" y="854403"/>
          <a:ext cx="4063752" cy="437409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543472"/>
                <a:gridCol w="1224136"/>
                <a:gridCol w="1296144"/>
              </a:tblGrid>
              <a:tr h="5165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C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ritical Input</a:t>
                      </a:r>
                    </a:p>
                  </a:txBody>
                  <a:tcPr marL="52809" marR="5280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Qty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./trial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Cost/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trial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(Rs.)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noFill/>
                  </a:tcPr>
                </a:tc>
              </a:tr>
              <a:tr h="5165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Fertilizers</a:t>
                      </a:r>
                    </a:p>
                  </a:txBody>
                  <a:tcPr marL="52809" marR="5280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FC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noFill/>
                  </a:tcPr>
                </a:tc>
              </a:tr>
              <a:tr h="399137">
                <a:tc>
                  <a:txBody>
                    <a:bodyPr/>
                    <a:lstStyle/>
                    <a:p>
                      <a:r>
                        <a:rPr kumimoji="0" lang="en-US" sz="20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MgSO</a:t>
                      </a:r>
                      <a:r>
                        <a:rPr kumimoji="0" lang="en-US" sz="2000" b="0" kern="1200" baseline="-25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kg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150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</a:tr>
              <a:tr h="4338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Borax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kg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</a:tr>
              <a:tr h="4338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ZnSO</a:t>
                      </a:r>
                      <a:r>
                        <a:rPr kumimoji="0" lang="en-IN" sz="2000" b="0" i="0" u="none" strike="noStrike" kern="1200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4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kg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75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</a:tr>
              <a:tr h="3357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Soil analysis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600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</a:tr>
              <a:tr h="335746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91449" marR="91449" marT="45711" marB="45711" anchor="ctr" horzOverflow="overflow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925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  <a:tr h="335746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Cost for 5 trials</a:t>
                      </a:r>
                    </a:p>
                  </a:txBody>
                  <a:tcPr marL="91449" marR="91449" marT="45711" marB="45711" anchor="ctr" horzOverflow="overflow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4,625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  <a:tr h="335746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Board and Field day</a:t>
                      </a:r>
                    </a:p>
                  </a:txBody>
                  <a:tcPr marL="91449" marR="91449" marT="45711" marB="45711" anchor="ctr" horzOverflow="overflow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  <a:tr h="335746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91449" marR="91449" marT="45711" marB="45711" anchor="ctr" horzOverflow="overflow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10625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</a:tbl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076056" y="3200400"/>
            <a:ext cx="3744415" cy="193899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2563" indent="-182563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Soil fertility status 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182563" indent="-182563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Plant height (cm)</a:t>
            </a:r>
          </a:p>
          <a:p>
            <a:pPr marL="182563" indent="-182563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No. of branches per plant</a:t>
            </a:r>
          </a:p>
          <a:p>
            <a:pPr marL="182563" indent="-182563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No. of flowers/plant</a:t>
            </a:r>
          </a:p>
          <a:p>
            <a:pPr marL="182563" indent="-182563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Yield (t/ha)</a:t>
            </a:r>
          </a:p>
          <a:p>
            <a:pPr marL="182563" indent="-182563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B:C ratio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79141" y="2667000"/>
            <a:ext cx="1531271" cy="430887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200" b="1" dirty="0">
                <a:solidFill>
                  <a:srgbClr val="C00000"/>
                </a:solidFill>
              </a:rPr>
              <a:t>Parameters </a:t>
            </a:r>
          </a:p>
        </p:txBody>
      </p:sp>
      <p:sp>
        <p:nvSpPr>
          <p:cNvPr id="6" name="Text Box 41"/>
          <p:cNvSpPr txBox="1">
            <a:spLocks noChangeArrowheads="1"/>
          </p:cNvSpPr>
          <p:nvPr/>
        </p:nvSpPr>
        <p:spPr bwMode="auto">
          <a:xfrm>
            <a:off x="5616556" y="121621"/>
            <a:ext cx="2438400" cy="461665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400" dirty="0" smtClean="0">
                <a:solidFill>
                  <a:srgbClr val="C00000"/>
                </a:solidFill>
                <a:latin typeface="Calibri"/>
              </a:rPr>
              <a:t>Implementation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7762" y="121621"/>
            <a:ext cx="1946174" cy="461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Critical Inputs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8" name="Text Box 41"/>
          <p:cNvSpPr txBox="1">
            <a:spLocks noChangeArrowheads="1"/>
          </p:cNvSpPr>
          <p:nvPr/>
        </p:nvSpPr>
        <p:spPr bwMode="auto">
          <a:xfrm>
            <a:off x="3851920" y="6131827"/>
            <a:ext cx="5125662" cy="461665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400" dirty="0">
                <a:solidFill>
                  <a:srgbClr val="0000FF"/>
                </a:solidFill>
                <a:latin typeface="Calibri"/>
              </a:rPr>
              <a:t>Distribution of Soil Health Cards </a:t>
            </a:r>
          </a:p>
        </p:txBody>
      </p:sp>
    </p:spTree>
    <p:extLst>
      <p:ext uri="{BB962C8B-B14F-4D97-AF65-F5344CB8AC3E}">
        <p14:creationId xmlns="" xmlns:p14="http://schemas.microsoft.com/office/powerpoint/2010/main" val="199934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228600" y="76200"/>
            <a:ext cx="878684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0D12F3"/>
                </a:solidFill>
                <a:cs typeface="Arial" panose="020B0604020202020204" pitchFamily="34" charset="0"/>
                <a:sym typeface="Franklin Gothic Medium" pitchFamily="34" charset="0"/>
              </a:rPr>
              <a:t>OFT 4. Assessment on management of mites and thrips in mulberry</a:t>
            </a:r>
          </a:p>
        </p:txBody>
      </p:sp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107504" y="785794"/>
            <a:ext cx="1295400" cy="54771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200" b="1" dirty="0" smtClean="0">
                <a:ln>
                  <a:noFill/>
                </a:ln>
                <a:solidFill>
                  <a:srgbClr val="C00000"/>
                </a:solidFill>
                <a:latin typeface="Calibri"/>
              </a:rPr>
              <a:t>Rationale</a:t>
            </a:r>
            <a:endParaRPr lang="en-US" sz="2200" b="1" dirty="0">
              <a:ln>
                <a:noFill/>
              </a:ln>
              <a:solidFill>
                <a:srgbClr val="C00000"/>
              </a:solidFill>
              <a:latin typeface="Calibri"/>
            </a:endParaRPr>
          </a:p>
        </p:txBody>
      </p:sp>
      <p:sp>
        <p:nvSpPr>
          <p:cNvPr id="4" name="Rectangle 19"/>
          <p:cNvSpPr>
            <a:spLocks noChangeArrowheads="1"/>
          </p:cNvSpPr>
          <p:nvPr/>
        </p:nvSpPr>
        <p:spPr bwMode="auto">
          <a:xfrm>
            <a:off x="105794" y="1428736"/>
            <a:ext cx="3704206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1775" indent="-231775" algn="just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Mites &amp; thrips incidence (37%)</a:t>
            </a:r>
          </a:p>
        </p:txBody>
      </p:sp>
      <p:sp>
        <p:nvSpPr>
          <p:cNvPr id="20482" name="AutoShape 2" descr="Untitle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pic>
        <p:nvPicPr>
          <p:cNvPr id="20483" name="Picture 3" descr="C:\Users\Admin\Desktop\downlo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315075"/>
            <a:ext cx="4233883" cy="3171325"/>
          </a:xfrm>
          <a:prstGeom prst="rect">
            <a:avLst/>
          </a:prstGeom>
          <a:noFill/>
        </p:spPr>
      </p:pic>
      <p:pic>
        <p:nvPicPr>
          <p:cNvPr id="20484" name="Picture 4" descr="C:\Users\Admin\Desktop\download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20" y="2315075"/>
            <a:ext cx="4286280" cy="3143272"/>
          </a:xfrm>
          <a:prstGeom prst="rect">
            <a:avLst/>
          </a:prstGeom>
          <a:noFill/>
        </p:spPr>
      </p:pic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857224" y="5695890"/>
            <a:ext cx="2000264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1775" indent="-231775" algn="just"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Mites infestation</a:t>
            </a:r>
          </a:p>
        </p:txBody>
      </p:sp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5572132" y="5624452"/>
            <a:ext cx="2000264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1775" indent="-231775" algn="just"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Thrips infestation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51272163"/>
              </p:ext>
            </p:extLst>
          </p:nvPr>
        </p:nvGraphicFramePr>
        <p:xfrm>
          <a:off x="4343400" y="762000"/>
          <a:ext cx="4646239" cy="1005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1828795"/>
                <a:gridCol w="1522044"/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Dist. Area</a:t>
                      </a: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Dist. Avg. Yield (Cocoon)</a:t>
                      </a: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Potential Yield </a:t>
                      </a:r>
                      <a:r>
                        <a:rPr lang="en-US" sz="1800" smtClean="0">
                          <a:solidFill>
                            <a:srgbClr val="C00000"/>
                          </a:solidFill>
                          <a:latin typeface="+mn-lt"/>
                        </a:rPr>
                        <a:t>(Cocoon)</a:t>
                      </a: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518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6584 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0.63 t/ha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0.81 t/ha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2743200" y="601929"/>
            <a:ext cx="1219200" cy="464871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b="1" dirty="0" smtClean="0">
                <a:ln>
                  <a:noFill/>
                </a:ln>
                <a:solidFill>
                  <a:prstClr val="black"/>
                </a:solidFill>
                <a:latin typeface="Calibri"/>
              </a:rPr>
              <a:t>New</a:t>
            </a:r>
            <a:endParaRPr lang="en-US" sz="1800" b="1" dirty="0">
              <a:ln>
                <a:noFill/>
              </a:ln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57188" y="776288"/>
          <a:ext cx="8572560" cy="50514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7256"/>
                <a:gridCol w="7715304"/>
              </a:tblGrid>
              <a:tr h="408369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Technological Options</a:t>
                      </a:r>
                      <a:endParaRPr lang="en-US" sz="2400" b="1" dirty="0" smtClean="0">
                        <a:solidFill>
                          <a:srgbClr val="C00000"/>
                        </a:solidFill>
                        <a:latin typeface="+mn-lt"/>
                        <a:cs typeface="Arial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 smtClean="0">
                        <a:solidFill>
                          <a:srgbClr val="C00000"/>
                        </a:solidFill>
                        <a:latin typeface="+mn-lt"/>
                        <a:cs typeface="Arial" charset="0"/>
                      </a:endParaRPr>
                    </a:p>
                  </a:txBody>
                  <a:tcPr/>
                </a:tc>
              </a:tr>
              <a:tr h="6261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TO1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latin typeface="+mn-lt"/>
                          <a:cs typeface="Arial" charset="0"/>
                        </a:rPr>
                        <a:t>Spraying of Dichlorvos (0.2%), Dimethoate</a:t>
                      </a:r>
                      <a:r>
                        <a:rPr lang="en-US" sz="2000" b="0" baseline="0" dirty="0" smtClean="0">
                          <a:latin typeface="+mn-lt"/>
                          <a:cs typeface="Arial" charset="0"/>
                        </a:rPr>
                        <a:t> 30 EC </a:t>
                      </a:r>
                      <a:r>
                        <a:rPr lang="en-US" sz="2000" b="0" dirty="0" smtClean="0">
                          <a:latin typeface="+mn-lt"/>
                          <a:cs typeface="Arial" charset="0"/>
                        </a:rPr>
                        <a:t>(0.2%)</a:t>
                      </a:r>
                      <a:r>
                        <a:rPr lang="en-US" sz="2000" b="0" baseline="0" dirty="0" smtClean="0">
                          <a:latin typeface="+mn-lt"/>
                          <a:cs typeface="Arial" charset="0"/>
                        </a:rPr>
                        <a:t> a</a:t>
                      </a:r>
                      <a:r>
                        <a:rPr lang="en-US" sz="2000" b="0" dirty="0" smtClean="0">
                          <a:latin typeface="+mn-lt"/>
                          <a:cs typeface="Arial" charset="0"/>
                        </a:rPr>
                        <a:t>t 12-15 DAP</a:t>
                      </a:r>
                      <a:r>
                        <a:rPr lang="en-US" sz="2000" b="0" dirty="0" smtClean="0">
                          <a:latin typeface="+mn-lt"/>
                        </a:rPr>
                        <a:t>– </a:t>
                      </a:r>
                      <a:r>
                        <a:rPr lang="en-US" sz="2000" b="0" dirty="0" smtClean="0">
                          <a:solidFill>
                            <a:srgbClr val="C00000"/>
                          </a:solidFill>
                          <a:latin typeface="+mn-lt"/>
                          <a:cs typeface="Arial" charset="0"/>
                        </a:rPr>
                        <a:t>Farmers’ Practice </a:t>
                      </a:r>
                      <a:endParaRPr lang="en-US" sz="2000" b="0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6261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TO2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prstClr val="black"/>
                          </a:solidFill>
                          <a:latin typeface="+mn-lt"/>
                          <a:cs typeface="Arial" charset="0"/>
                        </a:rPr>
                        <a:t>Spraying of Dimethoate 30% EC (0.2%)</a:t>
                      </a:r>
                      <a:r>
                        <a:rPr lang="en-US" sz="2000" b="0" baseline="0" dirty="0" smtClean="0">
                          <a:solidFill>
                            <a:prstClr val="black"/>
                          </a:solidFill>
                          <a:latin typeface="+mn-lt"/>
                          <a:cs typeface="Arial" charset="0"/>
                        </a:rPr>
                        <a:t> at 8 DAP</a:t>
                      </a:r>
                      <a:r>
                        <a:rPr lang="en-US" sz="2000" b="0" dirty="0" smtClean="0">
                          <a:solidFill>
                            <a:prstClr val="black"/>
                          </a:solidFill>
                          <a:latin typeface="+mn-lt"/>
                          <a:cs typeface="Arial" charset="0"/>
                        </a:rPr>
                        <a:t> &amp; </a:t>
                      </a:r>
                      <a:r>
                        <a:rPr lang="en-US" sz="2000" b="0" baseline="0" dirty="0" smtClean="0">
                          <a:solidFill>
                            <a:prstClr val="black"/>
                          </a:solidFill>
                          <a:latin typeface="+mn-lt"/>
                          <a:cs typeface="Arial" charset="0"/>
                        </a:rPr>
                        <a:t>propargite 57 EC (0.15%) at 15 DAP </a:t>
                      </a:r>
                      <a:r>
                        <a:rPr lang="en-US" sz="2000" b="0" dirty="0" smtClean="0">
                          <a:solidFill>
                            <a:prstClr val="black"/>
                          </a:solidFill>
                          <a:latin typeface="+mn-lt"/>
                          <a:cs typeface="Arial" charset="0"/>
                        </a:rPr>
                        <a:t>– </a:t>
                      </a:r>
                      <a:r>
                        <a:rPr lang="en-US" sz="2000" b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UAS (B)</a:t>
                      </a:r>
                      <a:endParaRPr lang="en-US" sz="2000" b="0" dirty="0" smtClean="0">
                        <a:solidFill>
                          <a:srgbClr val="C00000"/>
                        </a:solidFill>
                        <a:latin typeface="+mn-lt"/>
                        <a:cs typeface="Arial" charset="0"/>
                      </a:endParaRPr>
                    </a:p>
                  </a:txBody>
                  <a:tcPr/>
                </a:tc>
              </a:tr>
              <a:tr h="8984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TO3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-236538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charset="0"/>
                        </a:rPr>
                        <a:t>Spraying of </a:t>
                      </a: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charset="0"/>
                        </a:rPr>
                        <a:t>Dimethoate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charset="0"/>
                        </a:rPr>
                        <a:t> 30% EC (0.3%) at 8 DAP &amp; </a:t>
                      </a: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charset="0"/>
                        </a:rPr>
                        <a:t>Fenzaquin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charset="0"/>
                        </a:rPr>
                        <a:t> 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charset="0"/>
                        </a:rPr>
                        <a:t>(1.5 ml/l) (20 days)/ </a:t>
                      </a: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charset="0"/>
                        </a:rPr>
                        <a:t>Cyenopyrafen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charset="0"/>
                        </a:rPr>
                        <a:t> (0.5 ml/l) (15 days) / </a:t>
                      </a: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charset="0"/>
                        </a:rPr>
                        <a:t>wettable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charset="0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charset="0"/>
                        </a:rPr>
                        <a:t>sulphur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charset="0"/>
                        </a:rPr>
                        <a:t> (80%)  3 g/l. (5 days)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charset="0"/>
                        </a:rPr>
                        <a:t> </a:t>
                      </a:r>
                      <a:r>
                        <a:rPr lang="en-US" sz="2000" b="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Arial" charset="0"/>
                        </a:rPr>
                        <a:t>- CSRTI, Mysuru </a:t>
                      </a:r>
                    </a:p>
                  </a:txBody>
                  <a:tcPr/>
                </a:tc>
              </a:tr>
              <a:tr h="10931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TO4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latin typeface="+mn-lt"/>
                          <a:cs typeface="Arial" charset="0"/>
                        </a:rPr>
                        <a:t>Spraying of Fungus</a:t>
                      </a:r>
                      <a:r>
                        <a:rPr lang="en-US" sz="2000" b="0" baseline="0" dirty="0" smtClean="0">
                          <a:latin typeface="+mn-lt"/>
                          <a:cs typeface="Arial" charset="0"/>
                        </a:rPr>
                        <a:t> (</a:t>
                      </a:r>
                      <a:r>
                        <a:rPr lang="en-US" sz="2000" b="0" dirty="0" err="1" smtClean="0">
                          <a:latin typeface="+mn-lt"/>
                          <a:cs typeface="Arial" charset="0"/>
                        </a:rPr>
                        <a:t>Shatpada</a:t>
                      </a:r>
                      <a:r>
                        <a:rPr lang="en-US" sz="2000" b="0" dirty="0" smtClean="0">
                          <a:latin typeface="+mn-lt"/>
                          <a:cs typeface="Arial" charset="0"/>
                        </a:rPr>
                        <a:t>-All rounder) - @ 20 gm/</a:t>
                      </a:r>
                      <a:r>
                        <a:rPr lang="en-US" sz="2000" b="0" dirty="0" err="1" smtClean="0">
                          <a:latin typeface="+mn-lt"/>
                          <a:cs typeface="Arial" charset="0"/>
                        </a:rPr>
                        <a:t>litre</a:t>
                      </a:r>
                      <a:r>
                        <a:rPr lang="en-US" sz="2000" b="0" baseline="0" dirty="0" smtClean="0">
                          <a:latin typeface="+mn-lt"/>
                          <a:cs typeface="Arial" charset="0"/>
                        </a:rPr>
                        <a:t> &amp;</a:t>
                      </a:r>
                      <a:r>
                        <a:rPr lang="en-US" sz="2000" b="0" dirty="0" smtClean="0">
                          <a:latin typeface="+mn-lt"/>
                          <a:cs typeface="Arial" charset="0"/>
                        </a:rPr>
                        <a:t> Bacteria (</a:t>
                      </a:r>
                      <a:r>
                        <a:rPr lang="en-US" sz="2000" b="0" dirty="0" err="1" smtClean="0">
                          <a:latin typeface="+mn-lt"/>
                          <a:cs typeface="Arial" charset="0"/>
                        </a:rPr>
                        <a:t>Shatpada</a:t>
                      </a:r>
                      <a:r>
                        <a:rPr lang="en-US" sz="2000" b="0" dirty="0" smtClean="0">
                          <a:latin typeface="+mn-lt"/>
                          <a:cs typeface="Arial" charset="0"/>
                        </a:rPr>
                        <a:t>-Master Blaster) - @ 20 gm/</a:t>
                      </a:r>
                      <a:r>
                        <a:rPr lang="en-US" sz="2000" b="0" dirty="0" err="1" smtClean="0">
                          <a:latin typeface="+mn-lt"/>
                          <a:cs typeface="Arial" charset="0"/>
                        </a:rPr>
                        <a:t>litre</a:t>
                      </a:r>
                      <a:r>
                        <a:rPr lang="en-US" sz="2000" b="0" baseline="0" dirty="0" smtClean="0">
                          <a:latin typeface="+mn-lt"/>
                          <a:cs typeface="Arial" charset="0"/>
                        </a:rPr>
                        <a:t> </a:t>
                      </a:r>
                      <a:r>
                        <a:rPr lang="en-US" sz="2000" b="0" dirty="0" smtClean="0">
                          <a:latin typeface="+mn-lt"/>
                          <a:cs typeface="Arial" charset="0"/>
                        </a:rPr>
                        <a:t>-</a:t>
                      </a:r>
                      <a:r>
                        <a:rPr lang="en-US" sz="2000" b="0" dirty="0" smtClean="0">
                          <a:solidFill>
                            <a:srgbClr val="C00000"/>
                          </a:solidFill>
                          <a:latin typeface="+mn-lt"/>
                          <a:cs typeface="Arial" charset="0"/>
                        </a:rPr>
                        <a:t>ICAR - </a:t>
                      </a:r>
                      <a:r>
                        <a:rPr lang="en-US" sz="2000" b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NBAIR, Bengaluru</a:t>
                      </a:r>
                      <a:endParaRPr lang="en-US" sz="2000" b="0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10931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TO5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IN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Release of </a:t>
                      </a:r>
                      <a:r>
                        <a:rPr lang="en-IN" sz="20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bioagents</a:t>
                      </a:r>
                      <a:r>
                        <a:rPr lang="en-IN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Green lacewing (</a:t>
                      </a:r>
                      <a:r>
                        <a:rPr lang="en-IN" sz="20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Chrysoperla</a:t>
                      </a:r>
                      <a:r>
                        <a:rPr lang="en-IN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sp.) and </a:t>
                      </a:r>
                      <a:r>
                        <a:rPr lang="en-IN" sz="20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Blaptostheus</a:t>
                      </a:r>
                      <a:r>
                        <a:rPr lang="en-IN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20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pallascens</a:t>
                      </a:r>
                      <a:r>
                        <a:rPr lang="en-IN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(1000 eggs / ac) - </a:t>
                      </a:r>
                      <a:r>
                        <a:rPr lang="en-IN" sz="2000" b="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CSRTI, </a:t>
                      </a:r>
                      <a:r>
                        <a:rPr lang="en-IN" sz="2000" b="0" kern="1200" dirty="0" err="1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Mysuru</a:t>
                      </a:r>
                      <a:endParaRPr lang="en-IN" sz="2000" b="0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US" sz="2000" b="0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1"/>
          <p:cNvSpPr txBox="1">
            <a:spLocks noChangeArrowheads="1"/>
          </p:cNvSpPr>
          <p:nvPr/>
        </p:nvSpPr>
        <p:spPr bwMode="auto">
          <a:xfrm>
            <a:off x="5645150" y="484188"/>
            <a:ext cx="2279650" cy="430212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C00000"/>
                </a:solidFill>
                <a:latin typeface="Calibri"/>
              </a:rPr>
              <a:t>Implementation</a:t>
            </a:r>
          </a:p>
        </p:txBody>
      </p:sp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5486400" y="1066800"/>
            <a:ext cx="3600450" cy="1908175"/>
          </a:xfrm>
          <a:prstGeom prst="rect">
            <a:avLst/>
          </a:prstGeom>
          <a:ln>
            <a:solidFill>
              <a:schemeClr val="tx1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Demos:  3(0.6) ha)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0D12F3"/>
                </a:solidFill>
                <a:latin typeface="Calibri"/>
              </a:rPr>
              <a:t>Total cost: Rs. 50550 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Vill: Lakkondahalli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Taluk: Hosakote</a:t>
            </a:r>
            <a:endParaRPr lang="en-US" sz="1800" b="0" dirty="0" smtClean="0">
              <a:solidFill>
                <a:prstClr val="black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Scientist : </a:t>
            </a:r>
            <a:r>
              <a:rPr lang="en-US" sz="1800" b="0" dirty="0" smtClean="0">
                <a:solidFill>
                  <a:prstClr val="black"/>
                </a:solidFill>
                <a:latin typeface="Calibri"/>
              </a:rPr>
              <a:t>PP, Hort (SS &amp; H), Agron, SS &amp; AE</a:t>
            </a:r>
            <a:endParaRPr lang="en-US" sz="1800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0" name="TextBox 6"/>
          <p:cNvSpPr txBox="1">
            <a:spLocks noChangeArrowheads="1"/>
          </p:cNvSpPr>
          <p:nvPr/>
        </p:nvSpPr>
        <p:spPr bwMode="auto">
          <a:xfrm>
            <a:off x="468313" y="115888"/>
            <a:ext cx="1797050" cy="431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Calibri" pitchFamily="34" charset="0"/>
              </a:rPr>
              <a:t>Critical Inputs</a:t>
            </a:r>
          </a:p>
        </p:txBody>
      </p:sp>
      <p:graphicFrame>
        <p:nvGraphicFramePr>
          <p:cNvPr id="8" name="Group 50"/>
          <p:cNvGraphicFramePr>
            <a:graphicFrameLocks noGrp="1"/>
          </p:cNvGraphicFramePr>
          <p:nvPr/>
        </p:nvGraphicFramePr>
        <p:xfrm>
          <a:off x="179388" y="720725"/>
          <a:ext cx="5112568" cy="581940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487488"/>
                <a:gridCol w="1256928"/>
                <a:gridCol w="1368152"/>
              </a:tblGrid>
              <a:tr h="879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Particulars 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Qty/demo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Cost/demo (Rs.)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45711" marB="45711" anchor="ctr" horzOverflow="overflow"/>
                </a:tc>
              </a:tr>
              <a:tr h="563351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Dimethoate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1500 ml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1350</a:t>
                      </a:r>
                    </a:p>
                  </a:txBody>
                  <a:tcPr marL="91449" marR="91449" marT="45711" marB="45711" anchor="ctr" horzOverflow="overflow"/>
                </a:tc>
              </a:tr>
              <a:tr h="53745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Propargite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1000 ml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1700</a:t>
                      </a:r>
                    </a:p>
                  </a:txBody>
                  <a:tcPr marL="91449" marR="91449" marT="45711" marB="45711" anchor="ctr" horzOverflow="overflow"/>
                </a:tc>
              </a:tr>
              <a:tr h="5374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Fenzaguin</a:t>
                      </a:r>
                      <a:r>
                        <a:rPr kumimoji="0" lang="en-US" sz="20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/ </a:t>
                      </a:r>
                      <a:r>
                        <a:rPr kumimoji="0" lang="en-US" sz="20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Cyenopyrafen</a:t>
                      </a:r>
                      <a:r>
                        <a:rPr kumimoji="0" lang="en-US" sz="20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/ </a:t>
                      </a:r>
                      <a:r>
                        <a:rPr kumimoji="0" lang="en-US" sz="20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wettable</a:t>
                      </a:r>
                      <a:r>
                        <a:rPr kumimoji="0" lang="en-US" sz="20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0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sulphur</a:t>
                      </a:r>
                      <a:r>
                        <a:rPr kumimoji="0" lang="en-US" sz="20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250 ml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4500</a:t>
                      </a:r>
                    </a:p>
                  </a:txBody>
                  <a:tcPr marL="91449" marR="91449" marT="45711" marB="45711" anchor="ctr" horzOverflow="overflow"/>
                </a:tc>
              </a:tr>
              <a:tr h="53745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Shatpada-All rounder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 kg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3200</a:t>
                      </a:r>
                    </a:p>
                  </a:txBody>
                  <a:tcPr marL="91449" marR="91449" marT="45711" marB="45711" anchor="ctr" horzOverflow="overflow"/>
                </a:tc>
              </a:tr>
              <a:tr h="53745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Shatpada-Master Blaster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 kg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3200</a:t>
                      </a:r>
                    </a:p>
                  </a:txBody>
                  <a:tcPr marL="91449" marR="91449" marT="45711" marB="45711" anchor="ctr" horzOverflow="overflow"/>
                </a:tc>
              </a:tr>
              <a:tr h="53745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Bioagents</a:t>
                      </a:r>
                      <a:endParaRPr kumimoji="0" lang="en-US" sz="2000" b="0" i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1000 eggs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900</a:t>
                      </a:r>
                    </a:p>
                  </a:txBody>
                  <a:tcPr marL="91449" marR="91449" marT="45711" marB="45711" anchor="ctr" horzOverflow="overflow"/>
                </a:tc>
              </a:tr>
              <a:tr h="523797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Total </a:t>
                      </a:r>
                    </a:p>
                  </a:txBody>
                  <a:tcPr marL="91425" marR="91425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14850</a:t>
                      </a:r>
                    </a:p>
                  </a:txBody>
                  <a:tcPr marL="91425" marR="91425" anchor="ctr" horzOverflow="overflow"/>
                </a:tc>
              </a:tr>
              <a:tr h="533400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Cost for 3 demos </a:t>
                      </a:r>
                    </a:p>
                  </a:txBody>
                  <a:tcPr marL="91425" marR="91425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44550</a:t>
                      </a:r>
                    </a:p>
                  </a:txBody>
                  <a:tcPr marL="91425" marR="91425" anchor="ctr" horzOverflow="overflow"/>
                </a:tc>
              </a:tr>
            </a:tbl>
          </a:graphicData>
        </a:graphic>
      </p:graphicFrame>
      <p:sp>
        <p:nvSpPr>
          <p:cNvPr id="4141" name="TextBox 8"/>
          <p:cNvSpPr txBox="1">
            <a:spLocks noChangeArrowheads="1"/>
          </p:cNvSpPr>
          <p:nvPr/>
        </p:nvSpPr>
        <p:spPr bwMode="auto">
          <a:xfrm>
            <a:off x="285750" y="6286500"/>
            <a:ext cx="6643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IN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14313" y="747713"/>
            <a:ext cx="6357937" cy="120015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Soil fertility status </a:t>
            </a:r>
            <a:endParaRPr lang="en-US" b="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Growth parameters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Mites incidence (%) &amp; </a:t>
            </a:r>
            <a:r>
              <a:rPr lang="en-US" b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Thrips</a:t>
            </a:r>
            <a:r>
              <a:rPr lang="en-US" b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incidence </a:t>
            </a: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(%)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No. &amp; cost of sprays, Yield, B:C ratio</a:t>
            </a:r>
          </a:p>
        </p:txBody>
      </p:sp>
      <p:sp>
        <p:nvSpPr>
          <p:cNvPr id="5" name="Rectangle 4"/>
          <p:cNvSpPr/>
          <p:nvPr/>
        </p:nvSpPr>
        <p:spPr>
          <a:xfrm>
            <a:off x="214313" y="142875"/>
            <a:ext cx="2520950" cy="461963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Parameters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14313" y="2762250"/>
            <a:ext cx="8072437" cy="203041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Silkworm larval mortality (%) from days after spray.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N" b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Effect of insecticides on larval duration (h) in 10 , 20, 30 &amp; 40 days after spraying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N" b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Growth index (gm/larva)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N" b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Weight of single cocoon (gm)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N" b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Single shell weight (gm)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N" b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Shell ratio (%)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N" b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Effective rate of rearing (ERR %)</a:t>
            </a:r>
          </a:p>
        </p:txBody>
      </p:sp>
      <p:sp>
        <p:nvSpPr>
          <p:cNvPr id="7" name="Rectangle 6"/>
          <p:cNvSpPr/>
          <p:nvPr/>
        </p:nvSpPr>
        <p:spPr>
          <a:xfrm>
            <a:off x="193675" y="2143125"/>
            <a:ext cx="3021013" cy="461963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Biosafety Parameters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4313" y="4962525"/>
            <a:ext cx="3714750" cy="461963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Silk Reeling Parameters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14313" y="5548313"/>
            <a:ext cx="6357937" cy="120015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Filament weight (gm)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Filament length (cm)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Denier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Reeling breaks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28600" y="169476"/>
            <a:ext cx="8686800" cy="523220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headEnd type="none" w="sm" len="sm"/>
            <a:tailEnd type="none" w="sm" len="sm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0D12F3"/>
                </a:solidFill>
              </a:rPr>
              <a:t>Budget requirement for On Farm Testing</a:t>
            </a:r>
            <a:endParaRPr lang="en-US" sz="2800" b="1" dirty="0">
              <a:solidFill>
                <a:srgbClr val="0D12F3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01416577"/>
              </p:ext>
            </p:extLst>
          </p:nvPr>
        </p:nvGraphicFramePr>
        <p:xfrm>
          <a:off x="228600" y="870181"/>
          <a:ext cx="8610601" cy="4189505"/>
        </p:xfrm>
        <a:graphic>
          <a:graphicData uri="http://schemas.openxmlformats.org/drawingml/2006/table">
            <a:tbl>
              <a:tblPr/>
              <a:tblGrid>
                <a:gridCol w="656741"/>
                <a:gridCol w="4889070"/>
                <a:gridCol w="1557935"/>
                <a:gridCol w="1506855"/>
              </a:tblGrid>
              <a:tr h="8062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Sl.</a:t>
                      </a:r>
                      <a:endParaRPr lang="en-US" sz="2000" b="1" kern="1200" dirty="0">
                        <a:ln>
                          <a:noFill/>
                        </a:ln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45606" marR="456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Technology to be assessed / </a:t>
                      </a:r>
                      <a:r>
                        <a:rPr lang="en-US" sz="2000" b="1" kern="120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refined</a:t>
                      </a:r>
                      <a:endParaRPr lang="en-US" sz="2000" b="1" kern="1200" dirty="0">
                        <a:ln>
                          <a:noFill/>
                        </a:ln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No. of trials</a:t>
                      </a:r>
                    </a:p>
                  </a:txBody>
                  <a:tcPr marL="45606" marR="456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Budget</a:t>
                      </a:r>
                      <a:endParaRPr lang="en-US" sz="2000" b="1" kern="1200" dirty="0">
                        <a:ln>
                          <a:noFill/>
                        </a:ln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+mn-lt"/>
                          <a:ea typeface="Times New Roman"/>
                        </a:rPr>
                        <a:t>1</a:t>
                      </a:r>
                      <a:r>
                        <a:rPr lang="en-US" sz="1800" b="0" dirty="0" smtClean="0">
                          <a:latin typeface="+mn-lt"/>
                          <a:ea typeface="Times New Roman"/>
                        </a:rPr>
                        <a:t>.</a:t>
                      </a:r>
                      <a:endParaRPr lang="en-US" sz="1800" b="0" dirty="0">
                        <a:latin typeface="+mn-lt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Assessment of suitable </a:t>
                      </a:r>
                      <a:r>
                        <a:rPr kumimoji="0" lang="en-US" sz="18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redgram</a:t>
                      </a: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varieties for vegetable purpose (2</a:t>
                      </a:r>
                      <a:r>
                        <a:rPr kumimoji="0" lang="en-US" sz="1800" b="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nd</a:t>
                      </a: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year)</a:t>
                      </a:r>
                    </a:p>
                  </a:txBody>
                  <a:tcPr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03 (1.2 ha)</a:t>
                      </a:r>
                    </a:p>
                  </a:txBody>
                  <a:tcPr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24900</a:t>
                      </a:r>
                    </a:p>
                  </a:txBody>
                  <a:tcPr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+mn-lt"/>
                          <a:ea typeface="Times New Roman"/>
                        </a:rPr>
                        <a:t>2.</a:t>
                      </a:r>
                      <a:endParaRPr lang="en-US" sz="1800" b="0" dirty="0">
                        <a:latin typeface="+mn-lt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Assessment of </a:t>
                      </a:r>
                      <a:r>
                        <a:rPr kumimoji="0" lang="en-US" sz="18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Nano</a:t>
                      </a: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fertilizers (N &amp; Zn) on growth and yield of maize (New)</a:t>
                      </a:r>
                    </a:p>
                  </a:txBody>
                  <a:tcPr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05 (1.0 ha)</a:t>
                      </a:r>
                    </a:p>
                  </a:txBody>
                  <a:tcPr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14750</a:t>
                      </a:r>
                    </a:p>
                  </a:txBody>
                  <a:tcPr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+mn-lt"/>
                          <a:ea typeface="Times New Roman"/>
                        </a:rPr>
                        <a:t>3.</a:t>
                      </a:r>
                      <a:endParaRPr lang="en-US" sz="1800" b="0" dirty="0">
                        <a:latin typeface="+mn-lt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Assessment of nutrient management in marigold (New)</a:t>
                      </a:r>
                    </a:p>
                  </a:txBody>
                  <a:tcPr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05 (1.0 ha)</a:t>
                      </a:r>
                    </a:p>
                  </a:txBody>
                  <a:tcPr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10625</a:t>
                      </a:r>
                    </a:p>
                  </a:txBody>
                  <a:tcPr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34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+mn-lt"/>
                          <a:ea typeface="Times New Roman"/>
                        </a:rPr>
                        <a:t>4.</a:t>
                      </a:r>
                      <a:endParaRPr lang="en-US" sz="1800" b="0" dirty="0">
                        <a:latin typeface="+mn-lt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cs typeface="Arial" panose="020B0604020202020204" pitchFamily="34" charset="0"/>
                          <a:sym typeface="Franklin Gothic Medium" pitchFamily="34" charset="0"/>
                        </a:rPr>
                        <a:t>Assessment on management of mites and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cs typeface="Arial" panose="020B0604020202020204" pitchFamily="34" charset="0"/>
                          <a:sym typeface="Franklin Gothic Medium" pitchFamily="34" charset="0"/>
                        </a:rPr>
                        <a:t>thrips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cs typeface="Arial" panose="020B0604020202020204" pitchFamily="34" charset="0"/>
                          <a:sym typeface="Franklin Gothic Medium" pitchFamily="34" charset="0"/>
                        </a:rPr>
                        <a:t> in mulberry </a:t>
                      </a: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(New)</a:t>
                      </a:r>
                      <a:endParaRPr kumimoji="0" lang="en-IN" sz="1800" b="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03 (0.6 ha)</a:t>
                      </a:r>
                    </a:p>
                  </a:txBody>
                  <a:tcPr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50550</a:t>
                      </a:r>
                    </a:p>
                  </a:txBody>
                  <a:tcPr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3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>
                        <a:latin typeface="+mn-lt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GRAND TOTAL</a:t>
                      </a:r>
                    </a:p>
                  </a:txBody>
                  <a:tcPr marL="45606" marR="456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>
                        <a:solidFill>
                          <a:srgbClr val="C00000"/>
                        </a:solidFill>
                        <a:latin typeface="Franklin Gothic Demi" pitchFamily="34" charset="0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</a:rPr>
                        <a:t>100825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56270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52600" y="2173069"/>
            <a:ext cx="52674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D12F3"/>
                </a:solidFill>
                <a:latin typeface="Times New Roman" pitchFamily="18" charset="0"/>
                <a:cs typeface="Times New Roman" pitchFamily="18" charset="0"/>
              </a:rPr>
              <a:t>Frontline Demonstrations</a:t>
            </a:r>
            <a:endParaRPr lang="en-IN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026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54030195"/>
              </p:ext>
            </p:extLst>
          </p:nvPr>
        </p:nvGraphicFramePr>
        <p:xfrm>
          <a:off x="76207" y="637456"/>
          <a:ext cx="6019793" cy="616884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804538"/>
                <a:gridCol w="2215255"/>
              </a:tblGrid>
              <a:tr h="18698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Manpower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Senior Scientist &amp; Head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No. of Scientists </a:t>
                      </a:r>
                      <a:endParaRPr lang="en-US" sz="2000" b="0" baseline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No. of Programme Assistants </a:t>
                      </a:r>
                      <a:endParaRPr lang="en-US" sz="2000" b="0" baseline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Administrative staff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Supporting staff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01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03  + 03 (Contr.)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03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02 (Contr.)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02  + 02 (Contr.)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6422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Farm 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details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Total Area (ha)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Cultivated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Area (ha)</a:t>
                      </a:r>
                      <a:endParaRPr lang="en-US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21.28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17.9</a:t>
                      </a:r>
                      <a:endParaRPr lang="en-US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98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Production Units</a:t>
                      </a:r>
                      <a:endParaRPr lang="en-US" sz="20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171450" indent="-17145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Vermicompost unit, Nursery unit, NADEP composting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unit, VAT composting unit, Livestock unit, Azolla unit, Silage unit, Apiary, Ornamental fish unit etc.</a:t>
                      </a:r>
                      <a:endParaRPr lang="en-US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1308 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200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6422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Laboratories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Soil &amp; Water Testing Laboratory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Plant Health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Clinic</a:t>
                      </a:r>
                      <a:endParaRPr lang="en-US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50 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200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20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30 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200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20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2286000" y="71735"/>
            <a:ext cx="4108625" cy="461665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0D12F3"/>
                </a:solidFill>
                <a:cs typeface="Arial" charset="0"/>
              </a:rPr>
              <a:t>KVK  Manpower  and  Facilities</a:t>
            </a:r>
            <a:endParaRPr lang="en-US" sz="2400" b="1" dirty="0">
              <a:solidFill>
                <a:srgbClr val="0D12F3"/>
              </a:solidFill>
              <a:cs typeface="Arial" charset="0"/>
            </a:endParaRPr>
          </a:p>
        </p:txBody>
      </p:sp>
      <p:sp>
        <p:nvSpPr>
          <p:cNvPr id="25" name="Text Box 20"/>
          <p:cNvSpPr txBox="1">
            <a:spLocks noChangeArrowheads="1"/>
          </p:cNvSpPr>
          <p:nvPr/>
        </p:nvSpPr>
        <p:spPr bwMode="auto">
          <a:xfrm>
            <a:off x="6248400" y="4419600"/>
            <a:ext cx="2590800" cy="292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30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cs typeface="Arial" pitchFamily="34" charset="0"/>
              </a:rPr>
              <a:t>Soil &amp; Water Testing Laboratory</a:t>
            </a:r>
            <a:endParaRPr lang="en-US" sz="1300" dirty="0">
              <a:ln>
                <a:solidFill>
                  <a:srgbClr val="002060"/>
                </a:solidFill>
              </a:ln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026" name="Picture 2" descr="C:\Users\Admin\Desktop\KVK Pocket Book Final\IMG_208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00"/>
          <a:stretch/>
        </p:blipFill>
        <p:spPr bwMode="auto">
          <a:xfrm>
            <a:off x="6096000" y="4711989"/>
            <a:ext cx="2872982" cy="181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KVK Pocket Book Final\DSC020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3170" t="-4694" r="23170" b="4694"/>
          <a:stretch/>
        </p:blipFill>
        <p:spPr bwMode="auto">
          <a:xfrm>
            <a:off x="5398186" y="2514600"/>
            <a:ext cx="3478914" cy="195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6228184" y="2272136"/>
            <a:ext cx="2590800" cy="42344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Calibri"/>
                <a:cs typeface="Arial" pitchFamily="34" charset="0"/>
              </a:rPr>
              <a:t>Office building</a:t>
            </a: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6264079" y="6313619"/>
            <a:ext cx="2590800" cy="42344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Calibri"/>
                <a:cs typeface="Arial" pitchFamily="34" charset="0"/>
              </a:rPr>
              <a:t>Plant health clinic</a:t>
            </a:r>
            <a:endParaRPr lang="en-US" dirty="0">
              <a:ln>
                <a:solidFill>
                  <a:srgbClr val="002060"/>
                </a:solidFill>
              </a:ln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2" name="Picture 2" descr="E:\POPS\Database_KVK-BRD\Admin building photo\IMG_48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533400"/>
            <a:ext cx="2743200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104762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066800" y="123350"/>
            <a:ext cx="792025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  <a:flatTx/>
          </a:bodyPr>
          <a:lstStyle/>
          <a:p>
            <a:pPr marL="457200" indent="-457200" algn="ctr">
              <a:defRPr/>
            </a:pPr>
            <a:r>
              <a:rPr lang="en-US" sz="2000" b="1" dirty="0" smtClean="0">
                <a:solidFill>
                  <a:srgbClr val="0D12F3"/>
                </a:solidFill>
              </a:rPr>
              <a:t>FLD 1. Addressing </a:t>
            </a:r>
            <a:r>
              <a:rPr lang="en-US" sz="2000" b="1" dirty="0">
                <a:solidFill>
                  <a:srgbClr val="0D12F3"/>
                </a:solidFill>
              </a:rPr>
              <a:t>drought and blast vulnerability through </a:t>
            </a:r>
            <a:r>
              <a:rPr lang="en-US" sz="2000" b="1" dirty="0" err="1">
                <a:solidFill>
                  <a:srgbClr val="0D12F3"/>
                </a:solidFill>
              </a:rPr>
              <a:t>fingermillet</a:t>
            </a:r>
            <a:r>
              <a:rPr lang="en-US" sz="2000" b="1" dirty="0">
                <a:solidFill>
                  <a:srgbClr val="0D12F3"/>
                </a:solidFill>
              </a:rPr>
              <a:t> </a:t>
            </a:r>
            <a:r>
              <a:rPr lang="en-US" sz="2000" b="1" dirty="0" smtClean="0">
                <a:solidFill>
                  <a:srgbClr val="0D12F3"/>
                </a:solidFill>
              </a:rPr>
              <a:t>under </a:t>
            </a:r>
            <a:r>
              <a:rPr lang="en-US" sz="2000" b="1" dirty="0">
                <a:solidFill>
                  <a:srgbClr val="0D12F3"/>
                </a:solidFill>
              </a:rPr>
              <a:t>double cropping system</a:t>
            </a:r>
            <a:endParaRPr lang="en-US" sz="2000" b="1" dirty="0">
              <a:ln>
                <a:solidFill>
                  <a:sysClr val="windowText" lastClr="000000"/>
                </a:solidFill>
              </a:ln>
              <a:solidFill>
                <a:srgbClr val="0D12F3"/>
              </a:solidFill>
              <a:latin typeface="Franklin Gothic Medium" pitchFamily="34" charset="0"/>
            </a:endParaRPr>
          </a:p>
        </p:txBody>
      </p:sp>
      <p:sp>
        <p:nvSpPr>
          <p:cNvPr id="16" name="Text Box 40"/>
          <p:cNvSpPr txBox="1">
            <a:spLocks noChangeArrowheads="1"/>
          </p:cNvSpPr>
          <p:nvPr/>
        </p:nvSpPr>
        <p:spPr bwMode="auto">
          <a:xfrm>
            <a:off x="228600" y="2819400"/>
            <a:ext cx="4114800" cy="286232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1775" indent="-231775" algn="ctr">
              <a:defRPr/>
            </a:pPr>
            <a:r>
              <a:rPr lang="en-US" sz="2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Technology: UAS(B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31775" indent="-231775" algn="just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Double cropping system (cowpea and fingermillet)</a:t>
            </a:r>
          </a:p>
          <a:p>
            <a:pPr marL="231775" indent="-231775" algn="just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Moisture conservation furrows (every 12 rows) in finger millet</a:t>
            </a:r>
          </a:p>
          <a:p>
            <a:pPr marL="231775" indent="-231775" algn="just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Use 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of blast resistant var. ML 365 </a:t>
            </a:r>
          </a:p>
          <a:p>
            <a:pPr marL="231775" indent="-231775" algn="just"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Seed treatment with </a:t>
            </a:r>
            <a:r>
              <a:rPr lang="en-US" sz="20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Rhizobium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(for cowpea) and </a:t>
            </a:r>
            <a:r>
              <a:rPr lang="en-US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Azospirillum 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(For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fingermillet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Content Placeholder 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5400000">
            <a:off x="4320351" y="4429504"/>
            <a:ext cx="1937952" cy="1613345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4267200" y="6248400"/>
            <a:ext cx="190500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latin typeface="Franklin Gothic Medium" pitchFamily="34" charset="0"/>
              </a:rPr>
              <a:t>Blast incidence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28600" y="893802"/>
            <a:ext cx="1219200" cy="5539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2000" b="1" dirty="0" smtClean="0">
                <a:ln>
                  <a:noFill/>
                </a:ln>
                <a:solidFill>
                  <a:srgbClr val="C00000"/>
                </a:solidFill>
                <a:latin typeface="Calibri"/>
              </a:rPr>
              <a:t>Rationale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52400" y="1524001"/>
            <a:ext cx="5181600" cy="10156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eaLnBrk="1" hangingPunct="1">
              <a:buFont typeface="Symbol"/>
              <a:buChar char="¨"/>
              <a:defRPr sz="1600"/>
            </a:lvl1pPr>
          </a:lstStyle>
          <a:p>
            <a:pPr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Fingermillet as single crop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Blast and drought susceptibility in fingermillet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No effective use of Length of growing period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15" name="Picture 2" descr="C:\Users\Dr.Venkate Gowda.J\Desktop\FLD and OFT photos\field visit cowpea\IMG_4024.JPG"/>
          <p:cNvPicPr>
            <a:picLocks noChangeAspect="1" noChangeArrowheads="1"/>
          </p:cNvPicPr>
          <p:nvPr/>
        </p:nvPicPr>
        <p:blipFill>
          <a:blip r:embed="rId4" cstate="print"/>
          <a:srcRect t="2500"/>
          <a:stretch>
            <a:fillRect/>
          </a:stretch>
        </p:blipFill>
        <p:spPr bwMode="auto">
          <a:xfrm>
            <a:off x="6406661" y="4389120"/>
            <a:ext cx="2508739" cy="163068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6477000" y="6260068"/>
            <a:ext cx="236220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latin typeface="Franklin Gothic Medium" pitchFamily="34" charset="0"/>
              </a:rPr>
              <a:t>Cowpea (IT-38956-1)</a:t>
            </a:r>
            <a:endParaRPr lang="en-US" b="1" dirty="0">
              <a:latin typeface="Franklin Gothic Medium" pitchFamily="34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01896848"/>
              </p:ext>
            </p:extLst>
          </p:nvPr>
        </p:nvGraphicFramePr>
        <p:xfrm>
          <a:off x="4571999" y="2788976"/>
          <a:ext cx="4495801" cy="13258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9201"/>
                <a:gridCol w="914400"/>
                <a:gridCol w="1143000"/>
                <a:gridCol w="1219200"/>
              </a:tblGrid>
              <a:tr h="56382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Crops</a:t>
                      </a:r>
                      <a:endParaRPr lang="en-US" sz="16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4" marR="68594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District Area</a:t>
                      </a:r>
                      <a:endParaRPr lang="en-US" sz="16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4" marR="68594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Dist. Avg. yield</a:t>
                      </a:r>
                      <a:endParaRPr lang="en-US" sz="16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4" marR="68594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Potential 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yield</a:t>
                      </a:r>
                      <a:endParaRPr lang="en-US" sz="16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4" marR="68594" marT="45706" marB="45706"/>
                </a:tc>
              </a:tr>
              <a:tr h="289532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Finger millet</a:t>
                      </a:r>
                      <a:endParaRPr lang="en-US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4" marR="68594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39817 ha</a:t>
                      </a:r>
                      <a:endParaRPr lang="en-US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4" marR="68594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16 q</a:t>
                      </a:r>
                      <a:r>
                        <a:rPr lang="en-US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/ha</a:t>
                      </a:r>
                      <a:endParaRPr lang="en-US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4" marR="68594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25 q/ha</a:t>
                      </a:r>
                      <a:endParaRPr lang="en-US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4" marR="68594" marT="45706" marB="45706"/>
                </a:tc>
              </a:tr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Cowpea</a:t>
                      </a:r>
                      <a:endParaRPr lang="en-US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4" marR="68594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393 ha</a:t>
                      </a:r>
                      <a:endParaRPr lang="en-US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4" marR="68594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3.3 q/ha</a:t>
                      </a:r>
                      <a:endParaRPr lang="en-US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4" marR="68594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5.0 q/ha</a:t>
                      </a:r>
                      <a:endParaRPr lang="en-US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4" marR="68594" marT="45706" marB="45706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1553240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0"/>
          <p:cNvSpPr txBox="1">
            <a:spLocks noChangeArrowheads="1"/>
          </p:cNvSpPr>
          <p:nvPr/>
        </p:nvSpPr>
        <p:spPr bwMode="auto">
          <a:xfrm>
            <a:off x="4876800" y="1038761"/>
            <a:ext cx="3505200" cy="163121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Demos: 10 (4 </a:t>
            </a:r>
            <a:r>
              <a:rPr lang="en-US" sz="2000" b="0" dirty="0">
                <a:solidFill>
                  <a:prstClr val="black"/>
                </a:solidFill>
                <a:latin typeface="Calibri"/>
              </a:rPr>
              <a:t>ha) </a:t>
            </a:r>
            <a:endParaRPr lang="en-US" sz="2000" b="0" dirty="0" smtClean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en-US" sz="2000" dirty="0" smtClean="0">
                <a:solidFill>
                  <a:srgbClr val="0D12F3"/>
                </a:solidFill>
                <a:latin typeface="Calibri"/>
              </a:rPr>
              <a:t>Total Cost: Rs</a:t>
            </a:r>
            <a:r>
              <a:rPr lang="en-US" sz="2000" dirty="0">
                <a:solidFill>
                  <a:srgbClr val="0D12F3"/>
                </a:solidFill>
                <a:latin typeface="Calibri"/>
              </a:rPr>
              <a:t>. </a:t>
            </a:r>
            <a:r>
              <a:rPr lang="en-US" sz="2000" dirty="0" smtClean="0">
                <a:solidFill>
                  <a:srgbClr val="0D12F3"/>
                </a:solidFill>
                <a:latin typeface="Calibri"/>
              </a:rPr>
              <a:t>23,800 (B+FD)</a:t>
            </a:r>
          </a:p>
          <a:p>
            <a:pPr>
              <a:defRPr/>
            </a:pPr>
            <a:r>
              <a:rPr lang="en-US" sz="2000" b="0" dirty="0" err="1" smtClean="0">
                <a:solidFill>
                  <a:prstClr val="black"/>
                </a:solidFill>
                <a:latin typeface="Calibri"/>
              </a:rPr>
              <a:t>Vill</a:t>
            </a: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.: Vabasandra</a:t>
            </a:r>
          </a:p>
          <a:p>
            <a:pPr>
              <a:defRPr/>
            </a:pP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Taluk: </a:t>
            </a:r>
            <a:r>
              <a:rPr lang="en-US" sz="2000" b="0" dirty="0" err="1" smtClean="0">
                <a:solidFill>
                  <a:prstClr val="black"/>
                </a:solidFill>
                <a:latin typeface="Calibri"/>
              </a:rPr>
              <a:t>DoddaballpuraTq</a:t>
            </a: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.</a:t>
            </a:r>
          </a:p>
          <a:p>
            <a:pPr>
              <a:defRPr/>
            </a:pP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Scientists – Agronomy, SS &amp; PP </a:t>
            </a:r>
            <a:endParaRPr lang="en-US" sz="2000" b="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3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57739349"/>
              </p:ext>
            </p:extLst>
          </p:nvPr>
        </p:nvGraphicFramePr>
        <p:xfrm>
          <a:off x="228600" y="982878"/>
          <a:ext cx="4419600" cy="529600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362200"/>
                <a:gridCol w="762000"/>
                <a:gridCol w="1295400"/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Particulars 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Qty/ demo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Cost/demo (Rs.)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</a:tr>
              <a:tr h="533418">
                <a:tc>
                  <a:txBody>
                    <a:bodyPr/>
                    <a:lstStyle/>
                    <a:p>
                      <a:pPr algn="l"/>
                      <a:r>
                        <a:rPr kumimoji="0" lang="en-US" sz="180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Ragi</a:t>
                      </a:r>
                      <a:r>
                        <a:rPr kumimoji="0" lang="en-US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Seeds  (ML</a:t>
                      </a:r>
                      <a:r>
                        <a:rPr kumimoji="0" lang="en-US" sz="18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-</a:t>
                      </a:r>
                      <a:r>
                        <a:rPr kumimoji="0" lang="en-US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365)  </a:t>
                      </a:r>
                      <a:endParaRPr kumimoji="0" lang="en-US" sz="1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 kg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68580" marR="68580" marT="45711" marB="45711" anchor="ctr" horzOverflow="overflow"/>
                </a:tc>
              </a:tr>
              <a:tr h="602353">
                <a:tc>
                  <a:txBody>
                    <a:bodyPr/>
                    <a:lstStyle/>
                    <a:p>
                      <a:pPr algn="l"/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Cowpea seeds </a:t>
                      </a:r>
                    </a:p>
                    <a:p>
                      <a:pPr algn="l"/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(IT 38956-1)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12 kg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1080</a:t>
                      </a:r>
                    </a:p>
                  </a:txBody>
                  <a:tcPr marL="68580" marR="68580" marT="45711" marB="45711" anchor="ctr" horzOverflow="overflow"/>
                </a:tc>
              </a:tr>
              <a:tr h="502938">
                <a:tc>
                  <a:txBody>
                    <a:bodyPr/>
                    <a:lstStyle/>
                    <a:p>
                      <a:r>
                        <a:rPr lang="en-US" sz="18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Rhizobium</a:t>
                      </a:r>
                      <a:endParaRPr lang="en-US" sz="18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 kg</a:t>
                      </a:r>
                      <a:endParaRPr lang="en-US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  100</a:t>
                      </a:r>
                      <a:endParaRPr lang="en-US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i="1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Azospirillum</a:t>
                      </a:r>
                      <a:r>
                        <a:rPr kumimoji="0" lang="en-US" sz="18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kg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</a:tr>
              <a:tr h="457200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1780</a:t>
                      </a:r>
                    </a:p>
                  </a:txBody>
                  <a:tcPr marL="68580" marR="68580" marT="45711" marB="45711" anchor="ctr" horzOverflow="overflow"/>
                </a:tc>
              </a:tr>
              <a:tr h="609600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Cost for 10 demos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17,800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</a:tr>
              <a:tr h="689661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Board and Field day</a:t>
                      </a: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6000</a:t>
                      </a:r>
                    </a:p>
                  </a:txBody>
                  <a:tcPr marL="68580" marR="68580" marT="45711" marB="45711" anchor="ctr" horzOverflow="overflow"/>
                </a:tc>
              </a:tr>
              <a:tr h="689661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23800</a:t>
                      </a:r>
                    </a:p>
                  </a:txBody>
                  <a:tcPr marL="68580" marR="68580" marT="45711" marB="45711" anchor="ctr" horzOverflow="overflow"/>
                </a:tc>
              </a:tr>
            </a:tbl>
          </a:graphicData>
        </a:graphic>
      </p:graphicFrame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876800" y="3352801"/>
            <a:ext cx="4114800" cy="224676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marL="225425" indent="-225425">
              <a:lnSpc>
                <a:spcPct val="100000"/>
              </a:lnSpc>
              <a:defRPr/>
            </a:pPr>
            <a:r>
              <a:rPr lang="en-US" sz="2000" b="0" dirty="0" smtClean="0">
                <a:solidFill>
                  <a:prstClr val="black"/>
                </a:solidFill>
              </a:rPr>
              <a:t>Plant height (cm) in both the crops</a:t>
            </a:r>
          </a:p>
          <a:p>
            <a:pPr marL="225425" indent="-225425">
              <a:lnSpc>
                <a:spcPct val="100000"/>
              </a:lnSpc>
              <a:defRPr/>
            </a:pPr>
            <a:r>
              <a:rPr lang="en-US" sz="2000" b="0" dirty="0" smtClean="0">
                <a:solidFill>
                  <a:prstClr val="black"/>
                </a:solidFill>
              </a:rPr>
              <a:t>No</a:t>
            </a:r>
            <a:r>
              <a:rPr lang="en-US" sz="2000" b="0" dirty="0">
                <a:solidFill>
                  <a:prstClr val="black"/>
                </a:solidFill>
              </a:rPr>
              <a:t>. of </a:t>
            </a:r>
            <a:r>
              <a:rPr lang="en-US" sz="2000" b="0" dirty="0" smtClean="0">
                <a:solidFill>
                  <a:prstClr val="black"/>
                </a:solidFill>
              </a:rPr>
              <a:t> productive tillers/plant in finger millet</a:t>
            </a:r>
          </a:p>
          <a:p>
            <a:pPr marL="225425" indent="-225425">
              <a:lnSpc>
                <a:spcPct val="100000"/>
              </a:lnSpc>
              <a:defRPr/>
            </a:pPr>
            <a:r>
              <a:rPr lang="en-US" sz="2000" b="0" dirty="0" smtClean="0">
                <a:solidFill>
                  <a:prstClr val="black"/>
                </a:solidFill>
              </a:rPr>
              <a:t>No. of branches in cowpea</a:t>
            </a:r>
          </a:p>
          <a:p>
            <a:pPr marL="225425" indent="-225425">
              <a:lnSpc>
                <a:spcPct val="100000"/>
              </a:lnSpc>
              <a:defRPr/>
            </a:pPr>
            <a:r>
              <a:rPr lang="en-US" sz="2000" b="0" dirty="0" smtClean="0">
                <a:solidFill>
                  <a:prstClr val="black"/>
                </a:solidFill>
              </a:rPr>
              <a:t> Blast  severity (%) in finger millet</a:t>
            </a:r>
            <a:endParaRPr lang="en-US" sz="2000" b="0" dirty="0">
              <a:solidFill>
                <a:prstClr val="black"/>
              </a:solidFill>
            </a:endParaRPr>
          </a:p>
          <a:p>
            <a:pPr marL="225425" indent="-225425">
              <a:lnSpc>
                <a:spcPct val="100000"/>
              </a:lnSpc>
              <a:defRPr/>
            </a:pPr>
            <a:r>
              <a:rPr lang="en-US" sz="2000" b="0" dirty="0" smtClean="0">
                <a:solidFill>
                  <a:prstClr val="black"/>
                </a:solidFill>
              </a:rPr>
              <a:t>Yield (q/ha) for both the crops</a:t>
            </a:r>
          </a:p>
          <a:p>
            <a:pPr marL="225425" indent="-225425">
              <a:lnSpc>
                <a:spcPct val="100000"/>
              </a:lnSpc>
              <a:defRPr/>
            </a:pPr>
            <a:r>
              <a:rPr lang="en-US" sz="2000" b="0" dirty="0" smtClean="0">
                <a:solidFill>
                  <a:prstClr val="black"/>
                </a:solidFill>
              </a:rPr>
              <a:t> B:C </a:t>
            </a:r>
            <a:r>
              <a:rPr lang="en-US" sz="2000" b="0" dirty="0">
                <a:solidFill>
                  <a:prstClr val="black"/>
                </a:solidFill>
              </a:rPr>
              <a:t>ratio</a:t>
            </a:r>
          </a:p>
        </p:txBody>
      </p:sp>
      <p:sp>
        <p:nvSpPr>
          <p:cNvPr id="6" name="Rectangle 5"/>
          <p:cNvSpPr/>
          <p:nvPr/>
        </p:nvSpPr>
        <p:spPr>
          <a:xfrm>
            <a:off x="4876800" y="2800290"/>
            <a:ext cx="1531271" cy="40011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C00000"/>
                </a:solidFill>
              </a:rPr>
              <a:t>Parameters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238780"/>
            <a:ext cx="2242409" cy="5232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Critical Inputs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8" name="Text Box 41"/>
          <p:cNvSpPr txBox="1">
            <a:spLocks noChangeArrowheads="1"/>
          </p:cNvSpPr>
          <p:nvPr/>
        </p:nvSpPr>
        <p:spPr bwMode="auto">
          <a:xfrm>
            <a:off x="4876800" y="361890"/>
            <a:ext cx="2209800" cy="40011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dirty="0" smtClean="0">
                <a:solidFill>
                  <a:srgbClr val="C00000"/>
                </a:solidFill>
                <a:latin typeface="Calibri"/>
              </a:rPr>
              <a:t>Implementation</a:t>
            </a:r>
          </a:p>
        </p:txBody>
      </p:sp>
    </p:spTree>
    <p:extLst>
      <p:ext uri="{BB962C8B-B14F-4D97-AF65-F5344CB8AC3E}">
        <p14:creationId xmlns:p14="http://schemas.microsoft.com/office/powerpoint/2010/main" xmlns="" val="375250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/>
          <p:nvPr/>
        </p:nvPicPr>
        <p:blipFill>
          <a:blip r:embed="rId3" cstate="print">
            <a:extLst/>
          </a:blip>
          <a:srcRect l="11226" r="17593"/>
          <a:stretch>
            <a:fillRect/>
          </a:stretch>
        </p:blipFill>
        <p:spPr bwMode="auto">
          <a:xfrm>
            <a:off x="5562600" y="3048000"/>
            <a:ext cx="3062416" cy="2590800"/>
          </a:xfrm>
          <a:prstGeom prst="rect">
            <a:avLst/>
          </a:prstGeom>
          <a:noFill/>
          <a:extLst/>
        </p:spPr>
      </p:pic>
      <p:sp>
        <p:nvSpPr>
          <p:cNvPr id="27651" name="Text Box 6"/>
          <p:cNvSpPr txBox="1">
            <a:spLocks noChangeArrowheads="1"/>
          </p:cNvSpPr>
          <p:nvPr/>
        </p:nvSpPr>
        <p:spPr bwMode="auto">
          <a:xfrm>
            <a:off x="2274888" y="-762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7652" name="Text Box 9"/>
          <p:cNvSpPr txBox="1">
            <a:spLocks noChangeArrowheads="1"/>
          </p:cNvSpPr>
          <p:nvPr/>
        </p:nvSpPr>
        <p:spPr bwMode="auto">
          <a:xfrm>
            <a:off x="1646238" y="24384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srgbClr val="000000"/>
              </a:solidFill>
              <a:latin typeface="Franklin Gothic Medium" pitchFamily="34" charset="0"/>
              <a:cs typeface="Arial" charset="0"/>
            </a:endParaRPr>
          </a:p>
        </p:txBody>
      </p:sp>
      <p:sp>
        <p:nvSpPr>
          <p:cNvPr id="2055" name="Text Box 10"/>
          <p:cNvSpPr txBox="1">
            <a:spLocks noChangeArrowheads="1"/>
          </p:cNvSpPr>
          <p:nvPr/>
        </p:nvSpPr>
        <p:spPr bwMode="auto">
          <a:xfrm>
            <a:off x="304800" y="838200"/>
            <a:ext cx="1295400" cy="50629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2000" b="1" dirty="0" smtClean="0">
                <a:ln>
                  <a:noFill/>
                </a:ln>
                <a:solidFill>
                  <a:srgbClr val="C00000"/>
                </a:solidFill>
                <a:latin typeface="Calibri"/>
              </a:rPr>
              <a:t>Rationale</a:t>
            </a:r>
            <a:endParaRPr lang="en-US" sz="2000" b="1" dirty="0">
              <a:ln>
                <a:noFill/>
              </a:ln>
              <a:solidFill>
                <a:srgbClr val="C00000"/>
              </a:solidFill>
              <a:latin typeface="Calibri"/>
            </a:endParaRP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24552769"/>
              </p:ext>
            </p:extLst>
          </p:nvPr>
        </p:nvGraphicFramePr>
        <p:xfrm>
          <a:off x="4800600" y="1493576"/>
          <a:ext cx="3886200" cy="10972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0823"/>
                <a:gridCol w="1235177"/>
                <a:gridCol w="1600200"/>
              </a:tblGrid>
              <a:tr h="31621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Area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Franklin Gothic Medium" pitchFamily="34" charset="0"/>
                      </a:endParaRPr>
                    </a:p>
                  </a:txBody>
                  <a:tcPr marL="68594" marR="68594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Dist. Avg. yield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Franklin Gothic Medium" pitchFamily="34" charset="0"/>
                      </a:endParaRPr>
                    </a:p>
                  </a:txBody>
                  <a:tcPr marL="68594" marR="68594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Potential </a:t>
                      </a: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 yield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Franklin Gothic Medium" pitchFamily="34" charset="0"/>
                      </a:endParaRPr>
                    </a:p>
                  </a:txBody>
                  <a:tcPr marL="68594" marR="68594" marT="45706" marB="45706"/>
                </a:tc>
              </a:tr>
              <a:tr h="38191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598 ha</a:t>
                      </a:r>
                      <a:endParaRPr lang="en-US" sz="2000" b="1" dirty="0">
                        <a:latin typeface="Franklin Gothic Medium" pitchFamily="34" charset="0"/>
                      </a:endParaRPr>
                    </a:p>
                  </a:txBody>
                  <a:tcPr marL="68594" marR="68594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6.4 q</a:t>
                      </a:r>
                      <a:r>
                        <a:rPr lang="en-US" sz="2000" dirty="0" smtClean="0"/>
                        <a:t>/ha</a:t>
                      </a:r>
                      <a:endParaRPr lang="en-US" sz="2000" b="1" dirty="0">
                        <a:latin typeface="Franklin Gothic Medium" pitchFamily="34" charset="0"/>
                      </a:endParaRPr>
                    </a:p>
                  </a:txBody>
                  <a:tcPr marL="68594" marR="68594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12.5 q/ha</a:t>
                      </a:r>
                      <a:endParaRPr lang="en-US" sz="2000" b="1" dirty="0">
                        <a:latin typeface="Franklin Gothic Medium" pitchFamily="34" charset="0"/>
                      </a:endParaRPr>
                    </a:p>
                  </a:txBody>
                  <a:tcPr marL="68594" marR="68594" marT="45706" marB="45706"/>
                </a:tc>
              </a:tr>
            </a:tbl>
          </a:graphicData>
        </a:graphic>
      </p:graphicFrame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1295400" y="102513"/>
            <a:ext cx="70866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0D12F3"/>
                </a:solidFill>
                <a:cs typeface="Arial" panose="020B0604020202020204" pitchFamily="34" charset="0"/>
              </a:rPr>
              <a:t>FLD 2. </a:t>
            </a:r>
            <a:r>
              <a:rPr lang="en-US" sz="2400" b="1" dirty="0">
                <a:solidFill>
                  <a:srgbClr val="0D12F3"/>
                </a:solidFill>
                <a:cs typeface="Arial" panose="020B0604020202020204" pitchFamily="34" charset="0"/>
              </a:rPr>
              <a:t>Integrated crop management in </a:t>
            </a:r>
            <a:r>
              <a:rPr lang="en-US" sz="2400" b="1" dirty="0" err="1" smtClean="0">
                <a:solidFill>
                  <a:srgbClr val="0D12F3"/>
                </a:solidFill>
                <a:cs typeface="Arial" panose="020B0604020202020204" pitchFamily="34" charset="0"/>
              </a:rPr>
              <a:t>Redgram</a:t>
            </a:r>
            <a:endParaRPr lang="en-US" sz="2400" b="1" dirty="0">
              <a:solidFill>
                <a:srgbClr val="0D12F3"/>
              </a:solidFill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48400" y="5726113"/>
            <a:ext cx="1600200" cy="3698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 err="1"/>
              <a:t>Fusarium</a:t>
            </a:r>
            <a:r>
              <a:rPr lang="en-US" b="1" dirty="0"/>
              <a:t> wilt</a:t>
            </a: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304800" y="1524000"/>
            <a:ext cx="3810000" cy="10156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eaLnBrk="1" hangingPunct="1">
              <a:buFont typeface="Symbol"/>
              <a:buChar char="¨"/>
              <a:defRPr sz="1600"/>
            </a:lvl1pPr>
          </a:lstStyle>
          <a:p>
            <a:pPr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Wilt incidence </a:t>
            </a:r>
            <a:r>
              <a:rPr lang="en-US" sz="2000" dirty="0" smtClean="0">
                <a:solidFill>
                  <a:prstClr val="black"/>
                </a:solidFill>
                <a:cs typeface="Arial" panose="020B0604020202020204" pitchFamily="34" charset="0"/>
              </a:rPr>
              <a:t>(&gt;10 </a:t>
            </a: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%)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Sterility mosaic disease </a:t>
            </a:r>
            <a:r>
              <a:rPr lang="en-US" sz="2000" dirty="0" smtClean="0">
                <a:solidFill>
                  <a:prstClr val="black"/>
                </a:solidFill>
                <a:cs typeface="Arial" panose="020B0604020202020204" pitchFamily="34" charset="0"/>
              </a:rPr>
              <a:t>(10-15%)</a:t>
            </a:r>
            <a:endParaRPr lang="en-US" sz="20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Imbalanced Nutrition </a:t>
            </a:r>
          </a:p>
        </p:txBody>
      </p:sp>
      <p:sp>
        <p:nvSpPr>
          <p:cNvPr id="26" name="Text Box 40"/>
          <p:cNvSpPr txBox="1">
            <a:spLocks noChangeArrowheads="1"/>
          </p:cNvSpPr>
          <p:nvPr/>
        </p:nvSpPr>
        <p:spPr bwMode="auto">
          <a:xfrm>
            <a:off x="304800" y="3124200"/>
            <a:ext cx="4953000" cy="2308324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>
              <a:defRPr/>
            </a:pPr>
            <a:r>
              <a:rPr 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   </a:t>
            </a:r>
            <a:r>
              <a:rPr lang="en-US" sz="2400" b="1" u="sng" dirty="0">
                <a:solidFill>
                  <a:srgbClr val="C00000"/>
                </a:solidFill>
                <a:cs typeface="Arial" panose="020B0604020202020204" pitchFamily="34" charset="0"/>
              </a:rPr>
              <a:t>Technology: UAS(B) </a:t>
            </a:r>
          </a:p>
          <a:p>
            <a:pPr marL="228600" indent="-228600"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Use of wilt </a:t>
            </a:r>
            <a:r>
              <a:rPr lang="en-US" sz="2000" dirty="0" smtClean="0">
                <a:solidFill>
                  <a:prstClr val="black"/>
                </a:solidFill>
                <a:cs typeface="Arial" panose="020B0604020202020204" pitchFamily="34" charset="0"/>
              </a:rPr>
              <a:t>and SMD resistant </a:t>
            </a: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var. BRG </a:t>
            </a:r>
            <a:r>
              <a:rPr lang="en-US" sz="2000" dirty="0" smtClean="0">
                <a:solidFill>
                  <a:prstClr val="black"/>
                </a:solidFill>
                <a:cs typeface="Arial" panose="020B0604020202020204" pitchFamily="34" charset="0"/>
              </a:rPr>
              <a:t>3 </a:t>
            </a:r>
            <a:endParaRPr lang="en-US" sz="20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28600" indent="-228600"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Formation of Ridges and furrows</a:t>
            </a:r>
          </a:p>
          <a:p>
            <a:pPr marL="228600" indent="-228600"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Seed treatment with </a:t>
            </a:r>
            <a:r>
              <a:rPr lang="en-US" sz="2000" i="1" dirty="0" err="1">
                <a:solidFill>
                  <a:prstClr val="black"/>
                </a:solidFill>
                <a:cs typeface="Arial" panose="020B0604020202020204" pitchFamily="34" charset="0"/>
              </a:rPr>
              <a:t>Rhizobium</a:t>
            </a:r>
            <a:endParaRPr lang="en-US" sz="2000" i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28600" indent="-228600"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Installation of </a:t>
            </a:r>
            <a:r>
              <a:rPr lang="en-US" sz="2000" dirty="0" err="1">
                <a:solidFill>
                  <a:prstClr val="black"/>
                </a:solidFill>
                <a:cs typeface="Arial" panose="020B0604020202020204" pitchFamily="34" charset="0"/>
              </a:rPr>
              <a:t>pheramone</a:t>
            </a: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 traps</a:t>
            </a:r>
          </a:p>
          <a:p>
            <a:pPr marL="228600" indent="-228600"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Spray of Pulse Magic </a:t>
            </a:r>
          </a:p>
          <a:p>
            <a:pPr marL="228600" indent="-228600"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Spray of need based pp chemicals</a:t>
            </a:r>
          </a:p>
        </p:txBody>
      </p:sp>
    </p:spTree>
    <p:extLst>
      <p:ext uri="{BB962C8B-B14F-4D97-AF65-F5344CB8AC3E}">
        <p14:creationId xmlns="" xmlns:p14="http://schemas.microsoft.com/office/powerpoint/2010/main" val="13302937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81000"/>
            <a:ext cx="2242409" cy="5232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Critical Inputs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" name="Text Box 41"/>
          <p:cNvSpPr txBox="1">
            <a:spLocks noChangeArrowheads="1"/>
          </p:cNvSpPr>
          <p:nvPr/>
        </p:nvSpPr>
        <p:spPr bwMode="auto">
          <a:xfrm>
            <a:off x="5492780" y="381000"/>
            <a:ext cx="2203420" cy="40011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dirty="0" smtClean="0">
                <a:solidFill>
                  <a:srgbClr val="C00000"/>
                </a:solidFill>
                <a:latin typeface="Calibri"/>
              </a:rPr>
              <a:t>Implementation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00" y="914400"/>
            <a:ext cx="3505200" cy="147732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Demos: </a:t>
            </a:r>
            <a:r>
              <a:rPr lang="en-US" dirty="0" smtClean="0">
                <a:solidFill>
                  <a:prstClr val="black"/>
                </a:solidFill>
              </a:rPr>
              <a:t>5 (2 ha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pPr>
              <a:defRPr/>
            </a:pPr>
            <a:r>
              <a:rPr lang="en-US" b="1" dirty="0">
                <a:solidFill>
                  <a:srgbClr val="0000CC"/>
                </a:solidFill>
              </a:rPr>
              <a:t>Total cost: Rs. </a:t>
            </a:r>
            <a:r>
              <a:rPr lang="en-US" b="1" dirty="0" smtClean="0">
                <a:solidFill>
                  <a:srgbClr val="0000CC"/>
                </a:solidFill>
              </a:rPr>
              <a:t>27,200 (B+FD)</a:t>
            </a:r>
            <a:endParaRPr lang="en-US" b="1" dirty="0">
              <a:solidFill>
                <a:srgbClr val="0000CC"/>
              </a:solidFill>
            </a:endParaRPr>
          </a:p>
          <a:p>
            <a:pPr marL="465138" indent="-465138">
              <a:tabLst>
                <a:tab pos="404813" algn="l"/>
              </a:tabLst>
              <a:defRPr/>
            </a:pPr>
            <a:r>
              <a:rPr lang="en-US" dirty="0">
                <a:solidFill>
                  <a:prstClr val="black"/>
                </a:solidFill>
              </a:rPr>
              <a:t>Vil.: 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Vabasandra</a:t>
            </a:r>
            <a:endParaRPr lang="en-US" dirty="0">
              <a:solidFill>
                <a:prstClr val="black"/>
              </a:solidFill>
            </a:endParaRPr>
          </a:p>
          <a:p>
            <a:pPr marL="465138" indent="-465138">
              <a:tabLst>
                <a:tab pos="404813" algn="l"/>
              </a:tabLst>
              <a:defRPr/>
            </a:pPr>
            <a:r>
              <a:rPr lang="en-US" dirty="0" smtClean="0">
                <a:solidFill>
                  <a:prstClr val="black"/>
                </a:solidFill>
              </a:rPr>
              <a:t> Taluk: </a:t>
            </a:r>
            <a:r>
              <a:rPr lang="en-US" dirty="0" err="1" smtClean="0">
                <a:solidFill>
                  <a:prstClr val="black"/>
                </a:solidFill>
              </a:rPr>
              <a:t>Doddaballapura</a:t>
            </a:r>
            <a:r>
              <a:rPr lang="en-US" dirty="0" smtClean="0">
                <a:solidFill>
                  <a:prstClr val="black"/>
                </a:solidFill>
              </a:rPr>
              <a:t>  Tq.</a:t>
            </a:r>
            <a:endParaRPr lang="en-US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Scientists – Agron, </a:t>
            </a:r>
            <a:r>
              <a:rPr lang="en-US" dirty="0" smtClean="0">
                <a:solidFill>
                  <a:prstClr val="black"/>
                </a:solidFill>
              </a:rPr>
              <a:t>SS &amp; PP  </a:t>
            </a:r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5" name="Group 5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38472021"/>
              </p:ext>
            </p:extLst>
          </p:nvPr>
        </p:nvGraphicFramePr>
        <p:xfrm>
          <a:off x="228600" y="1143000"/>
          <a:ext cx="4724400" cy="47244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667000"/>
                <a:gridCol w="838200"/>
                <a:gridCol w="1219200"/>
              </a:tblGrid>
              <a:tr h="838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Particulars 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Qty/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demo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Cost/demo (Rs.)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45711" marB="45711" anchor="ctr" horzOverflow="overflow"/>
                </a:tc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kumimoji="0" lang="en-US" sz="1800" kern="1200" dirty="0" smtClean="0">
                          <a:latin typeface="+mn-lt"/>
                        </a:rPr>
                        <a:t>Seeds  </a:t>
                      </a: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(BRG-3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cs typeface="Arial" panose="020B0604020202020204" pitchFamily="34" charset="0"/>
                        </a:rPr>
                        <a:t>) </a:t>
                      </a: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 kg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540</a:t>
                      </a:r>
                    </a:p>
                  </a:txBody>
                  <a:tcPr marL="68580" marR="68580" marT="45711" marB="45711" anchor="ctr" horzOverflow="overflow"/>
                </a:tc>
              </a:tr>
              <a:tr h="2286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i="1" u="none" strike="noStrike" kern="1200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Rhizobium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kg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68580" marR="68580" marT="45711" marB="45711" anchor="ctr" horzOverflow="overflow"/>
                </a:tc>
              </a:tr>
              <a:tr h="2286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Pulse magic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 kg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600</a:t>
                      </a:r>
                    </a:p>
                  </a:txBody>
                  <a:tcPr marL="68580" marR="68580" marT="45711" marB="45711" anchor="ctr" horzOverflow="overflow"/>
                </a:tc>
              </a:tr>
              <a:tr h="3048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Pheramone traps and lures 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10+10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1000</a:t>
                      </a:r>
                    </a:p>
                  </a:txBody>
                  <a:tcPr marL="68580" marR="68580" marT="45711" marB="45711" anchor="ctr" horzOverflow="overflow"/>
                </a:tc>
              </a:tr>
              <a:tr h="3048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Spinosad (microbial)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75 ml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2000</a:t>
                      </a:r>
                    </a:p>
                  </a:txBody>
                  <a:tcPr marL="68580" marR="68580" marT="45711" marB="45711" anchor="ctr" horzOverflow="overflow"/>
                </a:tc>
              </a:tr>
              <a:tr h="533490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Total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4240</a:t>
                      </a:r>
                    </a:p>
                  </a:txBody>
                  <a:tcPr marL="68580" marR="68580" marT="45711" marB="45711" anchor="ctr" horzOverflow="overflow"/>
                </a:tc>
              </a:tr>
              <a:tr h="533400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Cost for 5 demos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21200</a:t>
                      </a:r>
                    </a:p>
                  </a:txBody>
                  <a:tcPr marL="68580" marR="68580" marT="45711" marB="45711" anchor="ctr" horzOverflow="overflow"/>
                </a:tc>
              </a:tr>
              <a:tr h="533400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Board and Field day</a:t>
                      </a: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6000</a:t>
                      </a:r>
                    </a:p>
                  </a:txBody>
                  <a:tcPr marL="68580" marR="68580" marT="45711" marB="45711" anchor="ctr" horzOverflow="overflow"/>
                </a:tc>
              </a:tr>
              <a:tr h="457200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27200</a:t>
                      </a:r>
                    </a:p>
                  </a:txBody>
                  <a:tcPr marL="68580" marR="68580" marT="45711" marB="45711" anchor="ctr" horzOverflow="overflow"/>
                </a:tc>
              </a:tr>
            </a:tbl>
          </a:graphicData>
        </a:graphic>
      </p:graphicFrame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105400" y="3124200"/>
            <a:ext cx="3886200" cy="2585323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IN" b="0" dirty="0" smtClean="0">
                <a:solidFill>
                  <a:prstClr val="black"/>
                </a:solidFill>
              </a:rPr>
              <a:t>Plant height (cm)</a:t>
            </a:r>
          </a:p>
          <a:p>
            <a:pPr>
              <a:defRPr/>
            </a:pPr>
            <a:r>
              <a:rPr lang="en-IN" b="0" dirty="0" smtClean="0">
                <a:solidFill>
                  <a:prstClr val="black"/>
                </a:solidFill>
              </a:rPr>
              <a:t>Number of branches/plant</a:t>
            </a:r>
          </a:p>
          <a:p>
            <a:pPr>
              <a:defRPr/>
            </a:pPr>
            <a:r>
              <a:rPr lang="en-IN" b="0" dirty="0" smtClean="0">
                <a:solidFill>
                  <a:prstClr val="black"/>
                </a:solidFill>
              </a:rPr>
              <a:t>Wilt  severity (%)</a:t>
            </a:r>
          </a:p>
          <a:p>
            <a:pPr>
              <a:defRPr/>
            </a:pPr>
            <a:r>
              <a:rPr lang="en-IN" b="0" dirty="0" smtClean="0">
                <a:solidFill>
                  <a:prstClr val="black"/>
                </a:solidFill>
              </a:rPr>
              <a:t>Sterility mosaic disease severity (%)</a:t>
            </a:r>
          </a:p>
          <a:p>
            <a:pPr>
              <a:defRPr/>
            </a:pPr>
            <a:r>
              <a:rPr lang="en-IN" b="0" dirty="0" smtClean="0">
                <a:solidFill>
                  <a:prstClr val="black"/>
                </a:solidFill>
              </a:rPr>
              <a:t>Yield (q/ha) </a:t>
            </a:r>
          </a:p>
          <a:p>
            <a:pPr>
              <a:defRPr/>
            </a:pPr>
            <a:r>
              <a:rPr lang="en-IN" b="0" dirty="0" smtClean="0">
                <a:solidFill>
                  <a:prstClr val="black"/>
                </a:solidFill>
              </a:rPr>
              <a:t> B:C ratio</a:t>
            </a:r>
            <a:endParaRPr lang="en-US" b="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98129" y="2590800"/>
            <a:ext cx="1531271" cy="40011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C00000"/>
                </a:solidFill>
              </a:rPr>
              <a:t>Parameters </a:t>
            </a:r>
          </a:p>
        </p:txBody>
      </p:sp>
    </p:spTree>
    <p:extLst>
      <p:ext uri="{BB962C8B-B14F-4D97-AF65-F5344CB8AC3E}">
        <p14:creationId xmlns="" xmlns:p14="http://schemas.microsoft.com/office/powerpoint/2010/main" val="166501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62000" y="304800"/>
            <a:ext cx="7543800" cy="838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ts val="300"/>
              </a:spcBef>
              <a:spcAft>
                <a:spcPts val="300"/>
              </a:spcAft>
              <a:tabLst>
                <a:tab pos="2971800" algn="ctr"/>
                <a:tab pos="5943600" algn="r"/>
              </a:tabLst>
              <a:defRPr/>
            </a:pPr>
            <a:endParaRPr lang="en-US" sz="2400" b="1" dirty="0">
              <a:solidFill>
                <a:srgbClr val="0000FF"/>
              </a:solidFill>
              <a:ea typeface="Times New Roman"/>
            </a:endParaRPr>
          </a:p>
          <a:p>
            <a:pPr algn="ctr">
              <a:tabLst>
                <a:tab pos="2971800" algn="ctr"/>
                <a:tab pos="5943600" algn="r"/>
              </a:tabLst>
              <a:defRPr/>
            </a:pPr>
            <a:r>
              <a:rPr lang="en-US" sz="24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FLD 3. </a:t>
            </a: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Demonstration of multicut fodder </a:t>
            </a:r>
            <a:r>
              <a:rPr lang="en-US" sz="24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sorghum COFS-31</a:t>
            </a:r>
          </a:p>
          <a:p>
            <a:pPr algn="ctr">
              <a:tabLst>
                <a:tab pos="2971800" algn="ctr"/>
                <a:tab pos="5943600" algn="r"/>
              </a:tabLst>
              <a:defRPr/>
            </a:pPr>
            <a:r>
              <a:rPr lang="en-US" sz="24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 for green fodder and silage</a:t>
            </a:r>
            <a:endParaRPr lang="en-US" sz="2400" b="1" dirty="0">
              <a:solidFill>
                <a:srgbClr val="0000FF"/>
              </a:solidFill>
              <a:ea typeface="Times New Roman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  <a:tabLst>
                <a:tab pos="2971800" algn="ctr"/>
                <a:tab pos="5943600" algn="r"/>
              </a:tabLst>
              <a:defRPr/>
            </a:pPr>
            <a:endParaRPr lang="en-US" sz="2400" b="1" dirty="0">
              <a:solidFill>
                <a:srgbClr val="0000FF"/>
              </a:solidFill>
              <a:ea typeface="Times New Roman"/>
            </a:endParaRPr>
          </a:p>
        </p:txBody>
      </p:sp>
      <p:sp>
        <p:nvSpPr>
          <p:cNvPr id="31" name="Text Box 40"/>
          <p:cNvSpPr txBox="1">
            <a:spLocks noChangeArrowheads="1"/>
          </p:cNvSpPr>
          <p:nvPr/>
        </p:nvSpPr>
        <p:spPr bwMode="auto">
          <a:xfrm>
            <a:off x="228600" y="3962400"/>
            <a:ext cx="5486400" cy="193899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>
              <a:defRPr/>
            </a:pPr>
            <a:r>
              <a:rPr lang="en-US" sz="20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sz="2000" b="1" u="sng" dirty="0">
                <a:solidFill>
                  <a:srgbClr val="C00000"/>
                </a:solidFill>
                <a:cs typeface="Arial" panose="020B0604020202020204" pitchFamily="34" charset="0"/>
              </a:rPr>
              <a:t>Technology: TNAU, Tamil </a:t>
            </a:r>
            <a:r>
              <a:rPr lang="en-US" sz="2000" b="1" u="sng" dirty="0" err="1">
                <a:solidFill>
                  <a:srgbClr val="C00000"/>
                </a:solidFill>
                <a:cs typeface="Arial" panose="020B0604020202020204" pitchFamily="34" charset="0"/>
              </a:rPr>
              <a:t>nadu</a:t>
            </a:r>
            <a:endParaRPr lang="en-US" sz="2000" b="1" u="sng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228600" indent="-228600"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High yielding multicut fodder </a:t>
            </a:r>
            <a:r>
              <a:rPr lang="en-US" sz="2000" dirty="0" smtClean="0">
                <a:solidFill>
                  <a:prstClr val="black"/>
                </a:solidFill>
                <a:cs typeface="Arial" panose="020B0604020202020204" pitchFamily="34" charset="0"/>
              </a:rPr>
              <a:t> variety CoFS-31 :170-180 t/ha/yr (6-7 cuts) with good palatability </a:t>
            </a:r>
            <a:endParaRPr lang="en-US" sz="20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28600" indent="-228600"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Improved agro techniques for multicut fodder </a:t>
            </a:r>
            <a:r>
              <a:rPr lang="en-US" sz="2000" dirty="0" smtClean="0">
                <a:solidFill>
                  <a:prstClr val="black"/>
                </a:solidFill>
                <a:cs typeface="Arial" panose="020B0604020202020204" pitchFamily="34" charset="0"/>
              </a:rPr>
              <a:t>production</a:t>
            </a:r>
          </a:p>
          <a:p>
            <a:pPr marL="228600" indent="-228600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/>
                </a:solidFill>
                <a:cs typeface="Arial" panose="020B0604020202020204" pitchFamily="34" charset="0"/>
              </a:rPr>
              <a:t>Silage production technology in bags</a:t>
            </a:r>
            <a:endParaRPr lang="en-US" sz="2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" y="1295400"/>
            <a:ext cx="1198598" cy="4001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3175">
                  <a:noFill/>
                </a:ln>
                <a:solidFill>
                  <a:srgbClr val="C00000"/>
                </a:solidFill>
              </a:rPr>
              <a:t>Rationale</a:t>
            </a:r>
            <a:endParaRPr lang="en-US" sz="2000" b="1" dirty="0">
              <a:ln w="3175">
                <a:noFill/>
              </a:ln>
              <a:solidFill>
                <a:srgbClr val="C00000"/>
              </a:solidFill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228600" y="1905000"/>
            <a:ext cx="5486400" cy="178510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1775" indent="-231775" algn="just">
              <a:buFont typeface="Wingdings" pitchFamily="2" charset="2"/>
              <a:buChar char="Ø"/>
              <a:defRPr/>
            </a:pPr>
            <a:r>
              <a:rPr lang="en-US" sz="2200" dirty="0" smtClean="0">
                <a:solidFill>
                  <a:prstClr val="black"/>
                </a:solidFill>
                <a:cs typeface="Arial" panose="020B0604020202020204" pitchFamily="34" charset="0"/>
              </a:rPr>
              <a:t>Conventional fodder sorghum crop (Kakmar)-less yield</a:t>
            </a:r>
          </a:p>
          <a:p>
            <a:pPr marL="231775" indent="-231775" algn="just">
              <a:buFont typeface="Wingdings" pitchFamily="2" charset="2"/>
              <a:buChar char="Ø"/>
              <a:defRPr/>
            </a:pPr>
            <a:r>
              <a:rPr lang="en-US" sz="2200" dirty="0" smtClean="0">
                <a:solidFill>
                  <a:prstClr val="black"/>
                </a:solidFill>
                <a:cs typeface="Arial" panose="020B0604020202020204" pitchFamily="34" charset="0"/>
              </a:rPr>
              <a:t> Unaware about the availability of suitable multicut fodder</a:t>
            </a:r>
          </a:p>
          <a:p>
            <a:pPr marL="231775" indent="-231775" algn="just">
              <a:buFont typeface="Wingdings" pitchFamily="2" charset="2"/>
              <a:buChar char="Ø"/>
              <a:defRPr/>
            </a:pPr>
            <a:r>
              <a:rPr lang="en-US" sz="2200" dirty="0" smtClean="0">
                <a:solidFill>
                  <a:prstClr val="black"/>
                </a:solidFill>
                <a:cs typeface="Arial" panose="020B0604020202020204" pitchFamily="34" charset="0"/>
              </a:rPr>
              <a:t>Lack of awareness about silage technology</a:t>
            </a:r>
          </a:p>
        </p:txBody>
      </p:sp>
      <p:pic>
        <p:nvPicPr>
          <p:cNvPr id="12" name="Picture 1" descr="C:\Users\Dr.Venkate Gowda.J\Desktop\FLD and OFT photos\OFT Redgram 2019\DSC02977.JPG"/>
          <p:cNvPicPr>
            <a:picLocks noChangeAspect="1" noChangeArrowheads="1"/>
          </p:cNvPicPr>
          <p:nvPr/>
        </p:nvPicPr>
        <p:blipFill>
          <a:blip r:embed="rId3" cstate="print"/>
          <a:srcRect r="15061"/>
          <a:stretch>
            <a:fillRect/>
          </a:stretch>
        </p:blipFill>
        <p:spPr bwMode="auto">
          <a:xfrm>
            <a:off x="6019800" y="1865674"/>
            <a:ext cx="2590800" cy="1715726"/>
          </a:xfrm>
          <a:prstGeom prst="rect">
            <a:avLst/>
          </a:prstGeom>
          <a:noFill/>
        </p:spPr>
      </p:pic>
      <p:sp>
        <p:nvSpPr>
          <p:cNvPr id="18" name="TextBox 7"/>
          <p:cNvSpPr txBox="1">
            <a:spLocks noChangeArrowheads="1"/>
          </p:cNvSpPr>
          <p:nvPr/>
        </p:nvSpPr>
        <p:spPr bwMode="auto">
          <a:xfrm>
            <a:off x="6705600" y="6096000"/>
            <a:ext cx="1640174" cy="40011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>
                <a:lumMod val="95000"/>
                <a:lumOff val="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CoFS-31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" name="Picture 2" descr="G:\photos for SAC all\VJ pics 2020\IMG_29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4038600"/>
            <a:ext cx="26289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659234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13332725"/>
              </p:ext>
            </p:extLst>
          </p:nvPr>
        </p:nvGraphicFramePr>
        <p:xfrm>
          <a:off x="76200" y="838200"/>
          <a:ext cx="4572000" cy="484861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33600"/>
                <a:gridCol w="990600"/>
                <a:gridCol w="1447800"/>
              </a:tblGrid>
              <a:tr h="11041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Particulars 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Qty/ demo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Cost/demo (Rs.)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45711" marB="45711" anchor="ctr" horzOverflow="overflow"/>
                </a:tc>
              </a:tr>
              <a:tr h="624076">
                <a:tc>
                  <a:txBody>
                    <a:bodyPr/>
                    <a:lstStyle/>
                    <a:p>
                      <a:pPr algn="l"/>
                      <a:r>
                        <a:rPr kumimoji="0" lang="en-US" sz="2000" kern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Seeds  (CoFS-31)</a:t>
                      </a:r>
                      <a:endParaRPr kumimoji="0" lang="en-US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kg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600</a:t>
                      </a:r>
                    </a:p>
                  </a:txBody>
                  <a:tcPr marL="68580" marR="68580" marT="45711" marB="45711" anchor="ctr" horzOverflow="overflow"/>
                </a:tc>
              </a:tr>
              <a:tr h="6240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Silage bags/drums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1200</a:t>
                      </a:r>
                    </a:p>
                  </a:txBody>
                  <a:tcPr marL="68580" marR="68580" marT="45711" marB="45711" anchor="ctr" horzOverflow="overflow"/>
                </a:tc>
              </a:tr>
              <a:tr h="624076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Total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1800</a:t>
                      </a:r>
                    </a:p>
                  </a:txBody>
                  <a:tcPr marL="68580" marR="68580" marT="45711" marB="45711" anchor="ctr" horzOverflow="overflow"/>
                </a:tc>
              </a:tr>
              <a:tr h="624076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Cost for 10 demos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18000</a:t>
                      </a:r>
                    </a:p>
                  </a:txBody>
                  <a:tcPr marL="68580" marR="68580" marT="45711" marB="45711" anchor="ctr" horzOverflow="overflow"/>
                </a:tc>
              </a:tr>
              <a:tr h="624076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Board and Field day</a:t>
                      </a: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6000</a:t>
                      </a:r>
                    </a:p>
                  </a:txBody>
                  <a:tcPr marL="68580" marR="68580" marT="45711" marB="45711" anchor="ctr" horzOverflow="overflow"/>
                </a:tc>
              </a:tr>
              <a:tr h="624076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24000</a:t>
                      </a:r>
                    </a:p>
                  </a:txBody>
                  <a:tcPr marL="68580" marR="68580" marT="45711" marB="45711" anchor="ctr" horzOverflow="overflow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04800" y="76200"/>
            <a:ext cx="2242409" cy="5232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Critical Inputs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4953000" y="883384"/>
            <a:ext cx="4114800" cy="163121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lnSpc>
                <a:spcPct val="100000"/>
              </a:lnSpc>
              <a:defRPr/>
            </a:pPr>
            <a:r>
              <a:rPr lang="en-US" sz="2000" dirty="0" smtClean="0">
                <a:ln>
                  <a:noFill/>
                </a:ln>
                <a:solidFill>
                  <a:prstClr val="black"/>
                </a:solidFill>
                <a:latin typeface="Calibri"/>
                <a:cs typeface="Arial" pitchFamily="34" charset="0"/>
              </a:rPr>
              <a:t>Demos</a:t>
            </a:r>
            <a:r>
              <a:rPr lang="en-US" sz="2000" dirty="0" smtClean="0">
                <a:ln>
                  <a:noFill/>
                </a:ln>
                <a:solidFill>
                  <a:srgbClr val="C00000"/>
                </a:solidFill>
                <a:latin typeface="Calibri"/>
                <a:cs typeface="Arial" pitchFamily="34" charset="0"/>
              </a:rPr>
              <a:t>:</a:t>
            </a:r>
            <a:r>
              <a:rPr lang="en-US" sz="2000" dirty="0" smtClean="0">
                <a:ln>
                  <a:noFill/>
                </a:ln>
                <a:solidFill>
                  <a:prstClr val="black"/>
                </a:solidFill>
                <a:latin typeface="Calibri"/>
                <a:cs typeface="Arial" pitchFamily="34" charset="0"/>
              </a:rPr>
              <a:t> 10 (1 </a:t>
            </a:r>
            <a:r>
              <a:rPr lang="en-US" sz="2000" dirty="0">
                <a:ln>
                  <a:noFill/>
                </a:ln>
                <a:solidFill>
                  <a:prstClr val="black"/>
                </a:solidFill>
                <a:latin typeface="Calibri"/>
                <a:cs typeface="Arial" pitchFamily="34" charset="0"/>
              </a:rPr>
              <a:t>ha</a:t>
            </a:r>
            <a:r>
              <a:rPr lang="en-US" sz="2000" dirty="0" smtClean="0">
                <a:ln>
                  <a:noFill/>
                </a:ln>
                <a:solidFill>
                  <a:prstClr val="black"/>
                </a:solidFill>
                <a:latin typeface="Calibri"/>
                <a:cs typeface="Arial" pitchFamily="34" charset="0"/>
              </a:rPr>
              <a:t>)</a:t>
            </a:r>
          </a:p>
          <a:p>
            <a:pPr algn="l">
              <a:lnSpc>
                <a:spcPct val="100000"/>
              </a:lnSpc>
              <a:defRPr/>
            </a:pPr>
            <a:r>
              <a:rPr lang="en-US" sz="2000" b="1" dirty="0" smtClean="0">
                <a:ln>
                  <a:noFill/>
                </a:ln>
                <a:solidFill>
                  <a:srgbClr val="0000CC"/>
                </a:solidFill>
                <a:latin typeface="Calibri"/>
                <a:cs typeface="Arial" pitchFamily="34" charset="0"/>
              </a:rPr>
              <a:t>Total cost: Rs.24, 000 (B+FD)</a:t>
            </a:r>
          </a:p>
          <a:p>
            <a:pPr algn="l">
              <a:lnSpc>
                <a:spcPct val="100000"/>
              </a:lnSpc>
              <a:defRPr/>
            </a:pPr>
            <a:r>
              <a:rPr lang="en-US" sz="2000" dirty="0" smtClean="0">
                <a:ln>
                  <a:noFill/>
                </a:ln>
                <a:solidFill>
                  <a:prstClr val="black"/>
                </a:solidFill>
                <a:latin typeface="Calibri"/>
                <a:cs typeface="Arial" pitchFamily="34" charset="0"/>
              </a:rPr>
              <a:t>Vil</a:t>
            </a:r>
            <a:r>
              <a:rPr lang="en-US" sz="2000" dirty="0" smtClean="0">
                <a:ln>
                  <a:noFill/>
                </a:ln>
                <a:solidFill>
                  <a:srgbClr val="C00000"/>
                </a:solidFill>
                <a:latin typeface="Calibri"/>
                <a:cs typeface="Arial" pitchFamily="34" charset="0"/>
              </a:rPr>
              <a:t>.: </a:t>
            </a:r>
            <a:r>
              <a:rPr lang="en-US" sz="2000" dirty="0" err="1" smtClean="0">
                <a:ln>
                  <a:noFill/>
                </a:ln>
                <a:solidFill>
                  <a:prstClr val="black"/>
                </a:solidFill>
                <a:latin typeface="Calibri"/>
                <a:cs typeface="Arial" pitchFamily="34" charset="0"/>
              </a:rPr>
              <a:t>K.R.Pura</a:t>
            </a:r>
            <a:endParaRPr lang="en-US" sz="2000" dirty="0" smtClean="0">
              <a:ln>
                <a:noFill/>
              </a:ln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algn="l">
              <a:lnSpc>
                <a:spcPct val="100000"/>
              </a:lnSpc>
              <a:defRPr/>
            </a:pPr>
            <a:r>
              <a:rPr lang="en-US" sz="2000" dirty="0" smtClean="0">
                <a:ln>
                  <a:noFill/>
                </a:ln>
                <a:solidFill>
                  <a:prstClr val="black"/>
                </a:solidFill>
                <a:latin typeface="Calibri"/>
                <a:cs typeface="Arial" pitchFamily="34" charset="0"/>
              </a:rPr>
              <a:t>Taluk: </a:t>
            </a:r>
            <a:r>
              <a:rPr lang="en-US" sz="2000" dirty="0" err="1" smtClean="0">
                <a:ln>
                  <a:noFill/>
                </a:ln>
                <a:solidFill>
                  <a:prstClr val="black"/>
                </a:solidFill>
                <a:latin typeface="Calibri"/>
                <a:cs typeface="Arial" pitchFamily="34" charset="0"/>
              </a:rPr>
              <a:t>Nelamangala</a:t>
            </a:r>
            <a:endParaRPr lang="en-US" sz="2000" dirty="0" smtClean="0">
              <a:ln>
                <a:noFill/>
              </a:ln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algn="l">
              <a:lnSpc>
                <a:spcPct val="100000"/>
              </a:lnSpc>
              <a:defRPr/>
            </a:pPr>
            <a:r>
              <a:rPr lang="en-US" sz="2000" dirty="0" smtClean="0">
                <a:ln>
                  <a:noFill/>
                </a:ln>
                <a:solidFill>
                  <a:prstClr val="black"/>
                </a:solidFill>
                <a:latin typeface="Calibri"/>
                <a:cs typeface="Arial" pitchFamily="34" charset="0"/>
              </a:rPr>
              <a:t>Scientists</a:t>
            </a:r>
            <a:r>
              <a:rPr lang="en-US" sz="2000" dirty="0" smtClean="0">
                <a:ln>
                  <a:noFill/>
                </a:ln>
                <a:solidFill>
                  <a:srgbClr val="C00000"/>
                </a:solidFill>
                <a:latin typeface="Calibri"/>
                <a:cs typeface="Arial" pitchFamily="34" charset="0"/>
              </a:rPr>
              <a:t> </a:t>
            </a:r>
            <a:r>
              <a:rPr lang="en-US" sz="2000" dirty="0">
                <a:ln>
                  <a:noFill/>
                </a:ln>
                <a:solidFill>
                  <a:srgbClr val="C00000"/>
                </a:solidFill>
                <a:latin typeface="Calibri"/>
                <a:cs typeface="Arial" pitchFamily="34" charset="0"/>
              </a:rPr>
              <a:t>– </a:t>
            </a:r>
            <a:r>
              <a:rPr lang="en-US" sz="2000" dirty="0" err="1" smtClean="0">
                <a:ln>
                  <a:noFill/>
                </a:ln>
                <a:solidFill>
                  <a:prstClr val="black"/>
                </a:solidFill>
                <a:latin typeface="Calibri"/>
                <a:cs typeface="Arial" pitchFamily="34" charset="0"/>
              </a:rPr>
              <a:t>Agron</a:t>
            </a:r>
            <a:r>
              <a:rPr lang="en-US" sz="2000" dirty="0" smtClean="0">
                <a:ln>
                  <a:noFill/>
                </a:ln>
                <a:solidFill>
                  <a:prstClr val="black"/>
                </a:solidFill>
                <a:latin typeface="Calibri"/>
                <a:cs typeface="Arial" pitchFamily="34" charset="0"/>
              </a:rPr>
              <a:t>  and SS</a:t>
            </a:r>
          </a:p>
        </p:txBody>
      </p:sp>
      <p:sp>
        <p:nvSpPr>
          <p:cNvPr id="12" name="Text Box 41"/>
          <p:cNvSpPr txBox="1">
            <a:spLocks noChangeArrowheads="1"/>
          </p:cNvSpPr>
          <p:nvPr/>
        </p:nvSpPr>
        <p:spPr bwMode="auto">
          <a:xfrm>
            <a:off x="5334000" y="304800"/>
            <a:ext cx="2203420" cy="40011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dirty="0" smtClean="0">
                <a:solidFill>
                  <a:srgbClr val="C00000"/>
                </a:solidFill>
                <a:latin typeface="Calibri"/>
              </a:rPr>
              <a:t>Implementation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181600" y="3778984"/>
            <a:ext cx="3733800" cy="132343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marL="225425" indent="-225425">
              <a:lnSpc>
                <a:spcPct val="100000"/>
              </a:lnSpc>
              <a:defRPr/>
            </a:pPr>
            <a:r>
              <a:rPr lang="en-US" sz="2000" b="0" dirty="0" smtClean="0">
                <a:solidFill>
                  <a:prstClr val="black"/>
                </a:solidFill>
              </a:rPr>
              <a:t>Plant height (cm)</a:t>
            </a:r>
          </a:p>
          <a:p>
            <a:pPr marL="225425" indent="-225425">
              <a:lnSpc>
                <a:spcPct val="100000"/>
              </a:lnSpc>
              <a:defRPr/>
            </a:pPr>
            <a:r>
              <a:rPr lang="en-US" sz="2000" b="0" dirty="0" smtClean="0">
                <a:solidFill>
                  <a:prstClr val="black"/>
                </a:solidFill>
              </a:rPr>
              <a:t>Number of tillers/</a:t>
            </a:r>
            <a:r>
              <a:rPr lang="en-US" sz="2000" b="0" dirty="0" err="1" smtClean="0">
                <a:solidFill>
                  <a:prstClr val="black"/>
                </a:solidFill>
              </a:rPr>
              <a:t>culm</a:t>
            </a:r>
            <a:endParaRPr lang="en-US" sz="2000" b="0" dirty="0" smtClean="0">
              <a:solidFill>
                <a:prstClr val="black"/>
              </a:solidFill>
            </a:endParaRPr>
          </a:p>
          <a:p>
            <a:pPr marL="225425" indent="-225425">
              <a:lnSpc>
                <a:spcPct val="100000"/>
              </a:lnSpc>
              <a:defRPr/>
            </a:pPr>
            <a:r>
              <a:rPr lang="en-US" sz="2000" b="0" dirty="0" smtClean="0">
                <a:solidFill>
                  <a:prstClr val="black"/>
                </a:solidFill>
              </a:rPr>
              <a:t>Green fodder Yield (t/ha)</a:t>
            </a:r>
          </a:p>
          <a:p>
            <a:pPr marL="225425" indent="-225425">
              <a:lnSpc>
                <a:spcPct val="100000"/>
              </a:lnSpc>
              <a:defRPr/>
            </a:pPr>
            <a:r>
              <a:rPr lang="en-US" sz="2000" b="0" dirty="0" smtClean="0">
                <a:solidFill>
                  <a:prstClr val="black"/>
                </a:solidFill>
              </a:rPr>
              <a:t>Palatability (%)</a:t>
            </a:r>
            <a:endParaRPr lang="en-US" sz="2000" b="0" dirty="0">
              <a:solidFill>
                <a:prstClr val="black"/>
              </a:solidFill>
            </a:endParaRPr>
          </a:p>
        </p:txBody>
      </p:sp>
      <p:sp>
        <p:nvSpPr>
          <p:cNvPr id="14" name="Text Box 41"/>
          <p:cNvSpPr txBox="1">
            <a:spLocks noChangeArrowheads="1"/>
          </p:cNvSpPr>
          <p:nvPr/>
        </p:nvSpPr>
        <p:spPr bwMode="auto">
          <a:xfrm>
            <a:off x="5257800" y="3028890"/>
            <a:ext cx="2203420" cy="40011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dirty="0" smtClean="0">
                <a:solidFill>
                  <a:srgbClr val="C00000"/>
                </a:solidFill>
                <a:latin typeface="Calibri"/>
              </a:rPr>
              <a:t>Parameters</a:t>
            </a:r>
          </a:p>
        </p:txBody>
      </p:sp>
    </p:spTree>
    <p:extLst>
      <p:ext uri="{BB962C8B-B14F-4D97-AF65-F5344CB8AC3E}">
        <p14:creationId xmlns:p14="http://schemas.microsoft.com/office/powerpoint/2010/main" xmlns="" val="318859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90648094"/>
              </p:ext>
            </p:extLst>
          </p:nvPr>
        </p:nvGraphicFramePr>
        <p:xfrm>
          <a:off x="5181600" y="1143000"/>
          <a:ext cx="3843337" cy="731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3937"/>
                <a:gridCol w="1676400"/>
                <a:gridCol w="1143000"/>
              </a:tblGrid>
              <a:tr h="36607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Area</a:t>
                      </a: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91438" marR="91438" marT="45759" marB="457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Dist. Avg. yield</a:t>
                      </a: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91438" marR="91438" marT="45759" marB="457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Pot. Yield</a:t>
                      </a: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91438" marR="91438" marT="45759" marB="457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68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572 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6" marR="91446" marT="45608" marB="45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28.61 t/ha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6" marR="91446" marT="45608" marB="45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40 t/ha</a:t>
                      </a:r>
                    </a:p>
                  </a:txBody>
                  <a:tcPr marL="91446" marR="91446" marT="45608" marB="456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2" name="Rectangle 3"/>
          <p:cNvSpPr>
            <a:spLocks/>
          </p:cNvSpPr>
          <p:nvPr/>
        </p:nvSpPr>
        <p:spPr bwMode="auto">
          <a:xfrm>
            <a:off x="168230" y="3434481"/>
            <a:ext cx="6080170" cy="2585319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45718" tIns="45718" rIns="45718" bIns="45718">
            <a:spAutoFit/>
          </a:bodyPr>
          <a:lstStyle/>
          <a:p>
            <a:pPr marL="133941" indent="-133941" defTabSz="914145">
              <a:buSzPct val="100000"/>
            </a:pPr>
            <a:r>
              <a:rPr lang="en-US" sz="2200" b="1" u="sng" dirty="0" smtClean="0">
                <a:solidFill>
                  <a:srgbClr val="C00000"/>
                </a:solidFill>
                <a:cs typeface="Arial" panose="020B0604020202020204" pitchFamily="34" charset="0"/>
              </a:rPr>
              <a:t>Technology: </a:t>
            </a:r>
            <a:r>
              <a:rPr lang="en-US" sz="2200" b="1" u="sng" dirty="0" smtClean="0">
                <a:solidFill>
                  <a:srgbClr val="C00000"/>
                </a:solidFill>
                <a:cs typeface="Arial" panose="020B0604020202020204" pitchFamily="34" charset="0"/>
                <a:sym typeface="Franklin Gothic Medium" pitchFamily="34" charset="0"/>
              </a:rPr>
              <a:t>UAS, Bangalore</a:t>
            </a:r>
            <a:endParaRPr lang="en-US" sz="2000" b="1" u="sng" dirty="0" smtClean="0">
              <a:solidFill>
                <a:srgbClr val="C00000"/>
              </a:solidFill>
              <a:cs typeface="Arial" panose="020B0604020202020204" pitchFamily="34" charset="0"/>
              <a:sym typeface="Franklin Gothic Medium" pitchFamily="34" charset="0"/>
            </a:endParaRPr>
          </a:p>
          <a:p>
            <a:pPr marL="342900" indent="-342900" defTabSz="914145">
              <a:buSzPct val="100000"/>
              <a:buFont typeface="Wingdings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PSB – For seed treatment</a:t>
            </a:r>
          </a:p>
          <a:p>
            <a:pPr marL="342900" indent="-342900" defTabSz="914145">
              <a:buSzPct val="100000"/>
              <a:buFont typeface="Wingdings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AMC – 5 kg for 500 kg FYM/Compost</a:t>
            </a:r>
          </a:p>
          <a:p>
            <a:pPr marL="342900" indent="-342900" defTabSz="914145">
              <a:buSzPct val="100000"/>
              <a:buFont typeface="Wingdings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FYM: 10 t/ha, RDF </a:t>
            </a:r>
            <a:r>
              <a:rPr lang="en-US" sz="2000" dirty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– </a:t>
            </a:r>
            <a:r>
              <a:rPr lang="en-US" sz="2000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25:40:30 </a:t>
            </a:r>
            <a:r>
              <a:rPr lang="en-US" sz="2000" dirty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kg/acre</a:t>
            </a:r>
          </a:p>
          <a:p>
            <a:pPr marL="342900" indent="-342900" defTabSz="914145">
              <a:buSzPct val="100000"/>
              <a:buFont typeface="Wingdings" pitchFamily="2" charset="2"/>
              <a:buChar char="Ø"/>
            </a:pPr>
            <a:r>
              <a:rPr lang="en-US" sz="2000" dirty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5</a:t>
            </a:r>
            <a:r>
              <a:rPr lang="en-US" sz="2000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0</a:t>
            </a:r>
            <a:r>
              <a:rPr lang="en-US" sz="2000" dirty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% </a:t>
            </a:r>
            <a:r>
              <a:rPr lang="en-US" sz="2000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N, 100 % PK as basal and 50 % N as top dress after 4 WAS</a:t>
            </a:r>
          </a:p>
          <a:p>
            <a:pPr marL="342900" indent="-342900" defTabSz="914145">
              <a:buSzPct val="100000"/>
              <a:buFont typeface="Wingdings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Vegetable special (2 sprays: Flower bud initiation &amp; 10-15 days after 1</a:t>
            </a:r>
            <a:r>
              <a:rPr lang="en-US" sz="2000" baseline="30000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st</a:t>
            </a:r>
            <a:r>
              <a:rPr lang="en-US" sz="2000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 spray)</a:t>
            </a:r>
            <a:endParaRPr lang="en-US" sz="2000" dirty="0">
              <a:solidFill>
                <a:prstClr val="black"/>
              </a:solidFill>
              <a:ea typeface="Franklin Gothic Medium" pitchFamily="34" charset="0"/>
              <a:cs typeface="Franklin Gothic Medium" pitchFamily="34" charset="0"/>
              <a:sym typeface="Franklin Gothic Medium" pitchFamily="34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115616" y="304800"/>
            <a:ext cx="705678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0D12F3"/>
                </a:solidFill>
              </a:rPr>
              <a:t>FLD 4. </a:t>
            </a:r>
            <a:r>
              <a:rPr lang="en-IN" sz="2400" b="1" dirty="0" smtClean="0">
                <a:solidFill>
                  <a:srgbClr val="0D12F3"/>
                </a:solidFill>
              </a:rPr>
              <a:t>Integrated </a:t>
            </a:r>
            <a:r>
              <a:rPr lang="en-IN" sz="2400" b="1" dirty="0">
                <a:solidFill>
                  <a:srgbClr val="0D12F3"/>
                </a:solidFill>
              </a:rPr>
              <a:t>Nutrient Management in Pole bean</a:t>
            </a:r>
            <a:endParaRPr lang="en-US" sz="2400" b="1" dirty="0">
              <a:solidFill>
                <a:srgbClr val="0D12F3"/>
              </a:solidFill>
            </a:endParaRP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323715" y="1297110"/>
            <a:ext cx="1295400" cy="54771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200" b="1" dirty="0" smtClean="0">
                <a:ln>
                  <a:noFill/>
                </a:ln>
                <a:solidFill>
                  <a:srgbClr val="C00000"/>
                </a:solidFill>
                <a:latin typeface="Calibri"/>
              </a:rPr>
              <a:t>Rationale</a:t>
            </a:r>
            <a:endParaRPr lang="en-US" sz="2200" b="1" dirty="0">
              <a:ln>
                <a:noFill/>
              </a:ln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168230" y="2096273"/>
            <a:ext cx="4894593" cy="10156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cs typeface="Calibri" pitchFamily="34" charset="0"/>
              </a:rPr>
              <a:t>No K application 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cs typeface="Calibri" pitchFamily="34" charset="0"/>
              </a:rPr>
              <a:t>Micronutrients application is not followed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cs typeface="Calibri" pitchFamily="34" charset="0"/>
              </a:rPr>
              <a:t>Low yield and poor quality </a:t>
            </a:r>
          </a:p>
        </p:txBody>
      </p:sp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6999" y="2133600"/>
            <a:ext cx="2514601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639"/>
          <a:stretch/>
        </p:blipFill>
        <p:spPr bwMode="auto">
          <a:xfrm>
            <a:off x="7086599" y="4038600"/>
            <a:ext cx="1485041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2867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oup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98616389"/>
              </p:ext>
            </p:extLst>
          </p:nvPr>
        </p:nvGraphicFramePr>
        <p:xfrm>
          <a:off x="76200" y="990600"/>
          <a:ext cx="4063752" cy="5262986"/>
        </p:xfrm>
        <a:graphic>
          <a:graphicData uri="http://schemas.openxmlformats.org/drawingml/2006/table">
            <a:tbl>
              <a:tblPr/>
              <a:tblGrid>
                <a:gridCol w="1975520"/>
                <a:gridCol w="1152128"/>
                <a:gridCol w="936104"/>
              </a:tblGrid>
              <a:tr h="977784"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Particulars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Qty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 /demo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Cost/</a:t>
                      </a:r>
                    </a:p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demo </a:t>
                      </a:r>
                    </a:p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(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Rs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.)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5535">
                <a:tc>
                  <a:txBody>
                    <a:bodyPr/>
                    <a:lstStyle/>
                    <a:p>
                      <a:pPr marL="58738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PSB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1 kg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150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5535">
                <a:tc>
                  <a:txBody>
                    <a:bodyPr/>
                    <a:lstStyle/>
                    <a:p>
                      <a:pPr marL="58738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Vegetable special</a:t>
                      </a: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1 kg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200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5535">
                <a:tc>
                  <a:txBody>
                    <a:bodyPr/>
                    <a:lstStyle/>
                    <a:p>
                      <a:pPr marL="58738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AMC powder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5 kg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825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5535">
                <a:tc>
                  <a:txBody>
                    <a:bodyPr/>
                    <a:lstStyle/>
                    <a:p>
                      <a:pPr marL="58738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 charset="0"/>
                          <a:cs typeface="+mn-ea" charset="0"/>
                          <a:sym typeface="Helvetica Light" charset="0"/>
                        </a:rPr>
                        <a:t>Soil analysis</a:t>
                      </a: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 charset="0"/>
                          <a:cs typeface="+mn-ea" charset="0"/>
                          <a:sym typeface="Helvetica Light" charset="0"/>
                        </a:rPr>
                        <a:t>2</a:t>
                      </a: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 charset="0"/>
                          <a:cs typeface="+mn-ea" charset="0"/>
                          <a:sym typeface="Helvetica Light" charset="0"/>
                        </a:rPr>
                        <a:t>600</a:t>
                      </a: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5538">
                <a:tc gridSpan="2"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Total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8" marR="32148" marT="32148" marB="32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2600" algn="l"/>
                          <a:tab pos="12954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1775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8" marR="32148" marT="32148" marB="32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5538">
                <a:tc gridSpan="2"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Cost for 5 demos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2600" algn="l"/>
                          <a:tab pos="12954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8875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8" marR="32148" marT="32148" marB="32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5538">
                <a:tc gridSpan="2"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 charset="0"/>
                          <a:cs typeface="+mn-ea" charset="0"/>
                          <a:sym typeface="Helvetica Light" charset="0"/>
                        </a:rPr>
                        <a:t>Board and Field day</a:t>
                      </a: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2600" algn="l"/>
                          <a:tab pos="12954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 charset="0"/>
                          <a:cs typeface="+mn-ea" charset="0"/>
                          <a:sym typeface="Helvetica Light" charset="0"/>
                        </a:rPr>
                        <a:t>6000</a:t>
                      </a:r>
                    </a:p>
                  </a:txBody>
                  <a:tcPr marL="32148" marR="32148" marT="32148" marB="32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5538">
                <a:tc gridSpan="2"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 charset="0"/>
                          <a:cs typeface="+mn-ea" charset="0"/>
                          <a:sym typeface="Helvetica Light" charset="0"/>
                        </a:rPr>
                        <a:t>Total</a:t>
                      </a: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2600" algn="l"/>
                          <a:tab pos="12954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 charset="0"/>
                          <a:cs typeface="+mn-ea" charset="0"/>
                          <a:sym typeface="Helvetica Light" charset="0"/>
                        </a:rPr>
                        <a:t>14875</a:t>
                      </a:r>
                    </a:p>
                  </a:txBody>
                  <a:tcPr marL="32148" marR="32148" marT="32148" marB="32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8" name="Rectangle 47"/>
          <p:cNvSpPr/>
          <p:nvPr/>
        </p:nvSpPr>
        <p:spPr>
          <a:xfrm>
            <a:off x="4480889" y="838200"/>
            <a:ext cx="4555607" cy="1785104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 defTabSz="91414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Demos: 5 (1 ha)</a:t>
            </a:r>
          </a:p>
          <a:p>
            <a:pPr marL="342900" indent="-342900" defTabSz="91414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b="1" dirty="0">
                <a:solidFill>
                  <a:srgbClr val="0D12F3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Total Cost: </a:t>
            </a:r>
            <a:r>
              <a:rPr lang="en-US" sz="2000" b="1" dirty="0" smtClean="0">
                <a:solidFill>
                  <a:srgbClr val="0D12F3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Rs. 14875 </a:t>
            </a:r>
            <a:r>
              <a:rPr lang="en-US" sz="2000" b="1" dirty="0">
                <a:solidFill>
                  <a:srgbClr val="0D12F3"/>
                </a:solidFill>
              </a:rPr>
              <a:t>(B+FD)</a:t>
            </a:r>
          </a:p>
          <a:p>
            <a:pPr marL="342900" indent="-342900" defTabSz="91414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Vil</a:t>
            </a:r>
            <a:r>
              <a:rPr lang="en-US" sz="2000" dirty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.: </a:t>
            </a:r>
            <a:r>
              <a:rPr lang="en-US" sz="2000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Lakkondahalli</a:t>
            </a:r>
            <a:r>
              <a:rPr lang="en-US" sz="2000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, </a:t>
            </a:r>
            <a:r>
              <a:rPr lang="en-US" sz="2000" dirty="0" err="1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HosakoteTq</a:t>
            </a:r>
            <a:r>
              <a:rPr lang="en-US" sz="2000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 </a:t>
            </a:r>
            <a:endParaRPr lang="en-US" sz="2000" dirty="0">
              <a:solidFill>
                <a:prstClr val="black"/>
              </a:solidFill>
              <a:ea typeface="Franklin Gothic Medium" pitchFamily="34" charset="0"/>
              <a:cs typeface="Franklin Gothic Medium" pitchFamily="34" charset="0"/>
              <a:sym typeface="Franklin Gothic Medium" pitchFamily="34" charset="0"/>
            </a:endParaRPr>
          </a:p>
          <a:p>
            <a:pPr marL="342900" indent="-342900" defTabSz="91414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Scientists: SS, </a:t>
            </a:r>
            <a:r>
              <a:rPr lang="en-US" sz="2000" dirty="0" err="1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Hort</a:t>
            </a:r>
            <a:r>
              <a:rPr lang="en-US" sz="2000" dirty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 (</a:t>
            </a:r>
            <a:r>
              <a:rPr lang="en-US" sz="2000" dirty="0" err="1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Sr.S&amp;H</a:t>
            </a:r>
            <a:r>
              <a:rPr lang="en-US" sz="2000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) &amp; </a:t>
            </a:r>
            <a:r>
              <a:rPr lang="en-US" sz="2000" dirty="0" err="1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Agron</a:t>
            </a:r>
            <a:endParaRPr lang="en-US" sz="2000" dirty="0">
              <a:solidFill>
                <a:prstClr val="black"/>
              </a:solidFill>
              <a:latin typeface="Franklin Gothic Medium" pitchFamily="34" charset="0"/>
              <a:ea typeface="Franklin Gothic Medium" pitchFamily="34" charset="0"/>
              <a:cs typeface="Franklin Gothic Medium" pitchFamily="34" charset="0"/>
              <a:sym typeface="Franklin Gothic Medium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304800"/>
            <a:ext cx="1946174" cy="461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Critical Inputs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2" name="Text Box 41"/>
          <p:cNvSpPr txBox="1">
            <a:spLocks noChangeArrowheads="1"/>
          </p:cNvSpPr>
          <p:nvPr/>
        </p:nvSpPr>
        <p:spPr bwMode="auto">
          <a:xfrm>
            <a:off x="4932040" y="228600"/>
            <a:ext cx="2438400" cy="461665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400" dirty="0" smtClean="0">
                <a:solidFill>
                  <a:srgbClr val="C00000"/>
                </a:solidFill>
                <a:latin typeface="Calibri"/>
              </a:rPr>
              <a:t>Implementation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707729" y="3352800"/>
            <a:ext cx="1531271" cy="40011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C00000"/>
                </a:solidFill>
              </a:rPr>
              <a:t>Parameters </a:t>
            </a:r>
          </a:p>
        </p:txBody>
      </p:sp>
      <p:sp>
        <p:nvSpPr>
          <p:cNvPr id="25" name="Rectangle 19"/>
          <p:cNvSpPr>
            <a:spLocks noChangeArrowheads="1"/>
          </p:cNvSpPr>
          <p:nvPr/>
        </p:nvSpPr>
        <p:spPr bwMode="auto">
          <a:xfrm>
            <a:off x="4886484" y="3886200"/>
            <a:ext cx="3744416" cy="224676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Soil fertility status </a:t>
            </a:r>
            <a:endParaRPr lang="en-US" dirty="0" smtClean="0">
              <a:solidFill>
                <a:prstClr val="black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Plant  height (cm)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No of branches/plant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No. of pods/plant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Length and girth of pod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Yield  (t/ha)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B:C ratio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30" name="Text Box 41"/>
          <p:cNvSpPr txBox="1">
            <a:spLocks noChangeArrowheads="1"/>
          </p:cNvSpPr>
          <p:nvPr/>
        </p:nvSpPr>
        <p:spPr bwMode="auto">
          <a:xfrm>
            <a:off x="4480889" y="6279703"/>
            <a:ext cx="4555607" cy="461665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400" dirty="0">
                <a:solidFill>
                  <a:srgbClr val="0000FF"/>
                </a:solidFill>
                <a:latin typeface="Calibri"/>
              </a:rPr>
              <a:t>Distribution of Soil Health Cards </a:t>
            </a:r>
          </a:p>
        </p:txBody>
      </p:sp>
    </p:spTree>
    <p:extLst>
      <p:ext uri="{BB962C8B-B14F-4D97-AF65-F5344CB8AC3E}">
        <p14:creationId xmlns="" xmlns:p14="http://schemas.microsoft.com/office/powerpoint/2010/main" val="25737550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/>
          </p:cNvSpPr>
          <p:nvPr/>
        </p:nvSpPr>
        <p:spPr bwMode="auto">
          <a:xfrm>
            <a:off x="168230" y="3124200"/>
            <a:ext cx="5470570" cy="1661989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45718" tIns="45718" rIns="45718" bIns="45718">
            <a:spAutoFit/>
          </a:bodyPr>
          <a:lstStyle/>
          <a:p>
            <a:pPr marL="133941" indent="-133941" defTabSz="914145">
              <a:buSzPct val="100000"/>
            </a:pPr>
            <a:r>
              <a:rPr lang="en-US" sz="2200" b="1" u="sng" dirty="0" smtClean="0">
                <a:solidFill>
                  <a:srgbClr val="C00000"/>
                </a:solidFill>
                <a:cs typeface="Arial" panose="020B0604020202020204" pitchFamily="34" charset="0"/>
              </a:rPr>
              <a:t>Technology: </a:t>
            </a:r>
            <a:r>
              <a:rPr lang="en-US" sz="2200" b="1" u="sng" dirty="0" smtClean="0">
                <a:solidFill>
                  <a:srgbClr val="C00000"/>
                </a:solidFill>
                <a:cs typeface="Arial" panose="020B0604020202020204" pitchFamily="34" charset="0"/>
                <a:sym typeface="Franklin Gothic Medium" pitchFamily="34" charset="0"/>
              </a:rPr>
              <a:t>UAS, Bangalore</a:t>
            </a:r>
            <a:endParaRPr lang="en-US" sz="2000" b="1" u="sng" dirty="0" smtClean="0">
              <a:solidFill>
                <a:srgbClr val="C00000"/>
              </a:solidFill>
              <a:cs typeface="Arial" panose="020B0604020202020204" pitchFamily="34" charset="0"/>
              <a:sym typeface="Franklin Gothic Medium" pitchFamily="34" charset="0"/>
            </a:endParaRPr>
          </a:p>
          <a:p>
            <a:pPr marL="342900" indent="-342900" defTabSz="914145">
              <a:buSzPct val="100000"/>
              <a:buFont typeface="Wingdings" pitchFamily="2" charset="2"/>
              <a:buChar char="Ø"/>
            </a:pPr>
            <a:r>
              <a:rPr lang="en-US" sz="2000" i="1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Azospirillum</a:t>
            </a:r>
            <a:r>
              <a:rPr lang="en-US" sz="2000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  and PSB as seed </a:t>
            </a:r>
            <a:r>
              <a:rPr lang="en-US" sz="2000" dirty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treatment</a:t>
            </a:r>
          </a:p>
          <a:p>
            <a:pPr marL="342900" indent="-342900" defTabSz="914145">
              <a:buSzPct val="100000"/>
              <a:buFont typeface="Wingdings" pitchFamily="2" charset="2"/>
              <a:buChar char="Ø"/>
            </a:pPr>
            <a:r>
              <a:rPr lang="en-US" sz="2000" dirty="0">
                <a:cs typeface="Arial" charset="0"/>
              </a:rPr>
              <a:t>RDF: 10 t/ha FYM, 100:50:25 NPK &amp; 10 </a:t>
            </a:r>
            <a:r>
              <a:rPr lang="en-US" sz="2000" dirty="0" smtClean="0">
                <a:cs typeface="Arial" charset="0"/>
              </a:rPr>
              <a:t>kg Zn/ha</a:t>
            </a:r>
            <a:r>
              <a:rPr lang="en-US" sz="2000" dirty="0">
                <a:cs typeface="Arial" charset="0"/>
              </a:rPr>
              <a:t>, </a:t>
            </a:r>
            <a:endParaRPr lang="en-US" sz="2000" dirty="0" smtClean="0">
              <a:cs typeface="Arial" charset="0"/>
            </a:endParaRPr>
          </a:p>
          <a:p>
            <a:pPr marL="342900" indent="-342900" defTabSz="914145">
              <a:buSzPct val="100000"/>
              <a:buFont typeface="Wingdings" pitchFamily="2" charset="2"/>
              <a:buChar char="Ø"/>
            </a:pPr>
            <a:r>
              <a:rPr lang="en-US" sz="2000" dirty="0" smtClean="0">
                <a:cs typeface="Arial" charset="0"/>
              </a:rPr>
              <a:t>50</a:t>
            </a:r>
            <a:r>
              <a:rPr lang="en-US" sz="2000" dirty="0">
                <a:cs typeface="Arial" charset="0"/>
              </a:rPr>
              <a:t>% N </a:t>
            </a:r>
            <a:r>
              <a:rPr lang="en-US" sz="2000" dirty="0" smtClean="0">
                <a:cs typeface="Arial" charset="0"/>
              </a:rPr>
              <a:t>&amp; 100%  P and K (through-bio K) as </a:t>
            </a:r>
            <a:r>
              <a:rPr lang="en-US" sz="2000" dirty="0">
                <a:cs typeface="Arial" charset="0"/>
              </a:rPr>
              <a:t>basal, </a:t>
            </a:r>
            <a:endParaRPr lang="en-US" sz="2000" dirty="0" smtClean="0">
              <a:cs typeface="Arial" charset="0"/>
            </a:endParaRPr>
          </a:p>
          <a:p>
            <a:pPr marL="342900" indent="-342900" defTabSz="914145">
              <a:buSzPct val="100000"/>
              <a:buFont typeface="Wingdings" pitchFamily="2" charset="2"/>
              <a:buChar char="Ø"/>
            </a:pPr>
            <a:r>
              <a:rPr lang="en-US" sz="2000" dirty="0" smtClean="0">
                <a:cs typeface="Arial" charset="0"/>
              </a:rPr>
              <a:t>25</a:t>
            </a:r>
            <a:r>
              <a:rPr lang="en-US" sz="2000" dirty="0">
                <a:cs typeface="Arial" charset="0"/>
              </a:rPr>
              <a:t>% N at 30 DAS, </a:t>
            </a:r>
            <a:r>
              <a:rPr lang="en-US" sz="2000" dirty="0" smtClean="0">
                <a:cs typeface="Arial" charset="0"/>
              </a:rPr>
              <a:t>25 % N at </a:t>
            </a:r>
            <a:r>
              <a:rPr lang="en-US" sz="2000" dirty="0">
                <a:cs typeface="Arial" charset="0"/>
              </a:rPr>
              <a:t>tasseling </a:t>
            </a:r>
            <a:r>
              <a:rPr lang="en-US" sz="2000" dirty="0" smtClean="0">
                <a:cs typeface="Arial" charset="0"/>
              </a:rPr>
              <a:t>stage</a:t>
            </a:r>
            <a:endParaRPr lang="en-US" sz="2000" dirty="0" smtClean="0">
              <a:solidFill>
                <a:prstClr val="black"/>
              </a:solidFill>
              <a:ea typeface="Franklin Gothic Medium" pitchFamily="34" charset="0"/>
              <a:cs typeface="Franklin Gothic Medium" pitchFamily="34" charset="0"/>
              <a:sym typeface="Franklin Gothic Medium" pitchFamily="34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115616" y="228600"/>
            <a:ext cx="726638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0D12F3"/>
                </a:solidFill>
              </a:rPr>
              <a:t>FLD 5. </a:t>
            </a:r>
            <a:r>
              <a:rPr lang="en-IN" sz="2400" b="1" dirty="0" smtClean="0">
                <a:solidFill>
                  <a:srgbClr val="0D12F3"/>
                </a:solidFill>
              </a:rPr>
              <a:t>Potassium Management </a:t>
            </a:r>
            <a:r>
              <a:rPr lang="en-IN" sz="2400" b="1" dirty="0">
                <a:solidFill>
                  <a:srgbClr val="0D12F3"/>
                </a:solidFill>
              </a:rPr>
              <a:t>in </a:t>
            </a:r>
            <a:r>
              <a:rPr lang="en-IN" sz="2400" b="1" dirty="0" smtClean="0">
                <a:solidFill>
                  <a:srgbClr val="0D12F3"/>
                </a:solidFill>
              </a:rPr>
              <a:t>maize through Bio -K</a:t>
            </a:r>
            <a:endParaRPr lang="en-US" sz="2400" b="1" dirty="0">
              <a:solidFill>
                <a:srgbClr val="0D12F3"/>
              </a:solidFill>
            </a:endParaRP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323715" y="1143000"/>
            <a:ext cx="1295400" cy="54771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200" b="1" dirty="0" smtClean="0">
                <a:ln>
                  <a:noFill/>
                </a:ln>
                <a:solidFill>
                  <a:srgbClr val="C00000"/>
                </a:solidFill>
                <a:latin typeface="Calibri"/>
              </a:rPr>
              <a:t>Rationale</a:t>
            </a:r>
            <a:endParaRPr lang="en-US" sz="2200" b="1" dirty="0">
              <a:ln>
                <a:noFill/>
              </a:ln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168230" y="1981200"/>
            <a:ext cx="4894593" cy="10156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/>
                </a:solidFill>
                <a:cs typeface="Calibri" pitchFamily="34" charset="0"/>
              </a:rPr>
              <a:t>No/Low </a:t>
            </a:r>
            <a:r>
              <a:rPr lang="en-US" sz="2000" dirty="0">
                <a:solidFill>
                  <a:prstClr val="black"/>
                </a:solidFill>
                <a:cs typeface="Calibri" pitchFamily="34" charset="0"/>
              </a:rPr>
              <a:t>K application 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cs typeface="Calibri" pitchFamily="34" charset="0"/>
              </a:rPr>
              <a:t>Micronutrients application is not followed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/>
                </a:solidFill>
                <a:cs typeface="Calibri" pitchFamily="34" charset="0"/>
              </a:rPr>
              <a:t>Pest and disease due to potash imbalance</a:t>
            </a:r>
            <a:endParaRPr lang="en-US" sz="2000" dirty="0">
              <a:solidFill>
                <a:prstClr val="black"/>
              </a:solidFill>
              <a:cs typeface="Calibri" pitchFamily="34" charset="0"/>
            </a:endParaRPr>
          </a:p>
        </p:txBody>
      </p:sp>
      <p:pic>
        <p:nvPicPr>
          <p:cNvPr id="1026" name="Picture 2" descr="Bannari Amman Bio Divisi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592" t="11941" r="27408" b="8680"/>
          <a:stretch/>
        </p:blipFill>
        <p:spPr bwMode="auto">
          <a:xfrm>
            <a:off x="7239000" y="1981200"/>
            <a:ext cx="943829" cy="14472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mruth Bio-K-Rich Granule/Powder Fertilizer (Bio/Organic Potash) at Rs  950/bag | Chitradurga| ID: 2182522003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159" r="16393"/>
          <a:stretch/>
        </p:blipFill>
        <p:spPr bwMode="auto">
          <a:xfrm>
            <a:off x="5749343" y="1981200"/>
            <a:ext cx="1108657" cy="16684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51272163"/>
              </p:ext>
            </p:extLst>
          </p:nvPr>
        </p:nvGraphicFramePr>
        <p:xfrm>
          <a:off x="4876800" y="838200"/>
          <a:ext cx="3960439" cy="1005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9101"/>
                <a:gridCol w="1433953"/>
                <a:gridCol w="1297385"/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Dist. Area</a:t>
                      </a: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Dist. Avg. Yield</a:t>
                      </a: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Potential Yield</a:t>
                      </a: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518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8200 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52 q/ha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70 q/ha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5" name="Picture 10" descr="Rotate corn for better soil health | Morning Ag Clip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181600"/>
            <a:ext cx="2735654" cy="151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How Over-Fertilization Hurts Farms—and the Environmen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257800"/>
            <a:ext cx="2797962" cy="14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281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oup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77545131"/>
              </p:ext>
            </p:extLst>
          </p:nvPr>
        </p:nvGraphicFramePr>
        <p:xfrm>
          <a:off x="186279" y="1052737"/>
          <a:ext cx="3521625" cy="4354804"/>
        </p:xfrm>
        <a:graphic>
          <a:graphicData uri="http://schemas.openxmlformats.org/drawingml/2006/table">
            <a:tbl>
              <a:tblPr/>
              <a:tblGrid>
                <a:gridCol w="1571349"/>
                <a:gridCol w="1005782"/>
                <a:gridCol w="944494"/>
              </a:tblGrid>
              <a:tr h="884169"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Particulars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Qty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 /demo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Cost/</a:t>
                      </a:r>
                    </a:p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demo </a:t>
                      </a:r>
                    </a:p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(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Rs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.)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7459">
                <a:tc>
                  <a:txBody>
                    <a:bodyPr/>
                    <a:lstStyle/>
                    <a:p>
                      <a:pPr marL="0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PSB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1 kg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100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7459">
                <a:tc>
                  <a:txBody>
                    <a:bodyPr/>
                    <a:lstStyle/>
                    <a:p>
                      <a:pPr marL="0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Azospirillum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Franklin Gothic Medium" pitchFamily="34" charset="0"/>
                        <a:cs typeface="Franklin Gothic Medium" pitchFamily="34" charset="0"/>
                        <a:sym typeface="Franklin Gothic Medium" pitchFamily="34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1 kg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100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74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Bio - K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 kg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225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74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ZnSO</a:t>
                      </a:r>
                      <a:r>
                        <a:rPr kumimoji="0" lang="en-IN" sz="2000" b="0" i="0" u="none" strike="noStrike" kern="1200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4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kg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75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7459">
                <a:tc>
                  <a:txBody>
                    <a:bodyPr/>
                    <a:lstStyle/>
                    <a:p>
                      <a:pPr marL="0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 charset="0"/>
                          <a:cs typeface="+mn-ea" charset="0"/>
                          <a:sym typeface="Helvetica Light" charset="0"/>
                        </a:rPr>
                        <a:t>Soil analysis</a:t>
                      </a: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 charset="0"/>
                          <a:cs typeface="+mn-ea" charset="0"/>
                          <a:sym typeface="Helvetica Light" charset="0"/>
                        </a:rPr>
                        <a:t>2</a:t>
                      </a: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 charset="0"/>
                          <a:cs typeface="+mn-ea" charset="0"/>
                          <a:sym typeface="Helvetica Light" charset="0"/>
                        </a:rPr>
                        <a:t>600</a:t>
                      </a: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7461">
                <a:tc gridSpan="2"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Total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8" marR="32148" marT="32148" marB="32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2600" algn="l"/>
                          <a:tab pos="12954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1100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8" marR="32148" marT="32148" marB="32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7461">
                <a:tc gridSpan="2"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Cost for 5 demos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2600" algn="l"/>
                          <a:tab pos="12954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5,500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 charset="0"/>
                        <a:cs typeface="+mn-ea" charset="0"/>
                        <a:sym typeface="Helvetica Light" charset="0"/>
                      </a:endParaRPr>
                    </a:p>
                  </a:txBody>
                  <a:tcPr marL="32148" marR="32148" marT="32148" marB="32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7461">
                <a:tc gridSpan="2"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 charset="0"/>
                          <a:cs typeface="+mn-ea" charset="0"/>
                          <a:sym typeface="Helvetica Light" charset="0"/>
                        </a:rPr>
                        <a:t>Board and Field day</a:t>
                      </a:r>
                    </a:p>
                  </a:txBody>
                  <a:tcPr marL="32148" marR="32148" marT="32148" marB="32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2600" algn="l"/>
                          <a:tab pos="12954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 charset="0"/>
                          <a:cs typeface="+mn-ea" charset="0"/>
                          <a:sym typeface="Helvetica Light" charset="0"/>
                        </a:rPr>
                        <a:t>6000</a:t>
                      </a:r>
                    </a:p>
                  </a:txBody>
                  <a:tcPr marL="32148" marR="32148" marT="32148" marB="32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7461">
                <a:tc gridSpan="2"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 charset="0"/>
                          <a:cs typeface="+mn-ea" charset="0"/>
                          <a:sym typeface="Helvetica Light" charset="0"/>
                        </a:rPr>
                        <a:t>Total</a:t>
                      </a:r>
                    </a:p>
                  </a:txBody>
                  <a:tcPr marL="32148" marR="32148" marT="32148" marB="32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2600" algn="l"/>
                          <a:tab pos="12954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 charset="0"/>
                          <a:cs typeface="+mn-ea" charset="0"/>
                          <a:sym typeface="Helvetica Light" charset="0"/>
                        </a:rPr>
                        <a:t>11,500</a:t>
                      </a:r>
                    </a:p>
                  </a:txBody>
                  <a:tcPr marL="32148" marR="32148" marT="32148" marB="32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8" name="Rectangle 47"/>
          <p:cNvSpPr/>
          <p:nvPr/>
        </p:nvSpPr>
        <p:spPr>
          <a:xfrm>
            <a:off x="4480889" y="838200"/>
            <a:ext cx="4483599" cy="1785104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69875" indent="-182563" defTabSz="91414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Demos: 5 (1 ha)</a:t>
            </a:r>
          </a:p>
          <a:p>
            <a:pPr marL="269875" indent="-182563" defTabSz="91414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b="1" dirty="0">
                <a:solidFill>
                  <a:srgbClr val="0D12F3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Total Cost: </a:t>
            </a:r>
            <a:r>
              <a:rPr lang="en-US" sz="2000" b="1" dirty="0" smtClean="0">
                <a:solidFill>
                  <a:srgbClr val="0D12F3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Rs. 11,500 </a:t>
            </a:r>
            <a:r>
              <a:rPr lang="en-US" sz="2000" b="1" dirty="0">
                <a:solidFill>
                  <a:srgbClr val="0D12F3"/>
                </a:solidFill>
              </a:rPr>
              <a:t>(B+FD)</a:t>
            </a:r>
          </a:p>
          <a:p>
            <a:pPr marL="269875" indent="-182563" defTabSz="91414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Vil</a:t>
            </a:r>
            <a:r>
              <a:rPr lang="en-US" sz="2000" dirty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.: </a:t>
            </a:r>
            <a:r>
              <a:rPr lang="en-US" sz="2000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Krishnarajapura</a:t>
            </a:r>
            <a:r>
              <a:rPr lang="en-US" sz="2000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, Nelamangala Tq </a:t>
            </a:r>
            <a:endParaRPr lang="en-US" sz="2000" dirty="0">
              <a:solidFill>
                <a:prstClr val="black"/>
              </a:solidFill>
              <a:ea typeface="Franklin Gothic Medium" pitchFamily="34" charset="0"/>
              <a:cs typeface="Franklin Gothic Medium" pitchFamily="34" charset="0"/>
              <a:sym typeface="Franklin Gothic Medium" pitchFamily="34" charset="0"/>
            </a:endParaRPr>
          </a:p>
          <a:p>
            <a:pPr marL="269875" indent="-182563" defTabSz="91414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Scientists: SS, </a:t>
            </a:r>
            <a:r>
              <a:rPr lang="en-US" sz="2000" dirty="0" err="1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Hort</a:t>
            </a:r>
            <a:r>
              <a:rPr lang="en-US" sz="2000" dirty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 (</a:t>
            </a:r>
            <a:r>
              <a:rPr lang="en-US" sz="2000" dirty="0" err="1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Sr.S&amp;H</a:t>
            </a:r>
            <a:r>
              <a:rPr lang="en-US" sz="2000" dirty="0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) &amp; </a:t>
            </a:r>
            <a:r>
              <a:rPr lang="en-US" sz="2000" dirty="0" err="1" smtClean="0">
                <a:solidFill>
                  <a:prstClr val="black"/>
                </a:solidFill>
                <a:ea typeface="Franklin Gothic Medium" pitchFamily="34" charset="0"/>
                <a:cs typeface="Franklin Gothic Medium" pitchFamily="34" charset="0"/>
                <a:sym typeface="Franklin Gothic Medium" pitchFamily="34" charset="0"/>
              </a:rPr>
              <a:t>Agron</a:t>
            </a:r>
            <a:endParaRPr lang="en-US" sz="2000" dirty="0">
              <a:solidFill>
                <a:prstClr val="black"/>
              </a:solidFill>
              <a:latin typeface="Franklin Gothic Medium" pitchFamily="34" charset="0"/>
              <a:ea typeface="Franklin Gothic Medium" pitchFamily="34" charset="0"/>
              <a:cs typeface="Franklin Gothic Medium" pitchFamily="34" charset="0"/>
              <a:sym typeface="Franklin Gothic Medium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304800"/>
            <a:ext cx="1946174" cy="461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Critical Inputs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2" name="Text Box 41"/>
          <p:cNvSpPr txBox="1">
            <a:spLocks noChangeArrowheads="1"/>
          </p:cNvSpPr>
          <p:nvPr/>
        </p:nvSpPr>
        <p:spPr bwMode="auto">
          <a:xfrm>
            <a:off x="5724128" y="228600"/>
            <a:ext cx="2438400" cy="461665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400" dirty="0" smtClean="0">
                <a:solidFill>
                  <a:srgbClr val="C00000"/>
                </a:solidFill>
                <a:latin typeface="Calibri"/>
              </a:rPr>
              <a:t>Implementation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894508" y="3122486"/>
            <a:ext cx="1531271" cy="40011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C00000"/>
                </a:solidFill>
              </a:rPr>
              <a:t>Parameters </a:t>
            </a:r>
          </a:p>
        </p:txBody>
      </p:sp>
      <p:sp>
        <p:nvSpPr>
          <p:cNvPr id="25" name="Rectangle 19"/>
          <p:cNvSpPr>
            <a:spLocks noChangeArrowheads="1"/>
          </p:cNvSpPr>
          <p:nvPr/>
        </p:nvSpPr>
        <p:spPr bwMode="auto">
          <a:xfrm>
            <a:off x="5219984" y="3717032"/>
            <a:ext cx="2880320" cy="193899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9875" indent="-182563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Soil fertility status </a:t>
            </a:r>
            <a:endParaRPr lang="en-US" dirty="0" smtClean="0">
              <a:solidFill>
                <a:prstClr val="black"/>
              </a:solidFill>
            </a:endParaRPr>
          </a:p>
          <a:p>
            <a:pPr marL="269875" indent="-182563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Plant  height (cm)</a:t>
            </a:r>
          </a:p>
          <a:p>
            <a:pPr marL="269875" indent="-182563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No. of cobs/plant</a:t>
            </a:r>
          </a:p>
          <a:p>
            <a:pPr marL="269875" indent="-182563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Length of cob (cm)</a:t>
            </a:r>
          </a:p>
          <a:p>
            <a:pPr marL="269875" indent="-182563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Yield  (t/ha)</a:t>
            </a:r>
          </a:p>
          <a:p>
            <a:pPr marL="269875" indent="-182563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B:C ratio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30" name="Text Box 41"/>
          <p:cNvSpPr txBox="1">
            <a:spLocks noChangeArrowheads="1"/>
          </p:cNvSpPr>
          <p:nvPr/>
        </p:nvSpPr>
        <p:spPr bwMode="auto">
          <a:xfrm>
            <a:off x="4067944" y="6081777"/>
            <a:ext cx="4555607" cy="461665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400" dirty="0">
                <a:solidFill>
                  <a:srgbClr val="0000FF"/>
                </a:solidFill>
                <a:latin typeface="Calibri"/>
              </a:rPr>
              <a:t>Distribution of Soil Health Cards </a:t>
            </a:r>
          </a:p>
        </p:txBody>
      </p:sp>
    </p:spTree>
    <p:extLst>
      <p:ext uri="{BB962C8B-B14F-4D97-AF65-F5344CB8AC3E}">
        <p14:creationId xmlns="" xmlns:p14="http://schemas.microsoft.com/office/powerpoint/2010/main" val="7320988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KVKPC1\Desktop\jagadish photos\IMG_20171017_1337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457200"/>
            <a:ext cx="2235200" cy="1600200"/>
          </a:xfrm>
          <a:prstGeom prst="rect">
            <a:avLst/>
          </a:prstGeom>
          <a:noFill/>
        </p:spPr>
      </p:pic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133349" y="6504801"/>
            <a:ext cx="2076451" cy="276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Model Horticultural </a:t>
            </a:r>
            <a:r>
              <a:rPr lang="en-US" sz="12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Nursery</a:t>
            </a:r>
            <a:endParaRPr lang="en-US" sz="1200" dirty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6096000" y="6489412"/>
            <a:ext cx="2362200" cy="292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Millet Processing Unit </a:t>
            </a:r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152400" y="2057400"/>
            <a:ext cx="1752600" cy="292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Apiary unit</a:t>
            </a:r>
            <a:endParaRPr lang="en-US" sz="1300" dirty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6731000" y="2146012"/>
            <a:ext cx="1600200" cy="292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00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Azolla</a:t>
            </a: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 Unit (2 </a:t>
            </a:r>
            <a:r>
              <a:rPr lang="en-US" sz="1200" b="1" dirty="0">
                <a:solidFill>
                  <a:prstClr val="black"/>
                </a:solidFill>
              </a:rPr>
              <a:t>m</a:t>
            </a:r>
            <a:r>
              <a:rPr lang="en-US" sz="1200" b="1" baseline="30000" dirty="0">
                <a:solidFill>
                  <a:prstClr val="black"/>
                </a:solidFill>
              </a:rPr>
              <a:t>2</a:t>
            </a: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)</a:t>
            </a:r>
          </a:p>
        </p:txBody>
      </p:sp>
      <p:pic>
        <p:nvPicPr>
          <p:cNvPr id="2065" name="Picture 2" descr="E:\E-DRIVE DATA\Photos 2017-18\On campus\Awardi farmers training programme 06-03-18 to 08-03-18\IMG_034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10001"/>
          <a:stretch>
            <a:fillRect/>
          </a:stretch>
        </p:blipFill>
        <p:spPr>
          <a:xfrm>
            <a:off x="50800" y="317808"/>
            <a:ext cx="2159000" cy="1600200"/>
          </a:xfrm>
        </p:spPr>
      </p:pic>
      <p:pic>
        <p:nvPicPr>
          <p:cNvPr id="43" name="Picture 3" descr="\\Kvk-pc-2\e\E-DRIVE DATA\Photos 2016-17\FARM Photos\cowpea\20170118_0945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600" y="4808306"/>
            <a:ext cx="1955800" cy="1516294"/>
          </a:xfrm>
          <a:prstGeom prst="rect">
            <a:avLst/>
          </a:prstGeom>
          <a:noFill/>
        </p:spPr>
      </p:pic>
      <p:pic>
        <p:nvPicPr>
          <p:cNvPr id="46" name="Picture 3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4648200"/>
            <a:ext cx="2209800" cy="1587728"/>
          </a:xfrm>
          <a:prstGeom prst="rect">
            <a:avLst/>
          </a:prstGeom>
          <a:noFill/>
        </p:spPr>
      </p:pic>
      <p:sp>
        <p:nvSpPr>
          <p:cNvPr id="47" name="Rectangle 2"/>
          <p:cNvSpPr>
            <a:spLocks noChangeArrowheads="1"/>
          </p:cNvSpPr>
          <p:nvPr/>
        </p:nvSpPr>
        <p:spPr bwMode="auto">
          <a:xfrm>
            <a:off x="2590801" y="0"/>
            <a:ext cx="3435299" cy="461665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D12F3"/>
                </a:solidFill>
              </a:rPr>
              <a:t>KVK Demonstration Units</a:t>
            </a:r>
          </a:p>
        </p:txBody>
      </p:sp>
      <p:pic>
        <p:nvPicPr>
          <p:cNvPr id="2072" name="Picture 3" descr="E:\E-DRIVE DATA\Photos 2016-17\FARM Photos\Farm Photos\20150801_1237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8400" y="2590800"/>
            <a:ext cx="2209800" cy="153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 Box 20"/>
          <p:cNvSpPr txBox="1">
            <a:spLocks noChangeArrowheads="1"/>
          </p:cNvSpPr>
          <p:nvPr/>
        </p:nvSpPr>
        <p:spPr bwMode="auto">
          <a:xfrm>
            <a:off x="3200400" y="6489412"/>
            <a:ext cx="1905000" cy="292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Farm Pond </a:t>
            </a:r>
          </a:p>
        </p:txBody>
      </p:sp>
      <p:pic>
        <p:nvPicPr>
          <p:cNvPr id="30" name="Picture 2" descr="\\Kvk-pc-1\e\POPS\SAC\kvk Units photos\IMG_962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4200" y="4851065"/>
            <a:ext cx="2133600" cy="1549735"/>
          </a:xfrm>
          <a:prstGeom prst="rect">
            <a:avLst/>
          </a:prstGeom>
          <a:noFill/>
        </p:spPr>
      </p:pic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6400800" y="4203412"/>
            <a:ext cx="1828800" cy="292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Silage Unit </a:t>
            </a:r>
          </a:p>
        </p:txBody>
      </p:sp>
      <p:pic>
        <p:nvPicPr>
          <p:cNvPr id="22" name="Picture 2" descr="C:\Users\KVKPC-2\Desktop\field photos\IMG_96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4300" y="2717800"/>
            <a:ext cx="2171700" cy="1549400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0" y="4343400"/>
            <a:ext cx="2286000" cy="2923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3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Spice garden</a:t>
            </a:r>
            <a:endParaRPr lang="en-IN" sz="1300" dirty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25" name="Picture 2" descr="\\Kvk-pc-1\e\POPS\SAC\kvk Units photos\IMG_961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43200" y="533400"/>
            <a:ext cx="2743200" cy="1750531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2743200" y="2286000"/>
            <a:ext cx="2514600" cy="2923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3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Ornamental fish unit</a:t>
            </a:r>
            <a:endParaRPr lang="en-IN" sz="1300" dirty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31" name="Picture 5" descr="C:\Users\KVKPC-2\Desktop\field photos\IMG_9642.JPG"/>
          <p:cNvPicPr>
            <a:picLocks noChangeAspect="1" noChangeArrowheads="1"/>
          </p:cNvPicPr>
          <p:nvPr/>
        </p:nvPicPr>
        <p:blipFill>
          <a:blip r:embed="rId11" cstate="print"/>
          <a:srcRect t="50000" r="47638"/>
          <a:stretch>
            <a:fillRect/>
          </a:stretch>
        </p:blipFill>
        <p:spPr bwMode="auto">
          <a:xfrm>
            <a:off x="2895600" y="2667000"/>
            <a:ext cx="2550847" cy="1675456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3048000" y="4432012"/>
            <a:ext cx="2286000" cy="2923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3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Medicinal plants</a:t>
            </a:r>
            <a:endParaRPr lang="en-IN" sz="1300" dirty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09549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609600" y="224135"/>
            <a:ext cx="78486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0D12F3"/>
                </a:solidFill>
                <a:cs typeface="Arial" panose="020B0604020202020204" pitchFamily="34" charset="0"/>
                <a:sym typeface="Franklin Gothic Medium" pitchFamily="34" charset="0"/>
              </a:rPr>
              <a:t>FLD 6. Integrated management of Fall armyworm in Maize</a:t>
            </a: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107504" y="864513"/>
            <a:ext cx="1295400" cy="430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2200" b="1" dirty="0" smtClean="0">
                <a:ln>
                  <a:noFill/>
                </a:ln>
                <a:solidFill>
                  <a:srgbClr val="C00000"/>
                </a:solidFill>
                <a:latin typeface="Calibri"/>
              </a:rPr>
              <a:t>Rationale</a:t>
            </a:r>
            <a:endParaRPr lang="en-US" sz="2200" b="1" dirty="0">
              <a:ln>
                <a:noFill/>
              </a:ln>
              <a:solidFill>
                <a:srgbClr val="C00000"/>
              </a:solidFill>
              <a:latin typeface="Calibri"/>
            </a:endParaRPr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105794" y="1371600"/>
            <a:ext cx="468052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1775" indent="-231775" algn="just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Fall army worm incidence (38%)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1438" y="1857364"/>
            <a:ext cx="4714876" cy="49090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200" b="1" dirty="0" smtClean="0">
                <a:solidFill>
                  <a:srgbClr val="C00000"/>
                </a:solidFill>
                <a:cs typeface="Arial" charset="0"/>
              </a:rPr>
              <a:t>Technology: UAS (B) &amp; NBAIR</a:t>
            </a:r>
          </a:p>
          <a:p>
            <a:pPr marL="225425" indent="-225425" algn="just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Seed treatment with Cyantraniliprole + Thiomethaxam – 4ml/kg of seeds</a:t>
            </a:r>
          </a:p>
          <a:p>
            <a:pPr marL="225425" indent="-225425" algn="just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Installation </a:t>
            </a:r>
            <a:r>
              <a:rPr lang="en-US" sz="2000" dirty="0">
                <a:solidFill>
                  <a:prstClr val="black"/>
                </a:solidFill>
              </a:rPr>
              <a:t>of </a:t>
            </a:r>
            <a:r>
              <a:rPr lang="en-US" sz="2000" dirty="0" smtClean="0">
                <a:solidFill>
                  <a:prstClr val="black"/>
                </a:solidFill>
              </a:rPr>
              <a:t>pheromone </a:t>
            </a:r>
            <a:r>
              <a:rPr lang="en-US" sz="2000" dirty="0">
                <a:solidFill>
                  <a:prstClr val="black"/>
                </a:solidFill>
              </a:rPr>
              <a:t>traps  - 15/acre</a:t>
            </a:r>
          </a:p>
          <a:p>
            <a:pPr marL="225425" indent="-225425" algn="just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Release of </a:t>
            </a:r>
            <a:r>
              <a:rPr lang="en-US" sz="2000" i="1" dirty="0" smtClean="0">
                <a:solidFill>
                  <a:prstClr val="black"/>
                </a:solidFill>
              </a:rPr>
              <a:t>Trichogramma chilonis</a:t>
            </a:r>
            <a:r>
              <a:rPr lang="en-US" sz="2000" dirty="0" smtClean="0">
                <a:solidFill>
                  <a:prstClr val="black"/>
                </a:solidFill>
              </a:rPr>
              <a:t> – 4 card/acre</a:t>
            </a:r>
          </a:p>
          <a:p>
            <a:pPr marL="225425" indent="-225425" algn="just">
              <a:buFont typeface="Wingdings" pitchFamily="2" charset="2"/>
              <a:buChar char="Ø"/>
              <a:defRPr/>
            </a:pPr>
            <a:r>
              <a:rPr lang="en-IN" sz="2000" dirty="0" smtClean="0">
                <a:solidFill>
                  <a:prstClr val="black"/>
                </a:solidFill>
              </a:rPr>
              <a:t>Spraying of </a:t>
            </a:r>
            <a:r>
              <a:rPr lang="en-IN" sz="2000" i="1" dirty="0" smtClean="0">
                <a:solidFill>
                  <a:prstClr val="black"/>
                </a:solidFill>
              </a:rPr>
              <a:t>Heterorhabditis indica</a:t>
            </a:r>
            <a:r>
              <a:rPr lang="en-IN" sz="2000" dirty="0" smtClean="0">
                <a:solidFill>
                  <a:prstClr val="black"/>
                </a:solidFill>
              </a:rPr>
              <a:t> 1% wp (5.1x10</a:t>
            </a:r>
            <a:r>
              <a:rPr lang="en-IN" sz="2000" baseline="30000" dirty="0" smtClean="0">
                <a:solidFill>
                  <a:prstClr val="black"/>
                </a:solidFill>
              </a:rPr>
              <a:t>4</a:t>
            </a:r>
            <a:r>
              <a:rPr lang="en-IN" sz="2000" dirty="0" smtClean="0">
                <a:solidFill>
                  <a:prstClr val="black"/>
                </a:solidFill>
              </a:rPr>
              <a:t> </a:t>
            </a:r>
            <a:r>
              <a:rPr lang="en-IN" sz="2000" dirty="0" err="1" smtClean="0">
                <a:solidFill>
                  <a:prstClr val="black"/>
                </a:solidFill>
              </a:rPr>
              <a:t>ij</a:t>
            </a:r>
            <a:r>
              <a:rPr lang="en-IN" sz="2000" dirty="0" smtClean="0">
                <a:solidFill>
                  <a:prstClr val="black"/>
                </a:solidFill>
              </a:rPr>
              <a:t>) – 4 kg/acre </a:t>
            </a:r>
          </a:p>
          <a:p>
            <a:pPr marL="225425" indent="-225425" algn="just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Spraying of Neem based azadirachtin 10000 ppm – 1ml/L</a:t>
            </a:r>
          </a:p>
          <a:p>
            <a:pPr marL="225425" indent="-225425" algn="just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Spraying of </a:t>
            </a:r>
            <a:r>
              <a:rPr lang="en-US" sz="2000" i="1" dirty="0" smtClean="0">
                <a:solidFill>
                  <a:prstClr val="black"/>
                </a:solidFill>
              </a:rPr>
              <a:t>Bt</a:t>
            </a:r>
            <a:r>
              <a:rPr lang="en-US" sz="2000" dirty="0" smtClean="0">
                <a:solidFill>
                  <a:prstClr val="black"/>
                </a:solidFill>
              </a:rPr>
              <a:t> – </a:t>
            </a:r>
            <a:r>
              <a:rPr lang="en-US" sz="2000" dirty="0">
                <a:solidFill>
                  <a:prstClr val="black"/>
                </a:solidFill>
              </a:rPr>
              <a:t>2</a:t>
            </a:r>
            <a:r>
              <a:rPr lang="en-US" sz="2000" dirty="0" smtClean="0">
                <a:solidFill>
                  <a:prstClr val="black"/>
                </a:solidFill>
              </a:rPr>
              <a:t>ml/L</a:t>
            </a:r>
          </a:p>
          <a:p>
            <a:pPr marL="225425" indent="-225425" algn="just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Spraying of Spinetoram (microbial) (0.5ml/L) </a:t>
            </a:r>
            <a:endParaRPr lang="en-IN" sz="2000" dirty="0" smtClean="0">
              <a:solidFill>
                <a:prstClr val="black"/>
              </a:solidFill>
            </a:endParaRPr>
          </a:p>
          <a:p>
            <a:pPr marL="225425" indent="-225425" algn="just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Preparation of poison bait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6089249" y="5681246"/>
            <a:ext cx="1606951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Fall  armyworm </a:t>
            </a:r>
          </a:p>
        </p:txBody>
      </p:sp>
      <p:sp>
        <p:nvSpPr>
          <p:cNvPr id="26626" name="AutoShape 2" descr="Keep watch for fall armyworm - GRD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solidFill>
                <a:prstClr val="black"/>
              </a:solidFill>
            </a:endParaRPr>
          </a:p>
        </p:txBody>
      </p:sp>
      <p:pic>
        <p:nvPicPr>
          <p:cNvPr id="26627" name="Picture 3" descr="C:\Users\Admin\Desktop\FAW.png"/>
          <p:cNvPicPr>
            <a:picLocks noChangeAspect="1" noChangeArrowheads="1"/>
          </p:cNvPicPr>
          <p:nvPr/>
        </p:nvPicPr>
        <p:blipFill>
          <a:blip r:embed="rId3" cstate="print"/>
          <a:srcRect r="12569" b="6796"/>
          <a:stretch>
            <a:fillRect/>
          </a:stretch>
        </p:blipFill>
        <p:spPr bwMode="auto">
          <a:xfrm>
            <a:off x="5334000" y="3048000"/>
            <a:ext cx="2995529" cy="2438400"/>
          </a:xfrm>
          <a:prstGeom prst="rect">
            <a:avLst/>
          </a:prstGeom>
          <a:noFill/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51272163"/>
              </p:ext>
            </p:extLst>
          </p:nvPr>
        </p:nvGraphicFramePr>
        <p:xfrm>
          <a:off x="5105400" y="1295400"/>
          <a:ext cx="3960439" cy="1005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9101"/>
                <a:gridCol w="1433953"/>
                <a:gridCol w="1297385"/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Dist. Area</a:t>
                      </a: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Dist. Avg. Yield</a:t>
                      </a: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Potential Yield</a:t>
                      </a: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518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8200 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52 q/ha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70 q/ha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30439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1"/>
          <p:cNvSpPr txBox="1">
            <a:spLocks noChangeArrowheads="1"/>
          </p:cNvSpPr>
          <p:nvPr/>
        </p:nvSpPr>
        <p:spPr bwMode="auto">
          <a:xfrm>
            <a:off x="5645180" y="483513"/>
            <a:ext cx="2279620" cy="430887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200" dirty="0" smtClean="0">
                <a:solidFill>
                  <a:srgbClr val="C00000"/>
                </a:solidFill>
                <a:latin typeface="Calibri"/>
              </a:rPr>
              <a:t>Implementation</a:t>
            </a:r>
          </a:p>
        </p:txBody>
      </p:sp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5486400" y="1066562"/>
            <a:ext cx="3600400" cy="1908215"/>
          </a:xfrm>
          <a:prstGeom prst="rect">
            <a:avLst/>
          </a:prstGeom>
          <a:ln>
            <a:solidFill>
              <a:schemeClr val="tx1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algn="l">
              <a:spcBef>
                <a:spcPts val="0"/>
              </a:spcBef>
              <a:defRPr/>
            </a:pP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Demos:  5(1 ha)</a:t>
            </a:r>
          </a:p>
          <a:p>
            <a:pPr algn="l">
              <a:spcBef>
                <a:spcPts val="0"/>
              </a:spcBef>
              <a:defRPr/>
            </a:pPr>
            <a:r>
              <a:rPr lang="en-US" sz="2000" dirty="0" smtClean="0">
                <a:solidFill>
                  <a:srgbClr val="0D12F3"/>
                </a:solidFill>
                <a:latin typeface="Calibri"/>
              </a:rPr>
              <a:t>Total cost: Rs.  44, 500</a:t>
            </a:r>
          </a:p>
          <a:p>
            <a:pPr algn="l">
              <a:spcBef>
                <a:spcPts val="0"/>
              </a:spcBef>
              <a:defRPr/>
            </a:pP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Vill: Vabasandra</a:t>
            </a:r>
          </a:p>
          <a:p>
            <a:pPr algn="l">
              <a:spcBef>
                <a:spcPts val="0"/>
              </a:spcBef>
              <a:defRPr/>
            </a:pP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Taluk: Doddaballapura</a:t>
            </a:r>
            <a:endParaRPr lang="en-US" sz="1800" b="0" dirty="0" smtClean="0">
              <a:solidFill>
                <a:prstClr val="black"/>
              </a:solidFill>
              <a:latin typeface="Calibri"/>
            </a:endParaRPr>
          </a:p>
          <a:p>
            <a:pPr algn="l">
              <a:spcBef>
                <a:spcPts val="0"/>
              </a:spcBef>
              <a:defRPr/>
            </a:pP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Scientist : </a:t>
            </a:r>
            <a:r>
              <a:rPr lang="en-US" sz="1800" b="0" dirty="0" smtClean="0">
                <a:solidFill>
                  <a:prstClr val="black"/>
                </a:solidFill>
                <a:latin typeface="Calibri"/>
              </a:rPr>
              <a:t>PP, Hort (SS &amp; H), Agron, SS &amp; AE</a:t>
            </a:r>
            <a:endParaRPr lang="en-US" sz="1800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05025" y="3074313"/>
            <a:ext cx="1531271" cy="430887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200" b="1" dirty="0">
                <a:solidFill>
                  <a:srgbClr val="C00000"/>
                </a:solidFill>
              </a:rPr>
              <a:t>Parameters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508104" y="3623608"/>
            <a:ext cx="3600400" cy="1323439"/>
          </a:xfrm>
          <a:prstGeom prst="rect">
            <a:avLst/>
          </a:prstGeom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2000" b="0" dirty="0" smtClean="0">
                <a:solidFill>
                  <a:prstClr val="black"/>
                </a:solidFill>
              </a:rPr>
              <a:t>Growth parameters</a:t>
            </a:r>
          </a:p>
          <a:p>
            <a:pPr>
              <a:lnSpc>
                <a:spcPct val="100000"/>
              </a:lnSpc>
              <a:defRPr/>
            </a:pPr>
            <a:r>
              <a:rPr lang="en-US" sz="2000" b="0" dirty="0" smtClean="0">
                <a:solidFill>
                  <a:prstClr val="black"/>
                </a:solidFill>
              </a:rPr>
              <a:t>Fall armyworm  incidence (%)</a:t>
            </a:r>
          </a:p>
          <a:p>
            <a:pPr>
              <a:lnSpc>
                <a:spcPct val="100000"/>
              </a:lnSpc>
              <a:defRPr/>
            </a:pPr>
            <a:r>
              <a:rPr lang="en-US" sz="2000" b="0" dirty="0" smtClean="0">
                <a:solidFill>
                  <a:prstClr val="black"/>
                </a:solidFill>
              </a:rPr>
              <a:t>Yield (t/ha)</a:t>
            </a:r>
          </a:p>
          <a:p>
            <a:pPr>
              <a:lnSpc>
                <a:spcPct val="100000"/>
              </a:lnSpc>
              <a:defRPr/>
            </a:pPr>
            <a:r>
              <a:rPr lang="en-US" sz="2000" b="0" dirty="0" smtClean="0">
                <a:solidFill>
                  <a:prstClr val="black"/>
                </a:solidFill>
              </a:rPr>
              <a:t>B:C ratio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544" y="116632"/>
            <a:ext cx="1797223" cy="43088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</a:rPr>
              <a:t>Critical Inputs</a:t>
            </a:r>
            <a:endParaRPr lang="en-US" sz="2200" b="1" dirty="0">
              <a:solidFill>
                <a:srgbClr val="C00000"/>
              </a:solidFill>
            </a:endParaRPr>
          </a:p>
        </p:txBody>
      </p:sp>
      <p:graphicFrame>
        <p:nvGraphicFramePr>
          <p:cNvPr id="8" name="Group 5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43663083"/>
              </p:ext>
            </p:extLst>
          </p:nvPr>
        </p:nvGraphicFramePr>
        <p:xfrm>
          <a:off x="179512" y="735803"/>
          <a:ext cx="5112568" cy="596979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487488"/>
                <a:gridCol w="1256928"/>
                <a:gridCol w="1368152"/>
              </a:tblGrid>
              <a:tr h="7577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Particulars 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Qty/demo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Cost/demo (Rs.)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45711" marB="45711" anchor="ctr" horzOverflow="overflow"/>
                </a:tc>
              </a:tr>
              <a:tr h="563351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Cyantraniliprole+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Thiomethaxam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 ml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980</a:t>
                      </a:r>
                    </a:p>
                  </a:txBody>
                  <a:tcPr marL="91449" marR="91449" marT="45711" marB="45711" anchor="ctr" horzOverflow="overflow"/>
                </a:tc>
              </a:tr>
              <a:tr h="53745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Neemazal 10000 ppm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250 ml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600</a:t>
                      </a:r>
                    </a:p>
                  </a:txBody>
                  <a:tcPr marL="91449" marR="91449" marT="45711" marB="45711" anchor="ctr" horzOverflow="overflow"/>
                </a:tc>
              </a:tr>
              <a:tr h="53745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Heterorhabditis</a:t>
                      </a:r>
                      <a:r>
                        <a:rPr kumimoji="0" lang="en-US" sz="2000" b="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indica</a:t>
                      </a:r>
                      <a:endParaRPr kumimoji="0" lang="en-US" sz="2000" b="0" i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 kg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2320</a:t>
                      </a:r>
                    </a:p>
                  </a:txBody>
                  <a:tcPr marL="91449" marR="91449" marT="45711" marB="45711" anchor="ctr" horzOverflow="overflow"/>
                </a:tc>
              </a:tr>
              <a:tr h="53745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Bt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500 ml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1250</a:t>
                      </a:r>
                    </a:p>
                  </a:txBody>
                  <a:tcPr marL="91449" marR="91449" marT="45711" marB="45711" anchor="ctr" horzOverflow="overflow"/>
                </a:tc>
              </a:tr>
              <a:tr h="53745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Spinetoram (microbial)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 ml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1200</a:t>
                      </a:r>
                    </a:p>
                  </a:txBody>
                  <a:tcPr marL="91449" marR="91449" marT="45711" marB="45711" anchor="ctr" horzOverflow="overflow"/>
                </a:tc>
              </a:tr>
              <a:tr h="53745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Traps+lures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 no’s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1350</a:t>
                      </a:r>
                    </a:p>
                  </a:txBody>
                  <a:tcPr marL="91449" marR="91449" marT="45711" marB="45711" anchor="ctr" horzOverflow="overflow"/>
                </a:tc>
              </a:tr>
              <a:tr h="410520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Total </a:t>
                      </a:r>
                    </a:p>
                  </a:txBody>
                  <a:tcPr marL="91425" marR="91425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7700</a:t>
                      </a:r>
                    </a:p>
                  </a:txBody>
                  <a:tcPr marL="91425" marR="91425" anchor="ctr" horzOverflow="overflow"/>
                </a:tc>
              </a:tr>
              <a:tr h="457200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Cost for 5 demos </a:t>
                      </a:r>
                    </a:p>
                  </a:txBody>
                  <a:tcPr marL="91425" marR="91425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38, 500</a:t>
                      </a:r>
                    </a:p>
                  </a:txBody>
                  <a:tcPr marL="91425" marR="91425" anchor="ctr" horzOverflow="overflow"/>
                </a:tc>
              </a:tr>
              <a:tr h="381000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Board and Field day</a:t>
                      </a:r>
                    </a:p>
                  </a:txBody>
                  <a:tcPr marL="91425" marR="91425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6000</a:t>
                      </a:r>
                    </a:p>
                  </a:txBody>
                  <a:tcPr marL="91425" marR="91425" anchor="ctr" horzOverflow="overflow"/>
                </a:tc>
              </a:tr>
              <a:tr h="289560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91425" marR="91425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44500</a:t>
                      </a:r>
                    </a:p>
                  </a:txBody>
                  <a:tcPr marL="91425" marR="91425" anchor="ctr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96876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357158" y="71414"/>
            <a:ext cx="8715404" cy="461665"/>
          </a:xfrm>
          <a:prstGeom prst="rect">
            <a:avLst/>
          </a:prstGeom>
          <a:solidFill>
            <a:schemeClr val="bg1"/>
          </a:solidFill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sz="2400" b="1" dirty="0" smtClean="0">
                <a:solidFill>
                  <a:srgbClr val="0D12F3"/>
                </a:solidFill>
                <a:latin typeface="+mj-lt"/>
              </a:rPr>
              <a:t>FLD 7. Eco friendly Management of Diamond backmoth in cabbage</a:t>
            </a:r>
            <a:endParaRPr lang="en-US" sz="2400" b="1" dirty="0">
              <a:solidFill>
                <a:srgbClr val="0D12F3"/>
              </a:solidFill>
              <a:latin typeface="+mj-lt"/>
            </a:endParaRPr>
          </a:p>
        </p:txBody>
      </p:sp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323528" y="1017708"/>
            <a:ext cx="1295400" cy="50629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b="1" dirty="0" smtClean="0">
                <a:ln>
                  <a:noFill/>
                </a:ln>
                <a:solidFill>
                  <a:srgbClr val="C00000"/>
                </a:solidFill>
                <a:latin typeface="+mn-lt"/>
              </a:rPr>
              <a:t>Rationale</a:t>
            </a:r>
            <a:endParaRPr lang="en-US" sz="2000" b="1" dirty="0">
              <a:ln>
                <a:noFill/>
              </a:ln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Rectangle 19"/>
          <p:cNvSpPr>
            <a:spLocks noChangeArrowheads="1"/>
          </p:cNvSpPr>
          <p:nvPr/>
        </p:nvSpPr>
        <p:spPr bwMode="auto">
          <a:xfrm>
            <a:off x="304801" y="1657290"/>
            <a:ext cx="3979168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1125" indent="-342900">
              <a:buFont typeface="Arial" pitchFamily="34" charset="0"/>
              <a:buChar char="•"/>
              <a:defRPr/>
            </a:pPr>
            <a:r>
              <a:rPr lang="en-US" sz="2000" dirty="0" smtClean="0">
                <a:cs typeface="Arial" charset="0"/>
              </a:rPr>
              <a:t>DBM (&gt;42%) infestation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20569832"/>
              </p:ext>
            </p:extLst>
          </p:nvPr>
        </p:nvGraphicFramePr>
        <p:xfrm>
          <a:off x="4499993" y="762000"/>
          <a:ext cx="4412537" cy="1285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1436"/>
                <a:gridCol w="1755615"/>
                <a:gridCol w="1445486"/>
              </a:tblGrid>
              <a:tr h="57922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Dist. Area</a:t>
                      </a:r>
                      <a:endParaRPr lang="en-US" sz="20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Dist. Avg. Yield</a:t>
                      </a:r>
                      <a:endParaRPr lang="en-US" sz="20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Potential Yield</a:t>
                      </a:r>
                      <a:endParaRPr lang="en-US" sz="20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68586" marR="68586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4358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411 ha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36 t/ha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48 t/ha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23528" y="2916296"/>
            <a:ext cx="6034422" cy="213904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4625" indent="-174625">
              <a:defRPr/>
            </a:pPr>
            <a:r>
              <a:rPr lang="en-US" sz="19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Technology : IIHR,  Bengaluru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1900" dirty="0" smtClean="0"/>
              <a:t>Spraying of Neem seed  powder pellets (30g/L) @ weekly interval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1900" dirty="0" smtClean="0"/>
              <a:t>Spraying of Spinosad 2.5SC (0.25 ml/L)</a:t>
            </a:r>
            <a:r>
              <a:rPr lang="en-US" b="1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sz="1900" dirty="0" smtClean="0"/>
              <a:t>(One week before harvest)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16216" y="4267200"/>
            <a:ext cx="230425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latin typeface="+mj-lt"/>
              </a:rPr>
              <a:t>DBM larva</a:t>
            </a:r>
            <a:endParaRPr lang="en-US" b="1" dirty="0">
              <a:latin typeface="+mj-lt"/>
            </a:endParaRPr>
          </a:p>
        </p:txBody>
      </p:sp>
      <p:pic>
        <p:nvPicPr>
          <p:cNvPr id="12" name="Picture 3" descr="G:\oft\cabbage\IMG_1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2209800"/>
            <a:ext cx="2572983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G:\oft\cabbage\IMG_24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4714884"/>
            <a:ext cx="2574920" cy="209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96136" y="3457518"/>
            <a:ext cx="1531271" cy="40011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C00000"/>
                </a:solidFill>
              </a:rPr>
              <a:t>Parameters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28" y="76200"/>
            <a:ext cx="1946174" cy="461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Critical Inputs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5357818" y="3929066"/>
            <a:ext cx="3600400" cy="20313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algn="l">
              <a:lnSpc>
                <a:spcPct val="100000"/>
              </a:lnSpc>
              <a:buFont typeface="Wingdings" pitchFamily="2" charset="2"/>
              <a:buChar char="Ø"/>
              <a:defRPr/>
            </a:pPr>
            <a:r>
              <a:rPr lang="en-US" sz="1800" b="0" dirty="0" smtClean="0">
                <a:latin typeface="+mn-lt"/>
              </a:rPr>
              <a:t>DBM incidence (%)</a:t>
            </a:r>
          </a:p>
          <a:p>
            <a:pPr algn="l">
              <a:lnSpc>
                <a:spcPct val="100000"/>
              </a:lnSpc>
              <a:buFont typeface="Wingdings" pitchFamily="2" charset="2"/>
              <a:buChar char="Ø"/>
              <a:defRPr/>
            </a:pPr>
            <a:r>
              <a:rPr lang="en-US" sz="1800" b="0" dirty="0" smtClean="0">
                <a:latin typeface="+mn-lt"/>
              </a:rPr>
              <a:t>Yield  (t/ha)</a:t>
            </a:r>
          </a:p>
          <a:p>
            <a:pPr algn="l">
              <a:lnSpc>
                <a:spcPct val="100000"/>
              </a:lnSpc>
              <a:buFont typeface="Wingdings" pitchFamily="2" charset="2"/>
              <a:buChar char="Ø"/>
              <a:defRPr/>
            </a:pPr>
            <a:r>
              <a:rPr lang="en-US" sz="1800" b="0" dirty="0" smtClean="0">
                <a:latin typeface="+mn-lt"/>
              </a:rPr>
              <a:t>Cost of sprays</a:t>
            </a:r>
          </a:p>
          <a:p>
            <a:pPr algn="l">
              <a:lnSpc>
                <a:spcPct val="100000"/>
              </a:lnSpc>
              <a:buFont typeface="Wingdings" pitchFamily="2" charset="2"/>
              <a:buChar char="Ø"/>
              <a:defRPr/>
            </a:pPr>
            <a:r>
              <a:rPr lang="en-US" sz="1800" b="0" dirty="0" smtClean="0">
                <a:latin typeface="+mn-lt"/>
              </a:rPr>
              <a:t>No. of sprays</a:t>
            </a:r>
          </a:p>
          <a:p>
            <a:pPr algn="l">
              <a:lnSpc>
                <a:spcPct val="100000"/>
              </a:lnSpc>
              <a:buFont typeface="Wingdings" pitchFamily="2" charset="2"/>
              <a:buChar char="Ø"/>
              <a:defRPr/>
            </a:pPr>
            <a:r>
              <a:rPr lang="en-US" sz="1800" b="0" dirty="0" smtClean="0">
                <a:latin typeface="+mn-lt"/>
              </a:rPr>
              <a:t>B:C ratio</a:t>
            </a:r>
            <a:endParaRPr lang="en-US" sz="1800" b="0" dirty="0">
              <a:latin typeface="+mn-lt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364088" y="609600"/>
            <a:ext cx="3505200" cy="258532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>
              <a:buFont typeface="Wingdings" pitchFamily="2" charset="2"/>
              <a:buChar char="Ø"/>
              <a:defRPr/>
            </a:pPr>
            <a:r>
              <a:rPr lang="en-US" b="0" dirty="0" smtClean="0"/>
              <a:t>Demos: 03 (0.6 ha)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srgbClr val="0D12F3"/>
                </a:solidFill>
              </a:rPr>
              <a:t>Total cost: Rs 42000 (B+FD)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b="0" dirty="0" smtClean="0"/>
              <a:t>Vill: Krishnarajapura, Nelamangala </a:t>
            </a:r>
            <a:r>
              <a:rPr lang="en-US" b="0" dirty="0" err="1" smtClean="0"/>
              <a:t>Tq</a:t>
            </a:r>
            <a:r>
              <a:rPr lang="en-US" b="0" dirty="0" smtClean="0"/>
              <a:t>.,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b="0" dirty="0" smtClean="0"/>
              <a:t>Scientist : PP, Hort (SS &amp; H), </a:t>
            </a:r>
            <a:r>
              <a:rPr lang="en-US" b="0" dirty="0" smtClean="0">
                <a:solidFill>
                  <a:prstClr val="black"/>
                </a:solidFill>
              </a:rPr>
              <a:t>Agron, SS </a:t>
            </a:r>
            <a:r>
              <a:rPr lang="en-US" b="0" dirty="0" smtClean="0"/>
              <a:t>&amp; AE</a:t>
            </a:r>
            <a:endParaRPr lang="en-US" b="0" dirty="0"/>
          </a:p>
        </p:txBody>
      </p:sp>
      <p:graphicFrame>
        <p:nvGraphicFramePr>
          <p:cNvPr id="8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24660279"/>
              </p:ext>
            </p:extLst>
          </p:nvPr>
        </p:nvGraphicFramePr>
        <p:xfrm>
          <a:off x="128590" y="717522"/>
          <a:ext cx="4800600" cy="3753216"/>
        </p:xfrm>
        <a:graphic>
          <a:graphicData uri="http://schemas.openxmlformats.org/drawingml/2006/table">
            <a:tbl>
              <a:tblPr/>
              <a:tblGrid>
                <a:gridCol w="1944189"/>
                <a:gridCol w="1593945"/>
                <a:gridCol w="1262466"/>
              </a:tblGrid>
              <a:tr h="7782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Particulars 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Qty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./demo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Cost/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Demo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(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Rs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.)</a:t>
                      </a:r>
                      <a:endParaRPr kumimoji="0" lang="en-US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ea" charset="0"/>
                        <a:sym typeface="Helvetica Light" charset="0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99723">
                <a:tc>
                  <a:txBody>
                    <a:bodyPr/>
                    <a:lstStyle/>
                    <a:p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Neem seed powder</a:t>
                      </a: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pellets</a:t>
                      </a: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 kg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9673">
                <a:tc>
                  <a:txBody>
                    <a:bodyPr/>
                    <a:lstStyle/>
                    <a:p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Spinosad (microbial)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ml</a:t>
                      </a: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9673">
                <a:tc gridSpan="2">
                  <a:txBody>
                    <a:bodyPr/>
                    <a:lstStyle/>
                    <a:p>
                      <a:pPr algn="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12000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9673">
                <a:tc gridSpan="2">
                  <a:txBody>
                    <a:bodyPr/>
                    <a:lstStyle/>
                    <a:p>
                      <a:pPr algn="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Cost for 3 demos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36000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9673">
                <a:tc gridSpan="2">
                  <a:txBody>
                    <a:bodyPr/>
                    <a:lstStyle/>
                    <a:p>
                      <a:pPr algn="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Board and Field day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9673">
                <a:tc gridSpan="2">
                  <a:txBody>
                    <a:bodyPr/>
                    <a:lstStyle/>
                    <a:p>
                      <a:pPr algn="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42000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Text Box 41"/>
          <p:cNvSpPr txBox="1">
            <a:spLocks noChangeArrowheads="1"/>
          </p:cNvSpPr>
          <p:nvPr/>
        </p:nvSpPr>
        <p:spPr bwMode="auto">
          <a:xfrm>
            <a:off x="5580112" y="76200"/>
            <a:ext cx="2286000" cy="40011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dirty="0" smtClean="0">
                <a:solidFill>
                  <a:srgbClr val="C00000"/>
                </a:solidFill>
                <a:latin typeface="+mn-lt"/>
              </a:rPr>
              <a:t>Implementation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6"/>
          <p:cNvSpPr txBox="1">
            <a:spLocks noChangeArrowheads="1"/>
          </p:cNvSpPr>
          <p:nvPr/>
        </p:nvSpPr>
        <p:spPr bwMode="auto">
          <a:xfrm>
            <a:off x="1508132" y="-7620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>
              <a:solidFill>
                <a:prstClr val="black"/>
              </a:solidFill>
              <a:latin typeface="Franklin Gothic Medium" pitchFamily="34" charset="0"/>
            </a:endParaRPr>
          </a:p>
        </p:txBody>
      </p:sp>
      <p:sp>
        <p:nvSpPr>
          <p:cNvPr id="38918" name="Text Box 9"/>
          <p:cNvSpPr txBox="1">
            <a:spLocks noChangeArrowheads="1"/>
          </p:cNvSpPr>
          <p:nvPr/>
        </p:nvSpPr>
        <p:spPr bwMode="auto">
          <a:xfrm>
            <a:off x="746132" y="364941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>
              <a:solidFill>
                <a:prstClr val="black"/>
              </a:solidFill>
              <a:latin typeface="Franklin Gothic Medium" pitchFamily="34" charset="0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762000" y="76200"/>
            <a:ext cx="82296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0D12F3"/>
                </a:solidFill>
                <a:cs typeface="Arial" panose="020B0604020202020204" pitchFamily="34" charset="0"/>
                <a:sym typeface="Franklin Gothic Medium" pitchFamily="34" charset="0"/>
              </a:rPr>
              <a:t>FLD 8 . Integrated Pest and disease Management in Tomato 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Franklin Gothic Medium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04049099"/>
              </p:ext>
            </p:extLst>
          </p:nvPr>
        </p:nvGraphicFramePr>
        <p:xfrm>
          <a:off x="4953000" y="776841"/>
          <a:ext cx="4038599" cy="7471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999"/>
                <a:gridCol w="1676400"/>
                <a:gridCol w="1219200"/>
              </a:tblGrid>
              <a:tr h="38170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Dist. Area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Dist. Avg. Yield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Pot. Yield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857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1944 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64 t/ha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75 t/ha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8" marR="91448" marT="45569" marB="4556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905000"/>
            <a:ext cx="1752600" cy="152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180256" y="533400"/>
            <a:ext cx="1295400" cy="54771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200" b="1" dirty="0" smtClean="0">
                <a:ln>
                  <a:noFill/>
                </a:ln>
                <a:solidFill>
                  <a:srgbClr val="C00000"/>
                </a:solidFill>
                <a:latin typeface="Calibri"/>
              </a:rPr>
              <a:t>Rationale</a:t>
            </a:r>
            <a:endParaRPr lang="en-US" sz="2200" b="1" dirty="0">
              <a:ln>
                <a:noFill/>
              </a:ln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165803" y="1277541"/>
            <a:ext cx="4680520" cy="126188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  <a:defRPr/>
            </a:pPr>
            <a:r>
              <a:rPr lang="en-US" sz="1900" dirty="0" smtClean="0">
                <a:solidFill>
                  <a:prstClr val="black"/>
                </a:solidFill>
              </a:rPr>
              <a:t>Early blight, Late blight, </a:t>
            </a:r>
            <a:r>
              <a:rPr lang="en-US" sz="1900" dirty="0" err="1" smtClean="0">
                <a:solidFill>
                  <a:prstClr val="black"/>
                </a:solidFill>
              </a:rPr>
              <a:t>ToLCV</a:t>
            </a:r>
            <a:r>
              <a:rPr lang="en-US" sz="1900" dirty="0" smtClean="0">
                <a:solidFill>
                  <a:prstClr val="black"/>
                </a:solidFill>
              </a:rPr>
              <a:t> , </a:t>
            </a:r>
            <a:r>
              <a:rPr lang="en-US" sz="1900" dirty="0" err="1" smtClean="0">
                <a:solidFill>
                  <a:prstClr val="black"/>
                </a:solidFill>
              </a:rPr>
              <a:t>Tospo</a:t>
            </a:r>
            <a:r>
              <a:rPr lang="en-US" sz="1900" dirty="0" smtClean="0">
                <a:solidFill>
                  <a:prstClr val="black"/>
                </a:solidFill>
              </a:rPr>
              <a:t> &amp;bacterial wilt disease incidence (34%) </a:t>
            </a: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en-US" sz="1900" dirty="0" smtClean="0">
                <a:solidFill>
                  <a:prstClr val="black"/>
                </a:solidFill>
              </a:rPr>
              <a:t>Leaf miner &amp;Fruit borer incidence (29%)</a:t>
            </a:r>
            <a:endParaRPr lang="en-US" sz="1900" dirty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en-US" sz="1900" dirty="0">
                <a:solidFill>
                  <a:prstClr val="black"/>
                </a:solidFill>
              </a:rPr>
              <a:t>Indiscriminate use of PP chemicals</a:t>
            </a:r>
            <a:endParaRPr lang="en-US" sz="19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250540" y="2714620"/>
            <a:ext cx="4680520" cy="397031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000" b="1" dirty="0">
                <a:solidFill>
                  <a:srgbClr val="C00000"/>
                </a:solidFill>
                <a:cs typeface="Arial" panose="020B0604020202020204" pitchFamily="34" charset="0"/>
              </a:rPr>
              <a:t>Technology : UAS (</a:t>
            </a:r>
            <a:r>
              <a:rPr lang="en-US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B)</a:t>
            </a:r>
            <a:r>
              <a:rPr lang="en-US" sz="20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&amp; IIHR, Bengaluru  </a:t>
            </a:r>
            <a:endParaRPr lang="en-US" sz="2000" b="1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1850" dirty="0" smtClean="0">
                <a:solidFill>
                  <a:prstClr val="black"/>
                </a:solidFill>
                <a:cs typeface="Times New Roman" pitchFamily="18" charset="0"/>
              </a:rPr>
              <a:t>Arka Abedh hybrid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1850" dirty="0" smtClean="0">
                <a:solidFill>
                  <a:prstClr val="black"/>
                </a:solidFill>
                <a:cs typeface="Times New Roman" pitchFamily="18" charset="0"/>
              </a:rPr>
              <a:t>Marigold as trap crop (16:1)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1850" dirty="0" smtClean="0">
                <a:solidFill>
                  <a:prstClr val="black"/>
                </a:solidFill>
                <a:cs typeface="Times New Roman" pitchFamily="18" charset="0"/>
              </a:rPr>
              <a:t>Use of enriched FYM with bio agents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1850" dirty="0" smtClean="0">
                <a:solidFill>
                  <a:prstClr val="black"/>
                </a:solidFill>
                <a:cs typeface="Times New Roman" pitchFamily="18" charset="0"/>
              </a:rPr>
              <a:t>Spraying of </a:t>
            </a:r>
            <a:r>
              <a:rPr lang="en-US" sz="1850" dirty="0" err="1" smtClean="0">
                <a:solidFill>
                  <a:prstClr val="black"/>
                </a:solidFill>
                <a:cs typeface="Times New Roman" pitchFamily="18" charset="0"/>
              </a:rPr>
              <a:t>neem</a:t>
            </a:r>
            <a:r>
              <a:rPr lang="en-US" sz="1850" dirty="0" smtClean="0">
                <a:solidFill>
                  <a:prstClr val="black"/>
                </a:solidFill>
                <a:cs typeface="Times New Roman" pitchFamily="18" charset="0"/>
              </a:rPr>
              <a:t> &amp; pongamia soap (10g/L)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185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1850" dirty="0">
                <a:solidFill>
                  <a:prstClr val="black"/>
                </a:solidFill>
                <a:cs typeface="Times New Roman" pitchFamily="18" charset="0"/>
              </a:rPr>
              <a:t>Spray of  </a:t>
            </a:r>
            <a:r>
              <a:rPr lang="en-US" sz="1850" i="1" dirty="0">
                <a:solidFill>
                  <a:prstClr val="black"/>
                </a:solidFill>
                <a:cs typeface="Times New Roman" pitchFamily="18" charset="0"/>
              </a:rPr>
              <a:t>Bt </a:t>
            </a:r>
            <a:r>
              <a:rPr lang="en-US" sz="1850" i="1" dirty="0" smtClean="0">
                <a:solidFill>
                  <a:prstClr val="black"/>
                </a:solidFill>
                <a:cs typeface="Times New Roman" pitchFamily="18" charset="0"/>
              </a:rPr>
              <a:t>(</a:t>
            </a:r>
            <a:r>
              <a:rPr lang="en-US" sz="1850" i="1" dirty="0">
                <a:solidFill>
                  <a:prstClr val="black"/>
                </a:solidFill>
                <a:cs typeface="Times New Roman" pitchFamily="18" charset="0"/>
              </a:rPr>
              <a:t>2</a:t>
            </a:r>
            <a:r>
              <a:rPr lang="en-US" sz="1850" dirty="0" smtClean="0">
                <a:solidFill>
                  <a:prstClr val="black"/>
                </a:solidFill>
                <a:cs typeface="Times New Roman" pitchFamily="18" charset="0"/>
              </a:rPr>
              <a:t>ml/L</a:t>
            </a:r>
            <a:r>
              <a:rPr lang="en-US" sz="1850" i="1" dirty="0" smtClean="0">
                <a:solidFill>
                  <a:prstClr val="black"/>
                </a:solidFill>
                <a:cs typeface="Times New Roman" pitchFamily="18" charset="0"/>
              </a:rPr>
              <a:t>)</a:t>
            </a:r>
            <a:endParaRPr lang="en-US" sz="1850" dirty="0">
              <a:solidFill>
                <a:prstClr val="black"/>
              </a:solidFill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185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1850" dirty="0" smtClean="0">
                <a:solidFill>
                  <a:prstClr val="black"/>
                </a:solidFill>
                <a:cs typeface="Times New Roman" pitchFamily="18" charset="0"/>
              </a:rPr>
              <a:t>Installation of yellow &amp; blue sticky cards (10/acre) &amp; </a:t>
            </a:r>
            <a:r>
              <a:rPr lang="en-US" sz="1850" dirty="0" err="1" smtClean="0">
                <a:solidFill>
                  <a:prstClr val="black"/>
                </a:solidFill>
                <a:cs typeface="Times New Roman" pitchFamily="18" charset="0"/>
              </a:rPr>
              <a:t>Wota</a:t>
            </a:r>
            <a:r>
              <a:rPr lang="en-US" sz="1850" dirty="0" smtClean="0">
                <a:solidFill>
                  <a:prstClr val="black"/>
                </a:solidFill>
                <a:cs typeface="Times New Roman" pitchFamily="18" charset="0"/>
              </a:rPr>
              <a:t>-T traps (5/acre)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1850" dirty="0" smtClean="0">
                <a:solidFill>
                  <a:prstClr val="black"/>
                </a:solidFill>
                <a:cs typeface="Times New Roman" pitchFamily="18" charset="0"/>
              </a:rPr>
              <a:t>Spraying of Need </a:t>
            </a:r>
            <a:r>
              <a:rPr lang="en-US" sz="1850" dirty="0">
                <a:solidFill>
                  <a:prstClr val="black"/>
                </a:solidFill>
                <a:cs typeface="Times New Roman" pitchFamily="18" charset="0"/>
              </a:rPr>
              <a:t>based PP chemicals </a:t>
            </a: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5275312" y="5879068"/>
            <a:ext cx="1506488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Leaf curl virus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2" descr="E:\Action Plan Photos\Action Plan Photos 2014-15\FLD\FLD 2014-15\FLD Tomato\Tomato Fields Late blight\IMG_7451.JPG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l="11233" r="10135"/>
          <a:stretch/>
        </p:blipFill>
        <p:spPr bwMode="auto">
          <a:xfrm>
            <a:off x="7235093" y="4202668"/>
            <a:ext cx="1797539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1905000"/>
            <a:ext cx="1905000" cy="1524000"/>
          </a:xfrm>
          <a:prstGeom prst="rect">
            <a:avLst/>
          </a:prstGeom>
          <a:noFill/>
        </p:spPr>
      </p:pic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7239000" y="3516868"/>
            <a:ext cx="1443334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Late blight</a:t>
            </a: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5257800" y="3516868"/>
            <a:ext cx="1443334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Early 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blight</a:t>
            </a:r>
          </a:p>
        </p:txBody>
      </p:sp>
      <p:pic>
        <p:nvPicPr>
          <p:cNvPr id="20" name="Picture 19" descr="C:\Users\Admin\Pictures\2014-10-11\48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4202668"/>
            <a:ext cx="1905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7391400" y="5879068"/>
            <a:ext cx="1443334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Fruit borer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44533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12529" y="2571690"/>
            <a:ext cx="1531271" cy="40011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C00000"/>
                </a:solidFill>
              </a:rPr>
              <a:t>Parameters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28" y="71735"/>
            <a:ext cx="1946174" cy="461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Critical Inputs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4" name="Text Box 41"/>
          <p:cNvSpPr txBox="1">
            <a:spLocks noChangeArrowheads="1"/>
          </p:cNvSpPr>
          <p:nvPr/>
        </p:nvSpPr>
        <p:spPr bwMode="auto">
          <a:xfrm>
            <a:off x="2743200" y="4572000"/>
            <a:ext cx="2286000" cy="40011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dirty="0" smtClean="0">
                <a:solidFill>
                  <a:srgbClr val="C00000"/>
                </a:solidFill>
                <a:latin typeface="Calibri"/>
              </a:rPr>
              <a:t>Implementation</a:t>
            </a: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6000800" y="3115776"/>
            <a:ext cx="2990800" cy="2446824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algn="l">
              <a:buFont typeface="Wingdings" pitchFamily="2" charset="2"/>
              <a:buChar char="Ø"/>
              <a:defRPr/>
            </a:pPr>
            <a:r>
              <a:rPr lang="en-US" sz="1800" b="0" dirty="0" smtClean="0">
                <a:solidFill>
                  <a:prstClr val="black"/>
                </a:solidFill>
                <a:latin typeface="Calibri"/>
              </a:rPr>
              <a:t> Growth parameters </a:t>
            </a:r>
          </a:p>
          <a:p>
            <a:pPr algn="l">
              <a:buFont typeface="Wingdings" pitchFamily="2" charset="2"/>
              <a:buChar char="Ø"/>
              <a:defRPr/>
            </a:pPr>
            <a:r>
              <a:rPr lang="en-US" sz="1800" b="0" dirty="0" smtClean="0">
                <a:solidFill>
                  <a:prstClr val="black"/>
                </a:solidFill>
                <a:latin typeface="Calibri"/>
              </a:rPr>
              <a:t> Disease incidence (%)</a:t>
            </a:r>
          </a:p>
          <a:p>
            <a:pPr algn="l">
              <a:buFont typeface="Wingdings" pitchFamily="2" charset="2"/>
              <a:buChar char="Ø"/>
              <a:defRPr/>
            </a:pPr>
            <a:r>
              <a:rPr lang="en-US" sz="1800" b="0" dirty="0" smtClean="0">
                <a:solidFill>
                  <a:prstClr val="black"/>
                </a:solidFill>
                <a:latin typeface="Calibri"/>
              </a:rPr>
              <a:t> Pest incidence (%)</a:t>
            </a:r>
          </a:p>
          <a:p>
            <a:pPr algn="l">
              <a:buFont typeface="Wingdings" pitchFamily="2" charset="2"/>
              <a:buChar char="Ø"/>
              <a:defRPr/>
            </a:pPr>
            <a:r>
              <a:rPr lang="en-US" sz="1800" b="0" dirty="0" smtClean="0">
                <a:solidFill>
                  <a:prstClr val="black"/>
                </a:solidFill>
                <a:latin typeface="Calibri"/>
              </a:rPr>
              <a:t> No. &amp; cost of sprays</a:t>
            </a:r>
          </a:p>
          <a:p>
            <a:pPr algn="l">
              <a:buFont typeface="Wingdings" pitchFamily="2" charset="2"/>
              <a:buChar char="Ø"/>
              <a:defRPr/>
            </a:pPr>
            <a:r>
              <a:rPr lang="en-US" sz="1800" b="0" dirty="0" smtClean="0">
                <a:solidFill>
                  <a:prstClr val="black"/>
                </a:solidFill>
                <a:latin typeface="Calibri"/>
              </a:rPr>
              <a:t> Yield  (t/ha)</a:t>
            </a:r>
          </a:p>
          <a:p>
            <a:pPr algn="l">
              <a:buFont typeface="Wingdings" pitchFamily="2" charset="2"/>
              <a:buChar char="Ø"/>
              <a:defRPr/>
            </a:pPr>
            <a:r>
              <a:rPr lang="en-US" sz="1800" b="0" dirty="0" smtClean="0">
                <a:solidFill>
                  <a:prstClr val="black"/>
                </a:solidFill>
                <a:latin typeface="Calibri"/>
              </a:rPr>
              <a:t> B:C ratio</a:t>
            </a:r>
            <a:endParaRPr lang="en-US" sz="1800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019800" y="607874"/>
            <a:ext cx="2971800" cy="175432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 smtClean="0">
                <a:solidFill>
                  <a:prstClr val="black"/>
                </a:solidFill>
              </a:rPr>
              <a:t>Demos: 05 (1 ha)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dirty="0" smtClean="0">
                <a:solidFill>
                  <a:srgbClr val="0D12F3"/>
                </a:solidFill>
              </a:rPr>
              <a:t>Total cost: Rs. 49,750 (B+FD)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 smtClean="0">
                <a:solidFill>
                  <a:prstClr val="black"/>
                </a:solidFill>
              </a:rPr>
              <a:t>Vill: </a:t>
            </a:r>
            <a:r>
              <a:rPr lang="en-US" b="0" dirty="0" err="1" smtClean="0">
                <a:solidFill>
                  <a:prstClr val="black"/>
                </a:solidFill>
              </a:rPr>
              <a:t>Kaggalahalli</a:t>
            </a:r>
            <a:endParaRPr lang="en-US" b="0" dirty="0" smtClean="0">
              <a:solidFill>
                <a:prstClr val="black"/>
              </a:solidFill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>
                <a:solidFill>
                  <a:prstClr val="black"/>
                </a:solidFill>
              </a:rPr>
              <a:t>T</a:t>
            </a:r>
            <a:r>
              <a:rPr lang="en-US" b="0" dirty="0" smtClean="0">
                <a:solidFill>
                  <a:prstClr val="black"/>
                </a:solidFill>
              </a:rPr>
              <a:t>aluk: Devanahalli </a:t>
            </a:r>
            <a:r>
              <a:rPr lang="en-US" b="0" dirty="0" err="1" smtClean="0">
                <a:solidFill>
                  <a:prstClr val="black"/>
                </a:solidFill>
              </a:rPr>
              <a:t>Tq</a:t>
            </a:r>
            <a:r>
              <a:rPr lang="en-US" b="0" dirty="0" smtClean="0">
                <a:solidFill>
                  <a:prstClr val="black"/>
                </a:solidFill>
              </a:rPr>
              <a:t>.,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 smtClean="0">
                <a:solidFill>
                  <a:prstClr val="black"/>
                </a:solidFill>
              </a:rPr>
              <a:t>Scientist : PP, Hort (SS &amp; H), Agron, SS &amp; AE</a:t>
            </a:r>
            <a:endParaRPr lang="en-US" b="0" dirty="0">
              <a:solidFill>
                <a:prstClr val="black"/>
              </a:solidFill>
            </a:endParaRPr>
          </a:p>
        </p:txBody>
      </p:sp>
      <p:graphicFrame>
        <p:nvGraphicFramePr>
          <p:cNvPr id="8" name="Group 5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13494978"/>
              </p:ext>
            </p:extLst>
          </p:nvPr>
        </p:nvGraphicFramePr>
        <p:xfrm>
          <a:off x="323528" y="685800"/>
          <a:ext cx="5239072" cy="6071916"/>
        </p:xfrm>
        <a:graphic>
          <a:graphicData uri="http://schemas.openxmlformats.org/drawingml/2006/table">
            <a:tbl>
              <a:tblPr/>
              <a:tblGrid>
                <a:gridCol w="2953072"/>
                <a:gridCol w="914400"/>
                <a:gridCol w="1371600"/>
              </a:tblGrid>
              <a:tr h="7782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Particulars 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Qty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./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demo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Cost/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demo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Franklin Gothic Demi" pitchFamily="34" charset="0"/>
                          <a:cs typeface="Franklin Gothic Demi" pitchFamily="34" charset="0"/>
                          <a:sym typeface="Franklin Gothic Demi" pitchFamily="34" charset="0"/>
                        </a:rPr>
                        <a:t>(Rs.)</a:t>
                      </a:r>
                      <a:endParaRPr kumimoji="0" lang="en-US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ea" charset="0"/>
                        <a:sym typeface="Helvetica Light" charset="0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9673">
                <a:tc>
                  <a:txBody>
                    <a:bodyPr/>
                    <a:lstStyle/>
                    <a:p>
                      <a:r>
                        <a:rPr kumimoji="0" lang="en-US" sz="18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Arka Abedh seeds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gm</a:t>
                      </a: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9673">
                <a:tc>
                  <a:txBody>
                    <a:bodyPr/>
                    <a:lstStyle/>
                    <a:p>
                      <a:r>
                        <a:rPr kumimoji="0" lang="en-US" sz="1800" b="0" i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Trichoderma</a:t>
                      </a:r>
                      <a:r>
                        <a:rPr kumimoji="0" lang="en-US" sz="1800" b="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harzianum</a:t>
                      </a:r>
                      <a:endParaRPr kumimoji="0" lang="en-US" sz="1800" b="0" i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en-US" sz="1800" b="0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kg </a:t>
                      </a: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14871">
                <a:tc>
                  <a:txBody>
                    <a:bodyPr/>
                    <a:lstStyle/>
                    <a:p>
                      <a:r>
                        <a:rPr kumimoji="0" lang="en-US" sz="1800" b="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Pseudomonas</a:t>
                      </a:r>
                      <a:r>
                        <a:rPr kumimoji="0" lang="en-US" sz="1800" b="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fluorescens </a:t>
                      </a:r>
                      <a:endParaRPr kumimoji="0" lang="en-US" sz="1800" b="0" i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 kg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1250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kumimoji="0" lang="en-US" sz="18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Wota</a:t>
                      </a:r>
                      <a:r>
                        <a:rPr kumimoji="0" lang="en-US" sz="18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-T</a:t>
                      </a:r>
                      <a:r>
                        <a:rPr kumimoji="0" lang="en-US" sz="1800" b="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trap</a:t>
                      </a:r>
                      <a:endParaRPr kumimoji="0" lang="en-US" sz="1800" b="0" i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9673">
                <a:tc>
                  <a:txBody>
                    <a:bodyPr/>
                    <a:lstStyle/>
                    <a:p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Blue Sticky cards 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 No.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9673">
                <a:tc>
                  <a:txBody>
                    <a:bodyPr/>
                    <a:lstStyle/>
                    <a:p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Yellow Sticky cards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 No.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2341">
                <a:tc>
                  <a:txBody>
                    <a:bodyPr/>
                    <a:lstStyle/>
                    <a:p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Pongamia soap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 kg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420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2341">
                <a:tc>
                  <a:txBody>
                    <a:bodyPr/>
                    <a:lstStyle/>
                    <a:p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Neem soap 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 kg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530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8561">
                <a:tc>
                  <a:txBody>
                    <a:bodyPr/>
                    <a:lstStyle/>
                    <a:p>
                      <a:r>
                        <a:rPr kumimoji="0" lang="en-US" sz="1800" b="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Bt 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 ml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1250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0030">
                <a:tc>
                  <a:txBody>
                    <a:bodyPr/>
                    <a:lstStyle/>
                    <a:p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Spinosad (microbial)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ml</a:t>
                      </a: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4718">
                <a:tc gridSpan="2">
                  <a:txBody>
                    <a:bodyPr/>
                    <a:lstStyle/>
                    <a:p>
                      <a:pPr algn="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8750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3989">
                <a:tc gridSpan="2">
                  <a:txBody>
                    <a:bodyPr/>
                    <a:lstStyle/>
                    <a:p>
                      <a:pPr algn="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Cost for 5 demos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43,750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59247">
                <a:tc gridSpan="2">
                  <a:txBody>
                    <a:bodyPr/>
                    <a:lstStyle/>
                    <a:p>
                      <a:pPr algn="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Board and Field</a:t>
                      </a:r>
                      <a:r>
                        <a:rPr kumimoji="0" lang="en-US" sz="1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day</a:t>
                      </a:r>
                      <a:endParaRPr kumimoji="0" lang="en-US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8305">
                <a:tc gridSpan="2">
                  <a:txBody>
                    <a:bodyPr/>
                    <a:lstStyle/>
                    <a:p>
                      <a:pPr algn="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49750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Text Box 41"/>
          <p:cNvSpPr txBox="1">
            <a:spLocks noChangeArrowheads="1"/>
          </p:cNvSpPr>
          <p:nvPr/>
        </p:nvSpPr>
        <p:spPr bwMode="auto">
          <a:xfrm>
            <a:off x="6019800" y="76200"/>
            <a:ext cx="2286000" cy="40011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dirty="0" smtClean="0">
                <a:solidFill>
                  <a:srgbClr val="C00000"/>
                </a:solidFill>
                <a:latin typeface="Calibri"/>
              </a:rPr>
              <a:t>Implementation</a:t>
            </a:r>
          </a:p>
        </p:txBody>
      </p:sp>
    </p:spTree>
    <p:extLst>
      <p:ext uri="{BB962C8B-B14F-4D97-AF65-F5344CB8AC3E}">
        <p14:creationId xmlns="" xmlns:p14="http://schemas.microsoft.com/office/powerpoint/2010/main" val="238838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52400" y="76200"/>
            <a:ext cx="89154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marL="457200" indent="-457200" algn="ctr">
              <a:defRPr/>
            </a:pPr>
            <a:r>
              <a:rPr lang="en-US" sz="2400" b="1" dirty="0" smtClean="0">
                <a:solidFill>
                  <a:srgbClr val="0D12F3"/>
                </a:solidFill>
              </a:rPr>
              <a:t>FLD 9. P</a:t>
            </a:r>
            <a:r>
              <a:rPr lang="en-IN" sz="2400" b="1" dirty="0" err="1" smtClean="0">
                <a:solidFill>
                  <a:srgbClr val="0D12F3"/>
                </a:solidFill>
              </a:rPr>
              <a:t>robiotics</a:t>
            </a:r>
            <a:r>
              <a:rPr lang="en-IN" sz="2400" b="1" dirty="0" smtClean="0">
                <a:solidFill>
                  <a:srgbClr val="0D12F3"/>
                </a:solidFill>
              </a:rPr>
              <a:t> for optimum </a:t>
            </a:r>
            <a:r>
              <a:rPr lang="en-IN" sz="2400" b="1" dirty="0">
                <a:solidFill>
                  <a:srgbClr val="0D12F3"/>
                </a:solidFill>
              </a:rPr>
              <a:t>post-weaning growth in </a:t>
            </a:r>
            <a:r>
              <a:rPr lang="en-IN" sz="2400" b="1" dirty="0" smtClean="0">
                <a:solidFill>
                  <a:srgbClr val="0D12F3"/>
                </a:solidFill>
              </a:rPr>
              <a:t>lambs</a:t>
            </a:r>
            <a:endParaRPr lang="en-US" sz="2400" b="1" dirty="0">
              <a:ln>
                <a:solidFill>
                  <a:sysClr val="windowText" lastClr="000000"/>
                </a:solidFill>
              </a:ln>
              <a:solidFill>
                <a:srgbClr val="0D12F3"/>
              </a:solidFill>
              <a:latin typeface="Franklin Gothic Medium" pitchFamily="34" charset="0"/>
            </a:endParaRPr>
          </a:p>
        </p:txBody>
      </p:sp>
      <p:sp>
        <p:nvSpPr>
          <p:cNvPr id="16" name="Text Box 40"/>
          <p:cNvSpPr txBox="1">
            <a:spLocks noChangeArrowheads="1"/>
          </p:cNvSpPr>
          <p:nvPr/>
        </p:nvSpPr>
        <p:spPr bwMode="auto">
          <a:xfrm>
            <a:off x="304800" y="3048000"/>
            <a:ext cx="5562600" cy="132343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1775" indent="-231775" algn="ctr">
              <a:defRPr/>
            </a:pPr>
            <a:r>
              <a:rPr lang="en-US" sz="2000" b="1" u="sng" dirty="0">
                <a:solidFill>
                  <a:srgbClr val="C00000"/>
                </a:solidFill>
                <a:cs typeface="Times New Roman" pitchFamily="18" charset="0"/>
              </a:rPr>
              <a:t>Technology: TANUVAS (Tamil Nadu)</a:t>
            </a:r>
          </a:p>
          <a:p>
            <a:pPr marL="231775" indent="-231775" algn="just">
              <a:buFont typeface="Wingdings" pitchFamily="2" charset="2"/>
              <a:buChar char="Ø"/>
              <a:defRPr/>
            </a:pPr>
            <a:r>
              <a:rPr lang="en-US" sz="2000" dirty="0" err="1">
                <a:solidFill>
                  <a:prstClr val="black"/>
                </a:solidFill>
                <a:cs typeface="Times New Roman" pitchFamily="18" charset="0"/>
              </a:rPr>
              <a:t>Biobloom</a:t>
            </a:r>
            <a:r>
              <a:rPr lang="en-US" sz="20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cs typeface="Times New Roman" pitchFamily="18" charset="0"/>
              </a:rPr>
              <a:t>powder - </a:t>
            </a:r>
            <a:r>
              <a:rPr lang="en-US" sz="2000" dirty="0">
                <a:solidFill>
                  <a:prstClr val="black"/>
                </a:solidFill>
                <a:cs typeface="Times New Roman" pitchFamily="18" charset="0"/>
              </a:rPr>
              <a:t>Probiotic with bypass protein for better digestion and ruminal microflora</a:t>
            </a:r>
          </a:p>
          <a:p>
            <a:pPr marL="231775" indent="-231775" algn="just"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/>
                </a:solidFill>
                <a:cs typeface="Times New Roman" pitchFamily="18" charset="0"/>
              </a:rPr>
              <a:t>20-25g/day/animal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28600" y="893802"/>
            <a:ext cx="1219200" cy="5539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2000" b="1" dirty="0">
                <a:ln>
                  <a:noFill/>
                </a:ln>
                <a:solidFill>
                  <a:srgbClr val="C00000"/>
                </a:solidFill>
                <a:latin typeface="Calibri"/>
              </a:rPr>
              <a:t>Rationale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28600" y="1795080"/>
            <a:ext cx="5181600" cy="70788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eaLnBrk="1" hangingPunct="1">
              <a:buFont typeface="Symbol"/>
              <a:buChar char="¨"/>
              <a:defRPr sz="1600"/>
            </a:lvl1pPr>
          </a:lstStyle>
          <a:p>
            <a:pPr>
              <a:buFont typeface="Wingdings" pitchFamily="2" charset="2"/>
              <a:buChar char="Ø"/>
              <a:defRPr/>
            </a:pPr>
            <a:r>
              <a:rPr lang="en-IN" sz="2000" dirty="0">
                <a:cs typeface="Times New Roman" pitchFamily="18" charset="0"/>
              </a:rPr>
              <a:t>Imbalance in rumen microflora leading to decreased growth rate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44B0072-9800-4518-81B3-CB07A9C50F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886200"/>
            <a:ext cx="1676400" cy="2607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105032"/>
            <a:ext cx="2686050" cy="246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553240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0"/>
          <p:cNvSpPr txBox="1">
            <a:spLocks noChangeArrowheads="1"/>
          </p:cNvSpPr>
          <p:nvPr/>
        </p:nvSpPr>
        <p:spPr bwMode="auto">
          <a:xfrm>
            <a:off x="4876800" y="1038761"/>
            <a:ext cx="3810000" cy="193899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2000" b="0" dirty="0">
                <a:solidFill>
                  <a:prstClr val="black"/>
                </a:solidFill>
                <a:latin typeface="Calibri"/>
              </a:rPr>
              <a:t>Demos: </a:t>
            </a: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5</a:t>
            </a:r>
            <a:endParaRPr lang="en-US" sz="2000" b="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en-US" sz="2000" b="0" dirty="0">
                <a:solidFill>
                  <a:prstClr val="black"/>
                </a:solidFill>
                <a:latin typeface="Calibri"/>
              </a:rPr>
              <a:t>(Each demo have 3 lambs)</a:t>
            </a:r>
          </a:p>
          <a:p>
            <a:pPr>
              <a:defRPr/>
            </a:pPr>
            <a:r>
              <a:rPr lang="en-US" sz="2000" dirty="0">
                <a:solidFill>
                  <a:srgbClr val="0D12F3"/>
                </a:solidFill>
                <a:latin typeface="Calibri"/>
              </a:rPr>
              <a:t>Total Cost: Rs. 21000 (B+FD)</a:t>
            </a:r>
          </a:p>
          <a:p>
            <a:pPr>
              <a:defRPr/>
            </a:pPr>
            <a:r>
              <a:rPr lang="en-US" sz="2000" b="0" dirty="0" err="1">
                <a:solidFill>
                  <a:prstClr val="black"/>
                </a:solidFill>
                <a:latin typeface="Calibri"/>
              </a:rPr>
              <a:t>Vill</a:t>
            </a:r>
            <a:r>
              <a:rPr lang="en-US" sz="2000" b="0" dirty="0">
                <a:solidFill>
                  <a:prstClr val="black"/>
                </a:solidFill>
                <a:latin typeface="Calibri"/>
              </a:rPr>
              <a:t>.: </a:t>
            </a:r>
            <a:r>
              <a:rPr lang="en-US" sz="2000" b="0" dirty="0" err="1">
                <a:solidFill>
                  <a:prstClr val="black"/>
                </a:solidFill>
                <a:latin typeface="Calibri"/>
              </a:rPr>
              <a:t>Lakkondalli</a:t>
            </a:r>
            <a:endParaRPr lang="en-US" sz="2000" b="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en-US" sz="2000" b="0" dirty="0">
                <a:solidFill>
                  <a:prstClr val="black"/>
                </a:solidFill>
                <a:latin typeface="Calibri"/>
              </a:rPr>
              <a:t>Taluk: </a:t>
            </a:r>
            <a:r>
              <a:rPr lang="en-US" sz="2000" b="0" dirty="0" err="1">
                <a:solidFill>
                  <a:prstClr val="black"/>
                </a:solidFill>
                <a:latin typeface="Calibri"/>
              </a:rPr>
              <a:t>Hoskote</a:t>
            </a:r>
            <a:endParaRPr lang="en-US" sz="2000" b="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en-US" sz="2000" b="0" dirty="0">
                <a:solidFill>
                  <a:prstClr val="black"/>
                </a:solidFill>
                <a:latin typeface="Calibri"/>
              </a:rPr>
              <a:t>Scientists – Animal Science and SS</a:t>
            </a:r>
          </a:p>
        </p:txBody>
      </p:sp>
      <p:graphicFrame>
        <p:nvGraphicFramePr>
          <p:cNvPr id="3" name="Group 5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89309700"/>
              </p:ext>
            </p:extLst>
          </p:nvPr>
        </p:nvGraphicFramePr>
        <p:xfrm>
          <a:off x="228600" y="990600"/>
          <a:ext cx="4343401" cy="405812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905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1920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006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Particulars 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Qty/demo</a:t>
                      </a:r>
                      <a:endParaRPr kumimoji="0" lang="en-US" sz="18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Cost/demo  </a:t>
                      </a: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(Rs.)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65884">
                <a:tc>
                  <a:txBody>
                    <a:bodyPr/>
                    <a:lstStyle/>
                    <a:p>
                      <a:pPr algn="l"/>
                      <a:r>
                        <a:rPr kumimoji="0" lang="en-US" sz="1800" kern="1200" dirty="0" err="1">
                          <a:latin typeface="Times New Roman" pitchFamily="18" charset="0"/>
                          <a:cs typeface="Times New Roman" pitchFamily="18" charset="0"/>
                        </a:rPr>
                        <a:t>Biobloom</a:t>
                      </a:r>
                      <a:r>
                        <a:rPr kumimoji="0" lang="en-US" sz="1800" kern="1200" dirty="0">
                          <a:latin typeface="Times New Roman" pitchFamily="18" charset="0"/>
                          <a:cs typeface="Times New Roman" pitchFamily="18" charset="0"/>
                        </a:rPr>
                        <a:t> powder</a:t>
                      </a:r>
                      <a:endParaRPr kumimoji="0" lang="en-US" sz="1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 kg</a:t>
                      </a:r>
                      <a:endParaRPr kumimoji="0"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7906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 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47906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Cost for </a:t>
                      </a: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demos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15,000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47906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Board and Field day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</a:tr>
              <a:tr h="647906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21,000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</a:tr>
            </a:tbl>
          </a:graphicData>
        </a:graphic>
      </p:graphicFrame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876800" y="3680193"/>
            <a:ext cx="3962400" cy="10156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marL="225425" indent="-225425">
              <a:lnSpc>
                <a:spcPct val="100000"/>
              </a:lnSpc>
              <a:defRPr/>
            </a:pPr>
            <a:r>
              <a:rPr lang="en-US" sz="2000" b="0" dirty="0">
                <a:solidFill>
                  <a:prstClr val="black"/>
                </a:solidFill>
              </a:rPr>
              <a:t>Body weight gain in lambs</a:t>
            </a:r>
          </a:p>
          <a:p>
            <a:pPr marL="225425" indent="-225425">
              <a:lnSpc>
                <a:spcPct val="100000"/>
              </a:lnSpc>
              <a:defRPr/>
            </a:pPr>
            <a:r>
              <a:rPr lang="en-US" sz="2000" b="0" dirty="0">
                <a:solidFill>
                  <a:prstClr val="black"/>
                </a:solidFill>
              </a:rPr>
              <a:t>Incidence of diarrhea</a:t>
            </a:r>
          </a:p>
          <a:p>
            <a:pPr marL="225425" indent="-225425">
              <a:lnSpc>
                <a:spcPct val="100000"/>
              </a:lnSpc>
              <a:defRPr/>
            </a:pPr>
            <a:r>
              <a:rPr lang="en-US" sz="2000" b="0" dirty="0" smtClean="0">
                <a:solidFill>
                  <a:prstClr val="black"/>
                </a:solidFill>
              </a:rPr>
              <a:t>B:C ratio</a:t>
            </a:r>
            <a:endParaRPr lang="en-US" sz="2000" b="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76800" y="3128918"/>
            <a:ext cx="1531271" cy="40011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C00000"/>
                </a:solidFill>
              </a:rPr>
              <a:t>Parameters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304800"/>
            <a:ext cx="2242409" cy="5232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Critical Inputs</a:t>
            </a:r>
          </a:p>
        </p:txBody>
      </p:sp>
      <p:sp>
        <p:nvSpPr>
          <p:cNvPr id="8" name="Text Box 41"/>
          <p:cNvSpPr txBox="1">
            <a:spLocks noChangeArrowheads="1"/>
          </p:cNvSpPr>
          <p:nvPr/>
        </p:nvSpPr>
        <p:spPr bwMode="auto">
          <a:xfrm>
            <a:off x="4876800" y="361890"/>
            <a:ext cx="2209800" cy="40011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dirty="0">
                <a:solidFill>
                  <a:srgbClr val="C00000"/>
                </a:solidFill>
                <a:latin typeface="Calibri"/>
              </a:rPr>
              <a:t>Implementation</a:t>
            </a:r>
          </a:p>
        </p:txBody>
      </p:sp>
    </p:spTree>
    <p:extLst>
      <p:ext uri="{BB962C8B-B14F-4D97-AF65-F5344CB8AC3E}">
        <p14:creationId xmlns="" xmlns:p14="http://schemas.microsoft.com/office/powerpoint/2010/main" val="375250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0" y="116632"/>
            <a:ext cx="914400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0D12F3"/>
                </a:solidFill>
                <a:cs typeface="Arial" pitchFamily="34" charset="0"/>
              </a:rPr>
              <a:t> FLD 11. Ration Balancing through Integrated Approach in Dairy Animals</a:t>
            </a:r>
            <a:endParaRPr lang="en-US" sz="2400" b="1" dirty="0">
              <a:solidFill>
                <a:srgbClr val="0D12F3"/>
              </a:solidFill>
              <a:cs typeface="Arial" panose="020B0604020202020204" pitchFamily="34" charset="0"/>
            </a:endParaRP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323528" y="1248705"/>
            <a:ext cx="1295400" cy="50629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b="1" dirty="0" smtClean="0">
                <a:ln>
                  <a:noFill/>
                </a:ln>
                <a:solidFill>
                  <a:srgbClr val="C00000"/>
                </a:solidFill>
                <a:latin typeface="Calibri"/>
              </a:rPr>
              <a:t>Rationale</a:t>
            </a:r>
            <a:endParaRPr lang="en-US" sz="2000" b="1" dirty="0">
              <a:ln>
                <a:noFill/>
              </a:ln>
              <a:solidFill>
                <a:srgbClr val="C00000"/>
              </a:solidFill>
              <a:latin typeface="Calibri"/>
            </a:endParaRPr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304800" y="1835104"/>
            <a:ext cx="4810931" cy="133882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Lower milk yield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Lesser fat and SNF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Ruminal acidosis (Sub clinical)</a:t>
            </a:r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63759844"/>
              </p:ext>
            </p:extLst>
          </p:nvPr>
        </p:nvGraphicFramePr>
        <p:xfrm>
          <a:off x="5227133" y="1340768"/>
          <a:ext cx="3665347" cy="1224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698"/>
                <a:gridCol w="1973649"/>
              </a:tblGrid>
              <a:tr h="78216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Dairy animals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 marL="91420" marR="91420" marT="45589" marB="455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Reduced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+mj-lt"/>
                        </a:rPr>
                        <a:t> milk yield </a:t>
                      </a: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(%)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 marL="91420" marR="91420" marT="45589" marB="455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1968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+mj-lt"/>
                        </a:rPr>
                        <a:t>1,97,570</a:t>
                      </a:r>
                      <a:endParaRPr lang="en-US" sz="2000" b="0" dirty="0">
                        <a:latin typeface="+mj-lt"/>
                      </a:endParaRPr>
                    </a:p>
                  </a:txBody>
                  <a:tcPr marL="91420" marR="91420" marT="45589" marB="455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+mj-lt"/>
                        </a:rPr>
                        <a:t>35</a:t>
                      </a:r>
                      <a:endParaRPr lang="en-US" sz="2000" b="0" dirty="0">
                        <a:latin typeface="+mj-lt"/>
                      </a:endParaRPr>
                    </a:p>
                  </a:txBody>
                  <a:tcPr marL="91420" marR="91420" marT="45589" marB="455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23528" y="3323779"/>
            <a:ext cx="3867472" cy="30008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b="1" u="sng" dirty="0" smtClean="0">
                <a:solidFill>
                  <a:srgbClr val="C00000"/>
                </a:solidFill>
                <a:cs typeface="Arial" charset="0"/>
              </a:rPr>
              <a:t>Technology :   NIANP&amp;  KVAFSU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 Urea enrichment of dry fodder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 Chaff cutting of forages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 Total Mixed Ration (TMR)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 Mineral mixture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dirty="0" err="1" smtClean="0">
                <a:solidFill>
                  <a:prstClr val="black"/>
                </a:solidFill>
                <a:cs typeface="Arial" pitchFamily="34" charset="0"/>
              </a:rPr>
              <a:t>Azolla</a:t>
            </a: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 supplementation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 Silage</a:t>
            </a:r>
          </a:p>
        </p:txBody>
      </p:sp>
      <p:pic>
        <p:nvPicPr>
          <p:cNvPr id="2051" name="Picture 3" descr="C:\Users\KVKPC1\Desktop\chithra\co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2458" y="3048000"/>
            <a:ext cx="3932918" cy="2209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9095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76200"/>
            <a:ext cx="1946174" cy="461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Critical Inputs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68532060"/>
              </p:ext>
            </p:extLst>
          </p:nvPr>
        </p:nvGraphicFramePr>
        <p:xfrm>
          <a:off x="323528" y="533400"/>
          <a:ext cx="3888433" cy="6090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/>
                <a:gridCol w="1273588"/>
                <a:gridCol w="1030669"/>
              </a:tblGrid>
              <a:tr h="11916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Particulars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Qty./demo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Cost/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demo (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Rs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.)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85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Silpaulin</a:t>
                      </a: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sheet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1000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Silage bags/drums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1000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Azolla</a:t>
                      </a: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rings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1500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Azolla</a:t>
                      </a: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1kg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Feed chart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2816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Total 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3650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3920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Cost for 10 demos 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36,500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7638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Board and Field day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6000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3400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42500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105400" y="4038600"/>
            <a:ext cx="2016224" cy="461665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C00000"/>
                </a:solidFill>
              </a:rPr>
              <a:t>Parameters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495800" y="4724400"/>
            <a:ext cx="3888432" cy="707886"/>
          </a:xfrm>
          <a:prstGeom prst="rect">
            <a:avLst/>
          </a:prstGeom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>
              <a:lnSpc>
                <a:spcPct val="100000"/>
              </a:lnSpc>
              <a:buFont typeface="Arial" pitchFamily="34" charset="0"/>
              <a:buNone/>
              <a:defRPr/>
            </a:pPr>
            <a:r>
              <a:rPr lang="en-US" sz="2000" b="0" dirty="0" smtClean="0">
                <a:solidFill>
                  <a:prstClr val="black"/>
                </a:solidFill>
              </a:rPr>
              <a:t>Milk yield, Milk fat %, Milk SNF &amp; income</a:t>
            </a:r>
            <a:endParaRPr lang="en-US" sz="2000" b="0" dirty="0">
              <a:solidFill>
                <a:prstClr val="black"/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499992" y="1119431"/>
            <a:ext cx="4536504" cy="1938992"/>
          </a:xfrm>
          <a:prstGeom prst="rect">
            <a:avLst/>
          </a:prstGeom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en-US" sz="2000" b="0" dirty="0" smtClean="0">
                <a:cs typeface="Arial" pitchFamily="34" charset="0"/>
              </a:rPr>
              <a:t>Demos: 10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sz="2000" dirty="0" smtClean="0">
                <a:solidFill>
                  <a:srgbClr val="0D12F3"/>
                </a:solidFill>
                <a:cs typeface="Arial" pitchFamily="34" charset="0"/>
              </a:rPr>
              <a:t>Total Cost (10 Animals) : Rs. 42,500 (B+FD)</a:t>
            </a:r>
          </a:p>
          <a:p>
            <a:pPr marL="285750" indent="-285750">
              <a:lnSpc>
                <a:spcPct val="100000"/>
              </a:lnSpc>
              <a:buNone/>
              <a:defRPr/>
            </a:pPr>
            <a:r>
              <a:rPr lang="en-US" sz="2000" b="0" dirty="0" err="1" smtClean="0">
                <a:solidFill>
                  <a:prstClr val="black"/>
                </a:solidFill>
                <a:latin typeface="Calibri" pitchFamily="34" charset="0"/>
              </a:rPr>
              <a:t>Vill</a:t>
            </a:r>
            <a:r>
              <a:rPr lang="en-US" sz="2000" b="0" dirty="0" smtClean="0">
                <a:solidFill>
                  <a:prstClr val="black"/>
                </a:solidFill>
                <a:latin typeface="Calibri" pitchFamily="34" charset="0"/>
              </a:rPr>
              <a:t>. : Lakkondahalli</a:t>
            </a:r>
          </a:p>
          <a:p>
            <a:pPr marL="285750" indent="-285750">
              <a:lnSpc>
                <a:spcPct val="100000"/>
              </a:lnSpc>
              <a:buNone/>
              <a:defRPr/>
            </a:pPr>
            <a:r>
              <a:rPr lang="en-US" sz="2000" b="0" dirty="0" smtClean="0">
                <a:solidFill>
                  <a:prstClr val="black"/>
                </a:solidFill>
                <a:latin typeface="Calibri" pitchFamily="34" charset="0"/>
              </a:rPr>
              <a:t>Taluk : </a:t>
            </a:r>
            <a:r>
              <a:rPr lang="en-US" sz="2000" b="0" dirty="0" err="1" smtClean="0">
                <a:solidFill>
                  <a:prstClr val="black"/>
                </a:solidFill>
                <a:latin typeface="Calibri" pitchFamily="34" charset="0"/>
              </a:rPr>
              <a:t>Hosakote</a:t>
            </a:r>
            <a:endParaRPr lang="en-US" sz="2000" dirty="0" smtClean="0">
              <a:solidFill>
                <a:srgbClr val="0D12F3"/>
              </a:solidFill>
              <a:cs typeface="Arial" pitchFamily="34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sz="2000" b="0" dirty="0" smtClean="0">
                <a:solidFill>
                  <a:prstClr val="black"/>
                </a:solidFill>
                <a:cs typeface="Arial" pitchFamily="34" charset="0"/>
              </a:rPr>
              <a:t>Scientist– AE, AS, Hort (SS &amp; H) &amp; PP</a:t>
            </a:r>
          </a:p>
        </p:txBody>
      </p:sp>
      <p:sp>
        <p:nvSpPr>
          <p:cNvPr id="9" name="Text Box 41"/>
          <p:cNvSpPr txBox="1">
            <a:spLocks noChangeArrowheads="1"/>
          </p:cNvSpPr>
          <p:nvPr/>
        </p:nvSpPr>
        <p:spPr bwMode="auto">
          <a:xfrm>
            <a:off x="5109591" y="476672"/>
            <a:ext cx="2483069" cy="461665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400" dirty="0" smtClean="0">
                <a:solidFill>
                  <a:srgbClr val="C00000"/>
                </a:solidFill>
                <a:latin typeface="Calibri"/>
              </a:rPr>
              <a:t>Implementation</a:t>
            </a:r>
          </a:p>
        </p:txBody>
      </p:sp>
    </p:spTree>
    <p:extLst>
      <p:ext uri="{BB962C8B-B14F-4D97-AF65-F5344CB8AC3E}">
        <p14:creationId xmlns:p14="http://schemas.microsoft.com/office/powerpoint/2010/main" xmlns="" val="161105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610" y="76200"/>
            <a:ext cx="298599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 descr="\\Kvk-pc-1\e\POPS\SAC\kvk Units photos\IMG_96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52288"/>
            <a:ext cx="2667000" cy="177651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04800" y="1905000"/>
            <a:ext cx="2819400" cy="2923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IN" sz="13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NADEP method composting unit</a:t>
            </a:r>
            <a:endParaRPr lang="en-IN" sz="1300" dirty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1400" y="1905000"/>
            <a:ext cx="2389906" cy="2923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3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VAT method of composting unit</a:t>
            </a:r>
            <a:endParaRPr lang="en-IN" sz="1300" dirty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15" name="Picture 2" descr="C:\Users\KVKPC-2\Desktop\field photos\IMG_97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3908" y="2514600"/>
            <a:ext cx="2675892" cy="178392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3581400" y="4343400"/>
            <a:ext cx="2209800" cy="2923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3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Goat and poultry unit</a:t>
            </a:r>
            <a:endParaRPr lang="en-IN" sz="1300" dirty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19" name="Picture 3" descr="C:\Users\KVKPC-2\Desktop\field photos\IMG_96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95121" y="2514600"/>
            <a:ext cx="2796479" cy="17526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6629400" y="4355812"/>
            <a:ext cx="1981200" cy="2923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3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Layer birds unit</a:t>
            </a:r>
          </a:p>
        </p:txBody>
      </p:sp>
      <p:pic>
        <p:nvPicPr>
          <p:cNvPr id="21" name="Picture 5" descr="C:\Users\KVKPC-2\Desktop\field photos\IMG_967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4876476"/>
            <a:ext cx="2667000" cy="182245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609600" y="6477000"/>
            <a:ext cx="2438400" cy="2923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3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Sheep and poultry unit</a:t>
            </a:r>
            <a:endParaRPr lang="en-IN" sz="1300" dirty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23" name="Picture 4" descr="C:\Users\KVKPC-2\Desktop\field photos\IMG_969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9000" y="4800600"/>
            <a:ext cx="2514600" cy="1608584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3581400" y="6489412"/>
            <a:ext cx="2286000" cy="2923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3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Local poultry birds unit</a:t>
            </a:r>
            <a:endParaRPr lang="en-IN" sz="1300" dirty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27" name="Picture 1" descr="E:\Farm Manager\2020-21\2020-21\pHOTOS\Camera\IMG_20200612_122310.jpg"/>
          <p:cNvPicPr>
            <a:picLocks noChangeAspect="1" noChangeArrowheads="1"/>
          </p:cNvPicPr>
          <p:nvPr/>
        </p:nvPicPr>
        <p:blipFill>
          <a:blip r:embed="rId8" cstate="print"/>
          <a:srcRect t="12766"/>
          <a:stretch>
            <a:fillRect/>
          </a:stretch>
        </p:blipFill>
        <p:spPr bwMode="auto">
          <a:xfrm>
            <a:off x="6324600" y="4774254"/>
            <a:ext cx="2599184" cy="1700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6477000" y="6489412"/>
            <a:ext cx="2286000" cy="2923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3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Piggery unit</a:t>
            </a:r>
            <a:endParaRPr lang="en-IN" sz="1300" dirty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9" name="Text Box 20"/>
          <p:cNvSpPr txBox="1">
            <a:spLocks noChangeArrowheads="1"/>
          </p:cNvSpPr>
          <p:nvPr/>
        </p:nvSpPr>
        <p:spPr bwMode="auto">
          <a:xfrm>
            <a:off x="6477000" y="1917412"/>
            <a:ext cx="2209800" cy="292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00" dirty="0" err="1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cs typeface="Arial" pitchFamily="34" charset="0"/>
              </a:rPr>
              <a:t>Vermi</a:t>
            </a:r>
            <a:r>
              <a:rPr lang="en-US" sz="130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cs typeface="Arial" pitchFamily="34" charset="0"/>
              </a:rPr>
              <a:t> composting </a:t>
            </a: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cs typeface="Arial" pitchFamily="34" charset="0"/>
              </a:rPr>
              <a:t>Unit </a:t>
            </a:r>
          </a:p>
        </p:txBody>
      </p:sp>
      <p:pic>
        <p:nvPicPr>
          <p:cNvPr id="30" name="Picture 6" descr="\\Kvk-pc-1\e\POPS\SAC\kvk Units photos\IMG_962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00799" y="0"/>
            <a:ext cx="2400283" cy="1752600"/>
          </a:xfrm>
          <a:prstGeom prst="rect">
            <a:avLst/>
          </a:prstGeom>
          <a:noFill/>
        </p:spPr>
      </p:pic>
      <p:sp>
        <p:nvSpPr>
          <p:cNvPr id="31" name="Text Box 20"/>
          <p:cNvSpPr txBox="1">
            <a:spLocks noChangeArrowheads="1"/>
          </p:cNvSpPr>
          <p:nvPr/>
        </p:nvSpPr>
        <p:spPr bwMode="auto">
          <a:xfrm>
            <a:off x="762000" y="4343400"/>
            <a:ext cx="1752600" cy="292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cs typeface="Arial" pitchFamily="34" charset="0"/>
              </a:rPr>
              <a:t>Dairy Unit </a:t>
            </a:r>
          </a:p>
        </p:txBody>
      </p:sp>
      <p:pic>
        <p:nvPicPr>
          <p:cNvPr id="32" name="Picture 49" descr="D:\Photos 2020-21\Farm photos Dec 2020\KVK Farm\IMG20201119134408.jpg"/>
          <p:cNvPicPr>
            <a:picLocks noChangeAspect="1" noChangeArrowheads="1"/>
          </p:cNvPicPr>
          <p:nvPr/>
        </p:nvPicPr>
        <p:blipFill>
          <a:blip r:embed="rId10" cstate="print"/>
          <a:srcRect l="9375" r="6250"/>
          <a:stretch>
            <a:fillRect/>
          </a:stretch>
        </p:blipFill>
        <p:spPr bwMode="auto">
          <a:xfrm>
            <a:off x="533400" y="2667000"/>
            <a:ext cx="2063750" cy="152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9733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52400" y="76200"/>
            <a:ext cx="883920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0D12F3"/>
                </a:solidFill>
                <a:cs typeface="Arial" pitchFamily="34" charset="0"/>
              </a:rPr>
              <a:t>FLD 12. Demonstration of NARI </a:t>
            </a:r>
            <a:r>
              <a:rPr lang="en-US" sz="2400" b="1" i="1" dirty="0" err="1" smtClean="0">
                <a:solidFill>
                  <a:srgbClr val="0D12F3"/>
                </a:solidFill>
                <a:cs typeface="Arial" pitchFamily="34" charset="0"/>
              </a:rPr>
              <a:t>Nirbeeja</a:t>
            </a:r>
            <a:r>
              <a:rPr lang="en-US" sz="2400" b="1" i="1" dirty="0" smtClean="0">
                <a:solidFill>
                  <a:srgbClr val="0D12F3"/>
                </a:solidFill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0D12F3"/>
                </a:solidFill>
                <a:cs typeface="Arial" pitchFamily="34" charset="0"/>
              </a:rPr>
              <a:t>grafts of </a:t>
            </a:r>
            <a:r>
              <a:rPr lang="en-US" sz="2400" b="1" dirty="0" err="1" smtClean="0">
                <a:solidFill>
                  <a:srgbClr val="0D12F3"/>
                </a:solidFill>
                <a:cs typeface="Arial" pitchFamily="34" charset="0"/>
              </a:rPr>
              <a:t>Subabul</a:t>
            </a:r>
            <a:r>
              <a:rPr lang="en-US" sz="2400" b="1" dirty="0" smtClean="0">
                <a:solidFill>
                  <a:srgbClr val="0D12F3"/>
                </a:solidFill>
                <a:cs typeface="Arial" pitchFamily="34" charset="0"/>
              </a:rPr>
              <a:t> for nutritious fodder</a:t>
            </a:r>
            <a:endParaRPr lang="en-US" sz="2400" b="1" dirty="0">
              <a:solidFill>
                <a:srgbClr val="0D12F3"/>
              </a:solidFill>
              <a:cs typeface="Arial" panose="020B0604020202020204" pitchFamily="34" charset="0"/>
            </a:endParaRP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228600" y="1143000"/>
            <a:ext cx="1295400" cy="50629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b="1" dirty="0" smtClean="0">
                <a:ln>
                  <a:noFill/>
                </a:ln>
                <a:solidFill>
                  <a:srgbClr val="C00000"/>
                </a:solidFill>
                <a:latin typeface="Calibri"/>
              </a:rPr>
              <a:t>Rationale</a:t>
            </a:r>
            <a:endParaRPr lang="en-US" sz="2000" b="1" dirty="0">
              <a:ln>
                <a:noFill/>
              </a:ln>
              <a:solidFill>
                <a:srgbClr val="C00000"/>
              </a:solidFill>
              <a:latin typeface="Calibri"/>
            </a:endParaRPr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228600" y="1752600"/>
            <a:ext cx="4810931" cy="175432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 Less usage of leguminous fodder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 Seed shattering leads to weed menace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 Susceptible to </a:t>
            </a:r>
            <a:r>
              <a:rPr lang="en-US" dirty="0" err="1" smtClean="0">
                <a:solidFill>
                  <a:prstClr val="black"/>
                </a:solidFill>
                <a:cs typeface="Arial" pitchFamily="34" charset="0"/>
              </a:rPr>
              <a:t>psyllids</a:t>
            </a:r>
            <a:endParaRPr lang="en-US" dirty="0" smtClean="0">
              <a:solidFill>
                <a:prstClr val="black"/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 Low palatability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28600" y="3967877"/>
            <a:ext cx="8763000" cy="25853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b="1" u="sng" dirty="0" smtClean="0">
                <a:solidFill>
                  <a:srgbClr val="C00000"/>
                </a:solidFill>
                <a:cs typeface="Arial" charset="0"/>
              </a:rPr>
              <a:t>Technology :   NARI (</a:t>
            </a:r>
            <a:r>
              <a:rPr lang="en-US" b="1" u="sng" dirty="0" err="1" smtClean="0">
                <a:solidFill>
                  <a:srgbClr val="C00000"/>
                </a:solidFill>
                <a:cs typeface="Arial" charset="0"/>
              </a:rPr>
              <a:t>Nimbkar</a:t>
            </a:r>
            <a:r>
              <a:rPr lang="en-US" b="1" u="sng" dirty="0" smtClean="0">
                <a:solidFill>
                  <a:srgbClr val="C00000"/>
                </a:solidFill>
                <a:cs typeface="Arial" charset="0"/>
              </a:rPr>
              <a:t> Agricultural Research Institute, </a:t>
            </a:r>
            <a:r>
              <a:rPr lang="en-US" b="1" u="sng" dirty="0" err="1" smtClean="0">
                <a:solidFill>
                  <a:srgbClr val="C00000"/>
                </a:solidFill>
                <a:cs typeface="Arial" charset="0"/>
              </a:rPr>
              <a:t>Maharastra</a:t>
            </a:r>
            <a:r>
              <a:rPr lang="en-US" b="1" u="sng" dirty="0" smtClean="0">
                <a:solidFill>
                  <a:srgbClr val="C00000"/>
                </a:solidFill>
                <a:cs typeface="Arial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cs typeface="Arial" pitchFamily="34" charset="0"/>
              </a:rPr>
              <a:t>Psyllid</a:t>
            </a: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 resistant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 Non seed producing thus reducing weed menace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 High palatability &amp; Digestibility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 High Quality feed supplement (Dry matter 36-37%)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High yielding &amp; fast growing (10kg of green foliage at every cutting of 12 weeks interval)</a:t>
            </a:r>
          </a:p>
        </p:txBody>
      </p:sp>
      <p:pic>
        <p:nvPicPr>
          <p:cNvPr id="3074" name="Picture 2" descr="C:\Users\KVKPC-2\Downloads\IMG-20210401-WA0012.jpg"/>
          <p:cNvPicPr>
            <a:picLocks noChangeAspect="1" noChangeArrowheads="1"/>
          </p:cNvPicPr>
          <p:nvPr/>
        </p:nvPicPr>
        <p:blipFill>
          <a:blip r:embed="rId3" cstate="print"/>
          <a:srcRect r="5416" b="25556"/>
          <a:stretch>
            <a:fillRect/>
          </a:stretch>
        </p:blipFill>
        <p:spPr bwMode="auto">
          <a:xfrm>
            <a:off x="6172200" y="1082608"/>
            <a:ext cx="2590800" cy="2727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9095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13332725"/>
              </p:ext>
            </p:extLst>
          </p:nvPr>
        </p:nvGraphicFramePr>
        <p:xfrm>
          <a:off x="76200" y="838200"/>
          <a:ext cx="4648200" cy="430148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52600"/>
                <a:gridCol w="1524000"/>
                <a:gridCol w="1371600"/>
              </a:tblGrid>
              <a:tr h="11041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Particulars 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Qty/ demo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Cost/demo (Rs.)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45711" marB="45711" anchor="ctr" horzOverflow="overflow"/>
                </a:tc>
              </a:tr>
              <a:tr h="624076">
                <a:tc>
                  <a:txBody>
                    <a:bodyPr/>
                    <a:lstStyle/>
                    <a:p>
                      <a:pPr algn="ctr"/>
                      <a:r>
                        <a:rPr kumimoji="0"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Grafts/Plants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  <a:p>
                      <a:pPr algn="ctr"/>
                      <a:r>
                        <a:rPr kumimoji="0"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(50</a:t>
                      </a:r>
                      <a:r>
                        <a:rPr kumimoji="0" lang="en-US" sz="20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Rs./graft)</a:t>
                      </a:r>
                      <a:endParaRPr kumimoji="0" lang="en-US" sz="20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1,000</a:t>
                      </a:r>
                    </a:p>
                  </a:txBody>
                  <a:tcPr marL="68580" marR="68580" marT="45711" marB="45711" anchor="ctr" horzOverflow="overflow"/>
                </a:tc>
              </a:tr>
              <a:tr h="62407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Total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1000</a:t>
                      </a:r>
                    </a:p>
                  </a:txBody>
                  <a:tcPr marL="68580" marR="68580" marT="45711" marB="45711" anchor="ctr" horzOverflow="overflow"/>
                </a:tc>
              </a:tr>
              <a:tr h="62407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Cost for 20 demos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20,000</a:t>
                      </a:r>
                    </a:p>
                  </a:txBody>
                  <a:tcPr marL="68580" marR="68580" marT="45711" marB="45711" anchor="ctr" horzOverflow="overflow"/>
                </a:tc>
              </a:tr>
              <a:tr h="62407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Board and Field day</a:t>
                      </a: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6000</a:t>
                      </a:r>
                    </a:p>
                  </a:txBody>
                  <a:tcPr marL="68580" marR="68580" marT="45711" marB="45711" anchor="ctr" horzOverflow="overflow"/>
                </a:tc>
              </a:tr>
              <a:tr h="62407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26,000</a:t>
                      </a:r>
                    </a:p>
                  </a:txBody>
                  <a:tcPr marL="68580" marR="68580" marT="45711" marB="45711" anchor="ctr" horzOverflow="overflow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04800" y="76200"/>
            <a:ext cx="2242409" cy="5232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Critical Inputs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4953000" y="883384"/>
            <a:ext cx="4114800" cy="193899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lnSpc>
                <a:spcPct val="100000"/>
              </a:lnSpc>
              <a:defRPr/>
            </a:pPr>
            <a:r>
              <a:rPr lang="en-US" sz="2000" dirty="0" smtClean="0">
                <a:ln>
                  <a:noFill/>
                </a:ln>
                <a:solidFill>
                  <a:prstClr val="black"/>
                </a:solidFill>
                <a:latin typeface="Calibri"/>
                <a:cs typeface="Arial" pitchFamily="34" charset="0"/>
              </a:rPr>
              <a:t>Demos</a:t>
            </a:r>
            <a:r>
              <a:rPr lang="en-US" sz="2000" dirty="0" smtClean="0">
                <a:ln>
                  <a:noFill/>
                </a:ln>
                <a:solidFill>
                  <a:srgbClr val="C00000"/>
                </a:solidFill>
                <a:latin typeface="Calibri"/>
                <a:cs typeface="Arial" pitchFamily="34" charset="0"/>
              </a:rPr>
              <a:t>:</a:t>
            </a:r>
            <a:r>
              <a:rPr lang="en-US" sz="2000" dirty="0" smtClean="0">
                <a:ln>
                  <a:noFill/>
                </a:ln>
                <a:solidFill>
                  <a:prstClr val="black"/>
                </a:solidFill>
                <a:latin typeface="Calibri"/>
                <a:cs typeface="Arial" pitchFamily="34" charset="0"/>
              </a:rPr>
              <a:t> 20 (20 drafts/demo)</a:t>
            </a:r>
          </a:p>
          <a:p>
            <a:pPr algn="l">
              <a:lnSpc>
                <a:spcPct val="100000"/>
              </a:lnSpc>
              <a:defRPr/>
            </a:pPr>
            <a:r>
              <a:rPr lang="en-US" sz="2000" b="1" dirty="0" smtClean="0">
                <a:ln>
                  <a:noFill/>
                </a:ln>
                <a:solidFill>
                  <a:srgbClr val="0000CC"/>
                </a:solidFill>
                <a:latin typeface="Calibri"/>
                <a:cs typeface="Arial" pitchFamily="34" charset="0"/>
              </a:rPr>
              <a:t>Total cost: Rs.26,000(B+FD)</a:t>
            </a:r>
          </a:p>
          <a:p>
            <a:pPr algn="l">
              <a:lnSpc>
                <a:spcPct val="100000"/>
              </a:lnSpc>
              <a:defRPr/>
            </a:pPr>
            <a:r>
              <a:rPr lang="en-US" sz="2000" dirty="0" err="1" smtClean="0">
                <a:ln>
                  <a:noFill/>
                </a:ln>
                <a:latin typeface="Calibri"/>
                <a:cs typeface="Arial" pitchFamily="34" charset="0"/>
              </a:rPr>
              <a:t>Vill</a:t>
            </a:r>
            <a:r>
              <a:rPr lang="en-US" sz="2000" dirty="0" smtClean="0">
                <a:ln>
                  <a:noFill/>
                </a:ln>
                <a:latin typeface="Calibri"/>
                <a:cs typeface="Arial" pitchFamily="34" charset="0"/>
              </a:rPr>
              <a:t>: </a:t>
            </a:r>
            <a:r>
              <a:rPr lang="en-US" sz="2000" dirty="0" err="1" smtClean="0">
                <a:ln>
                  <a:noFill/>
                </a:ln>
                <a:solidFill>
                  <a:prstClr val="black"/>
                </a:solidFill>
                <a:latin typeface="Calibri"/>
                <a:cs typeface="Arial" pitchFamily="34" charset="0"/>
              </a:rPr>
              <a:t>Vabasandra</a:t>
            </a:r>
            <a:r>
              <a:rPr lang="en-US" sz="2000" dirty="0" smtClean="0">
                <a:ln>
                  <a:noFill/>
                </a:ln>
                <a:solidFill>
                  <a:prstClr val="black"/>
                </a:solidFill>
                <a:latin typeface="Calibri"/>
                <a:cs typeface="Arial" pitchFamily="34" charset="0"/>
              </a:rPr>
              <a:t> </a:t>
            </a:r>
          </a:p>
          <a:p>
            <a:pPr algn="l">
              <a:lnSpc>
                <a:spcPct val="100000"/>
              </a:lnSpc>
              <a:defRPr/>
            </a:pPr>
            <a:r>
              <a:rPr lang="en-US" sz="2000" dirty="0" smtClean="0">
                <a:ln>
                  <a:noFill/>
                </a:ln>
                <a:solidFill>
                  <a:prstClr val="black"/>
                </a:solidFill>
                <a:latin typeface="Calibri"/>
                <a:cs typeface="Arial" pitchFamily="34" charset="0"/>
              </a:rPr>
              <a:t>Taluk: Doddaballapur</a:t>
            </a:r>
          </a:p>
          <a:p>
            <a:pPr algn="l">
              <a:lnSpc>
                <a:spcPct val="100000"/>
              </a:lnSpc>
              <a:defRPr/>
            </a:pPr>
            <a:r>
              <a:rPr lang="en-US" sz="2000" dirty="0" smtClean="0">
                <a:ln>
                  <a:noFill/>
                </a:ln>
                <a:solidFill>
                  <a:prstClr val="black"/>
                </a:solidFill>
                <a:latin typeface="Calibri"/>
                <a:cs typeface="Arial" pitchFamily="34" charset="0"/>
              </a:rPr>
              <a:t>Scientists</a:t>
            </a:r>
            <a:r>
              <a:rPr lang="en-US" sz="2000" dirty="0" smtClean="0">
                <a:ln>
                  <a:noFill/>
                </a:ln>
                <a:solidFill>
                  <a:srgbClr val="C00000"/>
                </a:solidFill>
                <a:latin typeface="Calibri"/>
                <a:cs typeface="Arial" pitchFamily="34" charset="0"/>
              </a:rPr>
              <a:t> </a:t>
            </a:r>
            <a:r>
              <a:rPr lang="en-US" sz="2000" dirty="0">
                <a:ln>
                  <a:noFill/>
                </a:ln>
                <a:solidFill>
                  <a:srgbClr val="C00000"/>
                </a:solidFill>
                <a:latin typeface="Calibri"/>
                <a:cs typeface="Arial" pitchFamily="34" charset="0"/>
              </a:rPr>
              <a:t>– </a:t>
            </a:r>
            <a:r>
              <a:rPr lang="en-US" sz="2000" dirty="0" smtClean="0">
                <a:ln>
                  <a:noFill/>
                </a:ln>
                <a:solidFill>
                  <a:prstClr val="black"/>
                </a:solidFill>
                <a:latin typeface="Calibri"/>
                <a:cs typeface="Arial" pitchFamily="34" charset="0"/>
              </a:rPr>
              <a:t>AE, </a:t>
            </a:r>
            <a:r>
              <a:rPr lang="en-US" sz="2000" dirty="0" err="1" smtClean="0">
                <a:ln>
                  <a:noFill/>
                </a:ln>
                <a:solidFill>
                  <a:prstClr val="black"/>
                </a:solidFill>
                <a:latin typeface="Calibri"/>
                <a:cs typeface="Arial" pitchFamily="34" charset="0"/>
              </a:rPr>
              <a:t>Hort</a:t>
            </a:r>
            <a:r>
              <a:rPr lang="en-US" sz="2000" dirty="0" smtClean="0">
                <a:ln>
                  <a:noFill/>
                </a:ln>
                <a:solidFill>
                  <a:prstClr val="black"/>
                </a:solidFill>
                <a:latin typeface="Calibri"/>
                <a:cs typeface="Arial" pitchFamily="34" charset="0"/>
              </a:rPr>
              <a:t>(SS &amp; H), PP, AS, &amp; HS</a:t>
            </a:r>
          </a:p>
        </p:txBody>
      </p:sp>
      <p:sp>
        <p:nvSpPr>
          <p:cNvPr id="12" name="Text Box 41"/>
          <p:cNvSpPr txBox="1">
            <a:spLocks noChangeArrowheads="1"/>
          </p:cNvSpPr>
          <p:nvPr/>
        </p:nvSpPr>
        <p:spPr bwMode="auto">
          <a:xfrm>
            <a:off x="5334000" y="304800"/>
            <a:ext cx="2203420" cy="40011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dirty="0" smtClean="0">
                <a:solidFill>
                  <a:srgbClr val="C00000"/>
                </a:solidFill>
                <a:latin typeface="Calibri"/>
              </a:rPr>
              <a:t>Implementation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4953000" y="3778984"/>
            <a:ext cx="3962400" cy="132343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marL="225425" indent="-225425">
              <a:lnSpc>
                <a:spcPct val="100000"/>
              </a:lnSpc>
              <a:defRPr/>
            </a:pPr>
            <a:r>
              <a:rPr lang="en-US" sz="2000" b="0" dirty="0" smtClean="0">
                <a:solidFill>
                  <a:prstClr val="black"/>
                </a:solidFill>
              </a:rPr>
              <a:t>Survival rate</a:t>
            </a:r>
          </a:p>
          <a:p>
            <a:pPr marL="225425" indent="-225425">
              <a:lnSpc>
                <a:spcPct val="100000"/>
              </a:lnSpc>
              <a:defRPr/>
            </a:pPr>
            <a:r>
              <a:rPr lang="en-US" sz="2000" b="0" dirty="0" smtClean="0">
                <a:solidFill>
                  <a:prstClr val="black"/>
                </a:solidFill>
              </a:rPr>
              <a:t>Plant height (cm)</a:t>
            </a:r>
          </a:p>
          <a:p>
            <a:pPr marL="225425" indent="-225425">
              <a:lnSpc>
                <a:spcPct val="100000"/>
              </a:lnSpc>
              <a:defRPr/>
            </a:pPr>
            <a:r>
              <a:rPr lang="en-US" sz="2000" b="0" dirty="0" smtClean="0">
                <a:solidFill>
                  <a:prstClr val="black"/>
                </a:solidFill>
              </a:rPr>
              <a:t>Green fodder Yield/cutting (t/ha)</a:t>
            </a:r>
          </a:p>
          <a:p>
            <a:pPr marL="225425" indent="-225425">
              <a:lnSpc>
                <a:spcPct val="100000"/>
              </a:lnSpc>
              <a:defRPr/>
            </a:pPr>
            <a:r>
              <a:rPr lang="en-US" sz="2000" b="0" dirty="0" smtClean="0">
                <a:solidFill>
                  <a:prstClr val="black"/>
                </a:solidFill>
              </a:rPr>
              <a:t>Palatability (%)</a:t>
            </a:r>
            <a:endParaRPr lang="en-US" sz="2000" b="0" dirty="0">
              <a:solidFill>
                <a:prstClr val="black"/>
              </a:solidFill>
            </a:endParaRPr>
          </a:p>
        </p:txBody>
      </p:sp>
      <p:sp>
        <p:nvSpPr>
          <p:cNvPr id="14" name="Text Box 41"/>
          <p:cNvSpPr txBox="1">
            <a:spLocks noChangeArrowheads="1"/>
          </p:cNvSpPr>
          <p:nvPr/>
        </p:nvSpPr>
        <p:spPr bwMode="auto">
          <a:xfrm>
            <a:off x="5257800" y="3181290"/>
            <a:ext cx="2203420" cy="40011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dirty="0" smtClean="0">
                <a:solidFill>
                  <a:srgbClr val="C00000"/>
                </a:solidFill>
                <a:latin typeface="Calibri"/>
              </a:rPr>
              <a:t>Parameters</a:t>
            </a:r>
          </a:p>
        </p:txBody>
      </p:sp>
    </p:spTree>
    <p:extLst>
      <p:ext uri="{BB962C8B-B14F-4D97-AF65-F5344CB8AC3E}">
        <p14:creationId xmlns:p14="http://schemas.microsoft.com/office/powerpoint/2010/main" xmlns="" val="318859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526874" y="76200"/>
            <a:ext cx="6902777" cy="461665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tx1"/>
            </a:solidFill>
            <a:prstDash val="solid"/>
            <a:headEnd type="none" w="sm" len="sm"/>
            <a:tailEnd type="none" w="sm" len="sm"/>
          </a:ln>
          <a:effectLst/>
        </p:spPr>
        <p:txBody>
          <a:bodyPr wrap="square">
            <a:spAutoFit/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rgbClr val="0D12F3"/>
                </a:solidFill>
                <a:cs typeface="Arial" pitchFamily="34" charset="0"/>
              </a:rPr>
              <a:t> Nutri </a:t>
            </a:r>
            <a:r>
              <a:rPr lang="en-US" sz="2400" b="1" dirty="0">
                <a:solidFill>
                  <a:srgbClr val="0D12F3"/>
                </a:solidFill>
                <a:cs typeface="Arial" pitchFamily="34" charset="0"/>
              </a:rPr>
              <a:t>garden for farm families </a:t>
            </a: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200974" y="1188184"/>
            <a:ext cx="4828226" cy="163121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11125" indent="-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2000" kern="0" dirty="0" smtClean="0">
                <a:solidFill>
                  <a:sysClr val="windowText" lastClr="000000"/>
                </a:solidFill>
                <a:cs typeface="Times New Roman" pitchFamily="18" charset="0"/>
              </a:rPr>
              <a:t>Non-availability </a:t>
            </a:r>
            <a:r>
              <a:rPr lang="en-US" sz="2000" kern="0" dirty="0">
                <a:solidFill>
                  <a:sysClr val="windowText" lastClr="000000"/>
                </a:solidFill>
                <a:cs typeface="Times New Roman" pitchFamily="18" charset="0"/>
              </a:rPr>
              <a:t>of the vegetables  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0" dirty="0">
                <a:solidFill>
                  <a:sysClr val="windowText" lastClr="000000"/>
                </a:solidFill>
                <a:cs typeface="Times New Roman" pitchFamily="18" charset="0"/>
              </a:rPr>
              <a:t>      across the season</a:t>
            </a:r>
          </a:p>
          <a:p>
            <a:pPr marL="111125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2000" kern="0" dirty="0">
                <a:solidFill>
                  <a:sysClr val="windowText" lastClr="000000"/>
                </a:solidFill>
                <a:cs typeface="Times New Roman" pitchFamily="18" charset="0"/>
              </a:rPr>
              <a:t>Nutritional insecurity </a:t>
            </a:r>
          </a:p>
          <a:p>
            <a:pPr marL="111125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2000" kern="0" dirty="0">
                <a:solidFill>
                  <a:sysClr val="windowText" lastClr="000000"/>
                </a:solidFill>
                <a:cs typeface="Times New Roman" pitchFamily="18" charset="0"/>
              </a:rPr>
              <a:t>Lack of knowledge on importance of      </a:t>
            </a:r>
            <a:r>
              <a:rPr lang="en-US" sz="2000" kern="0" dirty="0" smtClean="0">
                <a:solidFill>
                  <a:sysClr val="windowText" lastClr="000000"/>
                </a:solidFill>
                <a:cs typeface="Times New Roman" pitchFamily="18" charset="0"/>
              </a:rPr>
              <a:t>  </a:t>
            </a:r>
          </a:p>
          <a:p>
            <a:pPr marL="111125" indent="-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0" dirty="0" smtClean="0">
                <a:solidFill>
                  <a:sysClr val="windowText" lastClr="000000"/>
                </a:solidFill>
                <a:cs typeface="Times New Roman" pitchFamily="18" charset="0"/>
              </a:rPr>
              <a:t>      </a:t>
            </a:r>
            <a:r>
              <a:rPr lang="en-US" sz="2000" kern="0" dirty="0" err="1" smtClean="0">
                <a:solidFill>
                  <a:sysClr val="windowText" lastClr="000000"/>
                </a:solidFill>
                <a:cs typeface="Times New Roman" pitchFamily="18" charset="0"/>
              </a:rPr>
              <a:t>nutri</a:t>
            </a:r>
            <a:r>
              <a:rPr lang="en-US" sz="2000" kern="0" dirty="0" smtClean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000" kern="0" dirty="0">
                <a:solidFill>
                  <a:sysClr val="windowText" lastClr="000000"/>
                </a:solidFill>
                <a:cs typeface="Times New Roman" pitchFamily="18" charset="0"/>
              </a:rPr>
              <a:t>garden  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76357" y="2995048"/>
            <a:ext cx="4627563" cy="98488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174625" indent="-1746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u="sng" dirty="0">
                <a:solidFill>
                  <a:srgbClr val="C00000"/>
                </a:solidFill>
                <a:cs typeface="Arial" charset="0"/>
              </a:rPr>
              <a:t>Technology : IIHR</a:t>
            </a: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2000" kern="0" dirty="0">
                <a:solidFill>
                  <a:sysClr val="windowText" lastClr="000000"/>
                </a:solidFill>
                <a:cs typeface="Times New Roman" pitchFamily="18" charset="0"/>
              </a:rPr>
              <a:t>Establishment of </a:t>
            </a:r>
            <a:r>
              <a:rPr lang="en-US" sz="2000" kern="0" dirty="0" err="1" smtClean="0">
                <a:solidFill>
                  <a:sysClr val="windowText" lastClr="000000"/>
                </a:solidFill>
                <a:cs typeface="Times New Roman" pitchFamily="18" charset="0"/>
              </a:rPr>
              <a:t>nutri</a:t>
            </a:r>
            <a:r>
              <a:rPr lang="en-US" sz="2000" kern="0" dirty="0" smtClean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000" kern="0" dirty="0">
                <a:solidFill>
                  <a:sysClr val="windowText" lastClr="000000"/>
                </a:solidFill>
                <a:cs typeface="Times New Roman" pitchFamily="18" charset="0"/>
              </a:rPr>
              <a:t>garden in backyard</a:t>
            </a:r>
          </a:p>
        </p:txBody>
      </p:sp>
      <p:sp>
        <p:nvSpPr>
          <p:cNvPr id="2" name="AutoShape 2" descr="India farming women policy issues migration - The Hindu BusinessL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381000" y="685800"/>
            <a:ext cx="1295400" cy="50629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b="1" dirty="0" smtClean="0">
                <a:ln>
                  <a:noFill/>
                </a:ln>
                <a:solidFill>
                  <a:srgbClr val="C00000"/>
                </a:solidFill>
                <a:latin typeface="Calibri"/>
              </a:rPr>
              <a:t>Rationale</a:t>
            </a:r>
            <a:endParaRPr lang="en-US" sz="2000" b="1" dirty="0">
              <a:ln>
                <a:noFill/>
              </a:ln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12" name="Picture 2" descr="G:\n.jpg"/>
          <p:cNvPicPr>
            <a:picLocks noChangeAspect="1" noChangeArrowheads="1"/>
          </p:cNvPicPr>
          <p:nvPr/>
        </p:nvPicPr>
        <p:blipFill>
          <a:blip r:embed="rId3" cstate="print"/>
          <a:srcRect l="16436"/>
          <a:stretch>
            <a:fillRect/>
          </a:stretch>
        </p:blipFill>
        <p:spPr bwMode="auto">
          <a:xfrm>
            <a:off x="5486400" y="838200"/>
            <a:ext cx="3429000" cy="2057400"/>
          </a:xfrm>
          <a:prstGeom prst="rect">
            <a:avLst/>
          </a:prstGeom>
          <a:noFill/>
        </p:spPr>
      </p:pic>
      <p:pic>
        <p:nvPicPr>
          <p:cNvPr id="15" name="Picture 4" descr="G:\Nutri Garden 29 th March\Under Nutri- Garden, Distribution of Seedlings at Vabasandra, 14-9-20, KVK BR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886200"/>
            <a:ext cx="4000500" cy="2667000"/>
          </a:xfrm>
          <a:prstGeom prst="rect">
            <a:avLst/>
          </a:prstGeom>
          <a:noFill/>
        </p:spPr>
      </p:pic>
      <p:pic>
        <p:nvPicPr>
          <p:cNvPr id="16" name="Picture 5" descr="G:\Nutri Garden 29 th March\Under Nutri- Garden, Observation recording at Vabasandra, 26-8-2020, KVK BR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4114800"/>
            <a:ext cx="3657600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427915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250053" y="3819993"/>
            <a:ext cx="3672408" cy="224676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chemeClr val="tx1"/>
            </a:solidFill>
            <a:prstDash val="solid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marL="236538" marR="0" lvl="0" indent="-2365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Production of vegetables and fruits (kg)</a:t>
            </a:r>
          </a:p>
          <a:p>
            <a:pPr marL="236538" marR="0" lvl="0" indent="-2365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Consumption of vegetables &amp; fruits(kg)</a:t>
            </a:r>
          </a:p>
          <a:p>
            <a:pPr marL="236538" marR="0" lvl="0" indent="-2365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Sale</a:t>
            </a:r>
          </a:p>
          <a:p>
            <a:pPr marL="236538" marR="0" lvl="0" indent="-2365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b="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B:C ratio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36538" marR="0" lvl="0" indent="-2365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5181600" y="959584"/>
            <a:ext cx="3810000" cy="193899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chemeClr val="tx1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Demos: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25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D12F3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Total cost: Rs.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D12F3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47,625 (B+FD)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D12F3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  <a:p>
            <a:pPr lvl="0" algn="l">
              <a:spcBef>
                <a:spcPts val="0"/>
              </a:spcBef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Vill: </a:t>
            </a:r>
            <a:r>
              <a:rPr lang="en-US" sz="2000" b="0" kern="0" dirty="0" err="1" smtClean="0">
                <a:solidFill>
                  <a:sysClr val="windowText" lastClr="000000"/>
                </a:solidFill>
                <a:latin typeface="+mn-lt"/>
                <a:cs typeface="Times New Roman" pitchFamily="18" charset="0"/>
              </a:rPr>
              <a:t>Lakkondahalli</a:t>
            </a:r>
            <a:r>
              <a:rPr lang="en-US" sz="2000" b="0" kern="0" dirty="0" smtClean="0">
                <a:solidFill>
                  <a:sysClr val="windowText" lastClr="000000"/>
                </a:solidFill>
                <a:latin typeface="+mn-lt"/>
                <a:cs typeface="Times New Roman" pitchFamily="18" charset="0"/>
              </a:rPr>
              <a:t>, </a:t>
            </a:r>
            <a:r>
              <a:rPr lang="en-US" sz="2000" b="0" kern="0" dirty="0" err="1" smtClean="0">
                <a:solidFill>
                  <a:sysClr val="windowText" lastClr="000000"/>
                </a:solidFill>
                <a:latin typeface="+mn-lt"/>
                <a:cs typeface="Times New Roman" pitchFamily="18" charset="0"/>
              </a:rPr>
              <a:t>Hosakote</a:t>
            </a:r>
            <a:r>
              <a:rPr lang="en-US" sz="2000" b="0" kern="0" dirty="0" smtClean="0">
                <a:solidFill>
                  <a:sysClr val="windowText" lastClr="00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000" b="0" kern="0" dirty="0" err="1" smtClean="0">
                <a:solidFill>
                  <a:sysClr val="windowText" lastClr="000000"/>
                </a:solidFill>
                <a:latin typeface="+mn-lt"/>
                <a:cs typeface="Times New Roman" pitchFamily="18" charset="0"/>
              </a:rPr>
              <a:t>Taluk</a:t>
            </a:r>
            <a:endParaRPr lang="en-US" sz="2000" b="0" kern="0" dirty="0" smtClean="0">
              <a:solidFill>
                <a:sysClr val="windowText" lastClr="000000"/>
              </a:solidFill>
              <a:latin typeface="+mn-lt"/>
              <a:cs typeface="Times New Roman" pitchFamily="18" charset="0"/>
            </a:endParaRPr>
          </a:p>
          <a:p>
            <a:pPr lvl="0" algn="l">
              <a:spcBef>
                <a:spcPts val="0"/>
              </a:spcBef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      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Kaggalahalli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, Devanahalli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Taluk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  <a:p>
            <a:pPr lvl="0" algn="l">
              <a:spcBef>
                <a:spcPts val="0"/>
              </a:spcBef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Scientist : </a:t>
            </a:r>
            <a:r>
              <a:rPr lang="en-US" sz="2000" b="0" dirty="0" smtClean="0">
                <a:latin typeface="+mn-lt"/>
                <a:cs typeface="Times New Roman" pitchFamily="18" charset="0"/>
              </a:rPr>
              <a:t>HS, </a:t>
            </a:r>
            <a:r>
              <a:rPr lang="en-US" sz="2000" b="0" dirty="0" err="1" smtClean="0">
                <a:latin typeface="+mn-lt"/>
                <a:cs typeface="Times New Roman" pitchFamily="18" charset="0"/>
              </a:rPr>
              <a:t>Sr.S</a:t>
            </a:r>
            <a:r>
              <a:rPr lang="en-US" sz="2000" b="0" dirty="0" smtClean="0">
                <a:latin typeface="+mn-lt"/>
                <a:cs typeface="Times New Roman" pitchFamily="18" charset="0"/>
              </a:rPr>
              <a:t> &amp; Head and All Scientists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</p:txBody>
      </p:sp>
      <p:graphicFrame>
        <p:nvGraphicFramePr>
          <p:cNvPr id="8" name="Group 5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41310925"/>
              </p:ext>
            </p:extLst>
          </p:nvPr>
        </p:nvGraphicFramePr>
        <p:xfrm>
          <a:off x="131440" y="1019331"/>
          <a:ext cx="4800600" cy="5306789"/>
        </p:xfrm>
        <a:graphic>
          <a:graphicData uri="http://schemas.openxmlformats.org/drawingml/2006/table">
            <a:tbl>
              <a:tblPr/>
              <a:tblGrid>
                <a:gridCol w="19441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9394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6246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490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Particulars 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Qty./demo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Cost/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demo (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Rs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.)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0794">
                <a:tc>
                  <a:txBody>
                    <a:bodyPr/>
                    <a:lstStyle/>
                    <a:p>
                      <a:r>
                        <a:rPr kumimoji="0" lang="en-US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Planting material</a:t>
                      </a:r>
                      <a:endParaRPr kumimoji="0" lang="en-US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45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450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1986">
                <a:tc>
                  <a:txBody>
                    <a:bodyPr/>
                    <a:lstStyle/>
                    <a:p>
                      <a:r>
                        <a:rPr kumimoji="0"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Vegetable special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1kg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88295">
                <a:tc>
                  <a:txBody>
                    <a:bodyPr/>
                    <a:lstStyle/>
                    <a:p>
                      <a:r>
                        <a:rPr kumimoji="0"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Neem oil 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250 ml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1986">
                <a:tc>
                  <a:txBody>
                    <a:bodyPr/>
                    <a:lstStyle/>
                    <a:p>
                      <a:r>
                        <a:rPr kumimoji="0"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Pongamia cake 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10kg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450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21986">
                <a:tc>
                  <a:txBody>
                    <a:bodyPr/>
                    <a:lstStyle/>
                    <a:p>
                      <a:r>
                        <a:rPr kumimoji="0" lang="en-US" sz="20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AMC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1kg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165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69962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Total</a:t>
                      </a:r>
                      <a:endParaRPr kumimoji="0"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1,665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69962">
                <a:tc gridSpan="2">
                  <a:txBody>
                    <a:bodyPr/>
                    <a:lstStyle/>
                    <a:p>
                      <a:pPr algn="r"/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Cost for 25 demos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41,625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69962">
                <a:tc gridSpan="2">
                  <a:txBody>
                    <a:bodyPr/>
                    <a:lstStyle/>
                    <a:p>
                      <a:pPr algn="r"/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Board and Field day</a:t>
                      </a:r>
                      <a:endParaRPr kumimoji="0"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6000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</a:tr>
              <a:tr h="469962">
                <a:tc gridSpan="2">
                  <a:txBody>
                    <a:bodyPr/>
                    <a:lstStyle/>
                    <a:p>
                      <a:pPr algn="r"/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Total</a:t>
                      </a:r>
                      <a:endParaRPr kumimoji="0"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47,625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33400" y="381000"/>
            <a:ext cx="2242409" cy="5232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Critical Inputs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0" name="Text Box 41"/>
          <p:cNvSpPr txBox="1">
            <a:spLocks noChangeArrowheads="1"/>
          </p:cNvSpPr>
          <p:nvPr/>
        </p:nvSpPr>
        <p:spPr bwMode="auto">
          <a:xfrm>
            <a:off x="5334000" y="304800"/>
            <a:ext cx="2203420" cy="40011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dirty="0" smtClean="0">
                <a:solidFill>
                  <a:srgbClr val="C00000"/>
                </a:solidFill>
                <a:latin typeface="Calibri"/>
              </a:rPr>
              <a:t>Implementation</a:t>
            </a:r>
          </a:p>
        </p:txBody>
      </p:sp>
      <p:sp>
        <p:nvSpPr>
          <p:cNvPr id="11" name="Text Box 41"/>
          <p:cNvSpPr txBox="1">
            <a:spLocks noChangeArrowheads="1"/>
          </p:cNvSpPr>
          <p:nvPr/>
        </p:nvSpPr>
        <p:spPr bwMode="auto">
          <a:xfrm>
            <a:off x="5181600" y="3048000"/>
            <a:ext cx="2203420" cy="40011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dirty="0" smtClean="0">
                <a:solidFill>
                  <a:srgbClr val="C00000"/>
                </a:solidFill>
                <a:latin typeface="Calibri"/>
              </a:rPr>
              <a:t>Parameters</a:t>
            </a:r>
          </a:p>
        </p:txBody>
      </p:sp>
    </p:spTree>
    <p:extLst>
      <p:ext uri="{BB962C8B-B14F-4D97-AF65-F5344CB8AC3E}">
        <p14:creationId xmlns="" xmlns:p14="http://schemas.microsoft.com/office/powerpoint/2010/main" val="201693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83209465"/>
              </p:ext>
            </p:extLst>
          </p:nvPr>
        </p:nvGraphicFramePr>
        <p:xfrm>
          <a:off x="76200" y="762000"/>
          <a:ext cx="8991600" cy="56388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09600"/>
                <a:gridCol w="5791200"/>
                <a:gridCol w="838200"/>
                <a:gridCol w="685800"/>
                <a:gridCol w="1066800"/>
              </a:tblGrid>
              <a:tr h="7682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Sl.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No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Title of the Technology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No. of </a:t>
                      </a: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Demo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Area </a:t>
                      </a:r>
                      <a:endParaRPr lang="en-US" sz="2000" b="1" dirty="0" smtClean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(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ha)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Budget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(Rs.)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</a:tr>
              <a:tr h="7682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1.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/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Addressing drought and blast vulnerability through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fingermillet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 under double cropping system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4.0</a:t>
                      </a:r>
                      <a:endParaRPr lang="en-US" dirty="0"/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23800</a:t>
                      </a:r>
                      <a:endParaRPr lang="en-US" dirty="0"/>
                    </a:p>
                  </a:txBody>
                  <a:tcPr marL="9525" marR="9525" marT="9525" marB="0" anchor="ctr">
                    <a:noFill/>
                  </a:tcPr>
                </a:tc>
              </a:tr>
              <a:tr h="7682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2.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/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Integrated crop management in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Redgram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  <a:sym typeface="Franklin Gothic Medium" pitchFamily="34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5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2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27200</a:t>
                      </a:r>
                    </a:p>
                  </a:txBody>
                  <a:tcPr marL="30894" marR="30894" marT="0" marB="0" anchor="ctr">
                    <a:noFill/>
                  </a:tcPr>
                </a:tc>
              </a:tr>
              <a:tr h="6931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3.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Demonstration of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multicut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 fodder sorghum COFS-31 </a:t>
                      </a:r>
                    </a:p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 for green fodder and silage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24000 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  <a:sym typeface="Franklin Gothic Medium" pitchFamily="34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</a:tr>
              <a:tr h="6369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4.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/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Integrated Nutrient Management in Pole bean 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  <a:sym typeface="Franklin Gothic Medium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5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1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14875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6294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Potassium Management in maize through Bio -K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  <a:sym typeface="Franklin Gothic Medium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11500</a:t>
                      </a:r>
                      <a:endParaRPr lang="en-US" dirty="0"/>
                    </a:p>
                  </a:txBody>
                  <a:tcPr marL="9525" marR="9525" marT="9525" marB="0" anchor="ctr">
                    <a:noFill/>
                  </a:tcPr>
                </a:tc>
              </a:tr>
              <a:tr h="5374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6.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cs typeface="Arial" panose="020B0604020202020204" pitchFamily="34" charset="0"/>
                          <a:sym typeface="Franklin Gothic Medium" pitchFamily="34" charset="0"/>
                        </a:rPr>
                        <a:t>Integrated management of Fall armyworm in Maize 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44500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8372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7.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Management of Diamond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backmoth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in cabbage through integrated approach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0.6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42000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</a:tr>
            </a:tbl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52400" y="147935"/>
            <a:ext cx="878497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0D12F3"/>
                </a:solidFill>
              </a:rPr>
              <a:t>Budget requirement for </a:t>
            </a:r>
            <a:r>
              <a:rPr lang="en-US" sz="2400" b="1" dirty="0">
                <a:solidFill>
                  <a:srgbClr val="0D12F3"/>
                </a:solidFill>
              </a:rPr>
              <a:t>Front Line Demonstrations</a:t>
            </a:r>
          </a:p>
        </p:txBody>
      </p:sp>
    </p:spTree>
    <p:extLst>
      <p:ext uri="{BB962C8B-B14F-4D97-AF65-F5344CB8AC3E}">
        <p14:creationId xmlns:p14="http://schemas.microsoft.com/office/powerpoint/2010/main" xmlns="" val="20395577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20448463"/>
              </p:ext>
            </p:extLst>
          </p:nvPr>
        </p:nvGraphicFramePr>
        <p:xfrm>
          <a:off x="121096" y="762000"/>
          <a:ext cx="8915400" cy="532389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64704"/>
                <a:gridCol w="5410200"/>
                <a:gridCol w="1066800"/>
                <a:gridCol w="838200"/>
                <a:gridCol w="1035496"/>
              </a:tblGrid>
              <a:tr h="7700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Sl.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No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Title of the Technology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No. of </a:t>
                      </a: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Demo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Area </a:t>
                      </a:r>
                      <a:endParaRPr lang="en-US" sz="2000" b="1" dirty="0" smtClean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(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ha)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Budget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(Rs.)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</a:tr>
              <a:tr h="54350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8.</a:t>
                      </a:r>
                      <a:endParaRPr lang="en-US" dirty="0"/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58738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cs typeface="Arial" panose="020B0604020202020204" pitchFamily="34" charset="0"/>
                          <a:sym typeface="Franklin Gothic Medium" pitchFamily="34" charset="0"/>
                        </a:rPr>
                        <a:t>Integrated Pest and disease Management in Tomato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49750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</a:tr>
              <a:tr h="6993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9.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58738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Probiotics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 for optimum post-weaning growth in lambs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  <a:sym typeface="Franklin Gothic Medium" pitchFamily="34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5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  <a:sym typeface="Franklin Gothic Medium" pitchFamily="34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-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  <a:sym typeface="Franklin Gothic Medium" pitchFamily="34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21000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  <a:sym typeface="Franklin Gothic Medium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7302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10.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Demonstration of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Swarnadhara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 chicks in backyard poultry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  <a:sym typeface="Franklin Gothic Medium" pitchFamily="34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40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  <a:sym typeface="Franklin Gothic Medium" pitchFamily="34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-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  <a:sym typeface="Franklin Gothic Medium" pitchFamily="34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37000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  <a:sym typeface="Franklin Gothic Medium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6693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11.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Ration Balancing through Integrated Approach in Dairy Animals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42500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609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12.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Demonstration of NARI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Nirbeeja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 grafts of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Subabul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 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as</a:t>
                      </a:r>
                      <a:r>
                        <a:rPr lang="en-IN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 nutritious fodder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  <a:sym typeface="Franklin Gothic Medium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20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26000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6915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13.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Demonstration of grain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amaranthus</a:t>
                      </a:r>
                      <a:r>
                        <a:rPr lang="en-US" sz="18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 and its value addition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  <a:sym typeface="Franklin Gothic Medium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8738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5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  <a:sym typeface="Franklin Gothic Medium" pitchFamily="34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0.25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14375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  <a:sym typeface="Franklin Gothic Medium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610263">
                <a:tc gridSpan="4"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+mn-lt"/>
                          <a:cs typeface="Times New Roman" pitchFamily="18" charset="0"/>
                        </a:rPr>
                        <a:t> TOTAL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3,78,500</a:t>
                      </a:r>
                    </a:p>
                  </a:txBody>
                  <a:tcPr marL="30894" marR="30894" marT="0" marB="0" anchor="ctr">
                    <a:noFill/>
                  </a:tcPr>
                </a:tc>
              </a:tr>
            </a:tbl>
          </a:graphicData>
        </a:graphic>
      </p:graphicFrame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52400" y="147935"/>
            <a:ext cx="878497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0D12F3"/>
                </a:solidFill>
              </a:rPr>
              <a:t>Budget requirement for </a:t>
            </a:r>
            <a:r>
              <a:rPr lang="en-US" sz="2400" b="1" dirty="0">
                <a:solidFill>
                  <a:srgbClr val="0D12F3"/>
                </a:solidFill>
              </a:rPr>
              <a:t>Front Line Demonstrations</a:t>
            </a:r>
          </a:p>
        </p:txBody>
      </p:sp>
    </p:spTree>
    <p:extLst>
      <p:ext uri="{BB962C8B-B14F-4D97-AF65-F5344CB8AC3E}">
        <p14:creationId xmlns:p14="http://schemas.microsoft.com/office/powerpoint/2010/main" xmlns="" val="280026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B0F392-8FE7-4A25-A5EA-C40B1095F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District  One Product</a:t>
            </a:r>
            <a:b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Poultry meat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="" xmlns:a16="http://schemas.microsoft.com/office/drawing/2014/main" id="{C2A23CA8-4EAA-4A31-893B-BE2105CFAD0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2034295026"/>
              </p:ext>
            </p:extLst>
          </p:nvPr>
        </p:nvGraphicFramePr>
        <p:xfrm>
          <a:off x="398207" y="1690688"/>
          <a:ext cx="4933335" cy="4562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Content Placeholder 3">
            <a:extLst>
              <a:ext uri="{FF2B5EF4-FFF2-40B4-BE49-F238E27FC236}">
                <a16:creationId xmlns="" xmlns:a16="http://schemas.microsoft.com/office/drawing/2014/main" id="{783C8BB0-9C26-4E10-884F-67F2D6806908}"/>
              </a:ext>
            </a:extLst>
          </p:cNvPr>
          <p:cNvSpPr txBox="1">
            <a:spLocks/>
          </p:cNvSpPr>
          <p:nvPr/>
        </p:nvSpPr>
        <p:spPr>
          <a:xfrm>
            <a:off x="6039980" y="3385850"/>
            <a:ext cx="3104020" cy="1828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Poultry population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81.6 Lakhs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Meat production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15035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Tonnes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Egg production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6058 Lakhs 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="" xmlns:a16="http://schemas.microsoft.com/office/drawing/2014/main" id="{DFC30E0D-02B0-41B6-B50A-C5043390649A}"/>
              </a:ext>
            </a:extLst>
          </p:cNvPr>
          <p:cNvSpPr txBox="1">
            <a:spLocks/>
          </p:cNvSpPr>
          <p:nvPr/>
        </p:nvSpPr>
        <p:spPr>
          <a:xfrm>
            <a:off x="752168" y="6253316"/>
            <a:ext cx="6057900" cy="5794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Animal Husbandry, Bangalore Rural district</a:t>
            </a:r>
            <a:endParaRPr lang="en-US" sz="20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913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03A270-05AC-460D-B491-5028C82B7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186074"/>
            <a:ext cx="61722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Technological backstopping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5C083A6-B7F6-43AF-9B8F-D4D913EA5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5587" y="1329073"/>
            <a:ext cx="6400800" cy="4898321"/>
          </a:xfrm>
        </p:spPr>
        <p:txBody>
          <a:bodyPr>
            <a:noAutofit/>
          </a:bodyPr>
          <a:lstStyle/>
          <a:p>
            <a:pPr marL="457200" indent="-457200">
              <a:lnSpc>
                <a:spcPct val="150000"/>
              </a:lnSpc>
              <a:buAutoNum type="alphaUcPeriod"/>
            </a:pPr>
            <a:r>
              <a:rPr lang="en-US" sz="2000" b="1" dirty="0">
                <a:solidFill>
                  <a:srgbClr val="43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Central Poultry Development Organization – </a:t>
            </a:r>
            <a:r>
              <a:rPr lang="en-US" sz="2000" b="1" dirty="0" err="1">
                <a:solidFill>
                  <a:srgbClr val="43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Hesaraghatta</a:t>
            </a:r>
            <a:endParaRPr lang="en-US" sz="2000" b="1" dirty="0">
              <a:solidFill>
                <a:srgbClr val="4308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Southern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Regional Station for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poultry and duck breeding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Important varieties – Aseel, Kaveri,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Chabro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Kalinga brown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000" dirty="0">
              <a:solidFill>
                <a:srgbClr val="4308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43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Veterinary College Bangalore – Poultry Department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Established in 1973 for poultry breeding and extension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Important varieties –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Giriraja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Swarnadhara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9EEF000-7CC6-4F17-8796-B338B6FDDC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381" y="4103837"/>
            <a:ext cx="2009419" cy="21235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CA8AFF5-D0A2-4BD8-91D9-46B2AE940F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5629" y="1521191"/>
            <a:ext cx="2142171" cy="21433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555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03A270-05AC-460D-B491-5028C82B7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186074"/>
            <a:ext cx="61722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Secondary and Speciality Agriculture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5C083A6-B7F6-43AF-9B8F-D4D913EA5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3907" y="1464637"/>
            <a:ext cx="7989939" cy="422824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AutoNum type="alphaUcPeriod"/>
            </a:pPr>
            <a:r>
              <a:rPr lang="en-US" sz="2400" b="1" dirty="0">
                <a:solidFill>
                  <a:srgbClr val="43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 Agriculture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Establishment of poultry slaughterhouse and processing facility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Hygienic and humane slaughtering of birds (HACCP model unit)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produce wholesome dressed chicken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Town level poultry meat outlets for marketing packed meat   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F8A16B2-F6DE-4E4B-B70F-59F10018A9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02" y="4379812"/>
            <a:ext cx="2714870" cy="2027103"/>
          </a:xfrm>
          <a:prstGeom prst="rect">
            <a:avLst/>
          </a:prstGeom>
        </p:spPr>
      </p:pic>
      <p:pic>
        <p:nvPicPr>
          <p:cNvPr id="9" name="Picture 8" descr="A picture containing food, person, indoor, meat&#10;&#10;Description automatically generated">
            <a:extLst>
              <a:ext uri="{FF2B5EF4-FFF2-40B4-BE49-F238E27FC236}">
                <a16:creationId xmlns="" xmlns:a16="http://schemas.microsoft.com/office/drawing/2014/main" id="{779B1F21-5527-4928-B70F-E7FBC358C8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929" y="4500758"/>
            <a:ext cx="2341307" cy="18692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247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03A270-05AC-460D-B491-5028C82B7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186074"/>
            <a:ext cx="61722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Secondary and Speciality Agriculture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5C083A6-B7F6-43AF-9B8F-D4D913EA5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4930" y="1329074"/>
            <a:ext cx="6613574" cy="522730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Establishment of Byproduct processing unit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Feathers, blood and offal are important slaughterhouse byproducts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Blood and feather meal used as protein source in animal feed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Poultry manure is used as organic source in agriculture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="" xmlns:a16="http://schemas.microsoft.com/office/drawing/2014/main" id="{B1017792-DC11-415A-9E0E-CC8D977737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96" r="14110"/>
          <a:stretch/>
        </p:blipFill>
        <p:spPr>
          <a:xfrm>
            <a:off x="4953000" y="4419600"/>
            <a:ext cx="2286000" cy="2113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77AC9FC-CC5F-44C0-A883-CF13A75101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058" y="4267200"/>
            <a:ext cx="1902542" cy="25324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85975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590800" y="71735"/>
            <a:ext cx="3648563" cy="461665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D12F3"/>
                </a:solidFill>
                <a:cs typeface="Arial" charset="0"/>
              </a:rPr>
              <a:t>Cross-learning across KVKs </a:t>
            </a:r>
          </a:p>
        </p:txBody>
      </p:sp>
      <p:graphicFrame>
        <p:nvGraphicFramePr>
          <p:cNvPr id="162846" name="Group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80202338"/>
              </p:ext>
            </p:extLst>
          </p:nvPr>
        </p:nvGraphicFramePr>
        <p:xfrm>
          <a:off x="116904" y="726706"/>
          <a:ext cx="8991600" cy="1787894"/>
        </p:xfrm>
        <a:graphic>
          <a:graphicData uri="http://schemas.openxmlformats.org/drawingml/2006/table">
            <a:tbl>
              <a:tblPr/>
              <a:tblGrid>
                <a:gridCol w="3733800"/>
                <a:gridCol w="5257800"/>
              </a:tblGrid>
              <a:tr h="3479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Name of the KVK proposed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Specific learning areas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91654"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kumimoji="0"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a) KVK, </a:t>
                      </a:r>
                      <a:r>
                        <a:rPr kumimoji="0" lang="en-US" sz="14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Mysuru</a:t>
                      </a:r>
                      <a:endParaRPr kumimoji="0" lang="en-US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None/>
                      </a:pPr>
                      <a:endParaRPr kumimoji="0" lang="en-US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None/>
                      </a:pPr>
                      <a:endParaRPr kumimoji="0" lang="en-US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None/>
                      </a:pPr>
                      <a:r>
                        <a:rPr kumimoji="0"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b)</a:t>
                      </a:r>
                      <a:r>
                        <a:rPr kumimoji="0" lang="en-US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KVK,  </a:t>
                      </a:r>
                      <a:r>
                        <a:rPr kumimoji="0" lang="en-US" sz="14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Pathanamthitta</a:t>
                      </a:r>
                      <a:r>
                        <a:rPr kumimoji="0"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Kerala</a:t>
                      </a:r>
                      <a:endParaRPr kumimoji="0" lang="en-US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 know the innovative technologies developed</a:t>
                      </a:r>
                      <a:r>
                        <a:rPr kumimoji="0" lang="en-US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adopted and cropping pattern followed</a:t>
                      </a:r>
                      <a:endParaRPr kumimoji="0" lang="en-US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en-US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 know the  different technologies  adopted and </a:t>
                      </a:r>
                      <a:r>
                        <a:rPr kumimoji="0" lang="en-US" sz="14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popularised</a:t>
                      </a:r>
                      <a:r>
                        <a:rPr kumimoji="0" lang="en-US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en-US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Exposure visits, scientist &amp; farmers interaction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Times New Roman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048000" y="2603833"/>
            <a:ext cx="327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D12F3"/>
                </a:solidFill>
                <a:cs typeface="Arial" charset="0"/>
              </a:rPr>
              <a:t>Cluster KVK’s</a:t>
            </a:r>
          </a:p>
        </p:txBody>
      </p:sp>
      <p:graphicFrame>
        <p:nvGraphicFramePr>
          <p:cNvPr id="5" name="Group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60012652"/>
              </p:ext>
            </p:extLst>
          </p:nvPr>
        </p:nvGraphicFramePr>
        <p:xfrm>
          <a:off x="76200" y="3142488"/>
          <a:ext cx="8991600" cy="3571037"/>
        </p:xfrm>
        <a:graphic>
          <a:graphicData uri="http://schemas.openxmlformats.org/drawingml/2006/table">
            <a:tbl>
              <a:tblPr/>
              <a:tblGrid>
                <a:gridCol w="1721049"/>
                <a:gridCol w="2684835"/>
                <a:gridCol w="2223516"/>
                <a:gridCol w="2362200"/>
              </a:tblGrid>
              <a:tr h="75712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Name of the KVK included  in the cluster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Knowledge/expertise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Resources (facilities and products)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Activities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777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KVK,  </a:t>
                      </a:r>
                      <a:r>
                        <a:rPr lang="en-US" sz="1400" dirty="0" err="1" smtClean="0">
                          <a:latin typeface="+mn-lt"/>
                          <a:ea typeface="Times New Roman"/>
                          <a:cs typeface="Times New Roman"/>
                        </a:rPr>
                        <a:t>Tumakuru</a:t>
                      </a:r>
                      <a:r>
                        <a:rPr lang="en-US" sz="1400" dirty="0" smtClean="0">
                          <a:latin typeface="+mn-lt"/>
                          <a:ea typeface="Times New Roman"/>
                          <a:cs typeface="Times New Roman"/>
                        </a:rPr>
                        <a:t>-II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Improved Agriculture &amp; Horticulture practices, Market Linkage &amp; value addition technology through Commodity based associations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Quality seeds and planting materials. Nutrient mixture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Interaction with scientists &amp; progressive farmers  and visit to progressive farmers fields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51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KVK, </a:t>
                      </a:r>
                      <a:r>
                        <a:rPr lang="en-US" sz="1400" dirty="0" err="1">
                          <a:latin typeface="+mn-lt"/>
                          <a:ea typeface="Times New Roman"/>
                          <a:cs typeface="Times New Roman"/>
                        </a:rPr>
                        <a:t>Chikkaballapura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Improved sericulture practices,  Quality cashew and other Planting Materials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Planting materials, sericulture based products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Scientists &amp; farmers interaction and visit to cocoon market and reeling factory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51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KVK, </a:t>
                      </a:r>
                      <a:r>
                        <a:rPr lang="en-US" sz="1400" dirty="0" err="1">
                          <a:latin typeface="+mn-lt"/>
                          <a:ea typeface="Times New Roman"/>
                          <a:cs typeface="Times New Roman"/>
                        </a:rPr>
                        <a:t>Ramanagara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Integrated crop management in mango and mulberry, post harvesting technology in mango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Different demo units in KVK, Improved practices in mango and </a:t>
                      </a:r>
                      <a:r>
                        <a:rPr lang="en-US" sz="1400" dirty="0" smtClean="0">
                          <a:latin typeface="+mn-lt"/>
                          <a:ea typeface="Times New Roman"/>
                          <a:cs typeface="Times New Roman"/>
                        </a:rPr>
                        <a:t>sericulture  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Scientists &amp; farmers interaction and Exposure visit to mango orchards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53618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03A270-05AC-460D-B491-5028C82B7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186074"/>
            <a:ext cx="61722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 and Speciality Agriculture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5C083A6-B7F6-43AF-9B8F-D4D913EA5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3219" y="1329074"/>
            <a:ext cx="7404881" cy="522730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43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Speciality Agriculture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Organic Chicken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Antibiotic free and solely raised on organic feed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Great demand in urban population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Value added chicken products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Chicken products such as sausages, nuggets, patties etc.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Increases consumer preference and health benefits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Economically beneficial for producers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C7D8E17-6432-464A-B22E-8B0F6D5ABE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806" y="3975414"/>
            <a:ext cx="1935725" cy="25809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3AEADD9-9D92-4FAA-855D-6CAB923995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804" y="1462667"/>
            <a:ext cx="2429796" cy="23488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730522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03A270-05AC-460D-B491-5028C82B7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186074"/>
            <a:ext cx="61722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Marketing opportunities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5C083A6-B7F6-43AF-9B8F-D4D913EA5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3828" y="1329074"/>
            <a:ext cx="7925159" cy="5342852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AutoNum type="alphaUcPeriod"/>
            </a:pPr>
            <a:r>
              <a:rPr lang="en-US" b="1" dirty="0">
                <a:solidFill>
                  <a:srgbClr val="43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Domestic market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Increased popularity of organic chicken among urban population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Exclusive outlets to sale chicken and value-added products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Avenues like door delivery to apartments create new marketing channels  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43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International market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Export of processed frozen meat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Greater demand for canned chicken products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text, orange&#10;&#10;Description automatically generated">
            <a:extLst>
              <a:ext uri="{FF2B5EF4-FFF2-40B4-BE49-F238E27FC236}">
                <a16:creationId xmlns="" xmlns:a16="http://schemas.microsoft.com/office/drawing/2014/main" id="{C05B4907-B1E0-4C8A-AF3C-C38CAC3CF9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879" y="914400"/>
            <a:ext cx="1659121" cy="1474775"/>
          </a:xfrm>
          <a:prstGeom prst="rect">
            <a:avLst/>
          </a:prstGeom>
        </p:spPr>
      </p:pic>
      <p:pic>
        <p:nvPicPr>
          <p:cNvPr id="11" name="Picture 10" descr="A picture containing meat&#10;&#10;Description automatically generated">
            <a:extLst>
              <a:ext uri="{FF2B5EF4-FFF2-40B4-BE49-F238E27FC236}">
                <a16:creationId xmlns="" xmlns:a16="http://schemas.microsoft.com/office/drawing/2014/main" id="{DFF36D73-4643-4967-B4CF-AC94BE5FB6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810000"/>
            <a:ext cx="2590800" cy="25876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3400777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03A270-05AC-460D-B491-5028C82B7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186074"/>
            <a:ext cx="61722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KVK interventions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5C083A6-B7F6-43AF-9B8F-D4D913EA5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8197" y="1426537"/>
            <a:ext cx="6572250" cy="40049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="" xmlns:a16="http://schemas.microsoft.com/office/drawing/2014/main" id="{DB9BEB11-1AF3-402D-AD07-ACE2FCDF0C22}"/>
              </a:ext>
            </a:extLst>
          </p:cNvPr>
          <p:cNvSpPr txBox="1">
            <a:spLocks/>
          </p:cNvSpPr>
          <p:nvPr/>
        </p:nvSpPr>
        <p:spPr>
          <a:xfrm>
            <a:off x="337624" y="1329074"/>
            <a:ext cx="7712613" cy="4973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Popularization of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improved chicken breeds to produce large scale organic chicken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Providing technical guidance on organic feed production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Market linkage through establishing exclusive organic chicken stalls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43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Proposed timeline: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year: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Benchmark survey, popularization of improved chicken rearing,  guidance on organic feed production,  establishment of infrastructure.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year: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of organic chicken and its value addition, establishing market linkage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853544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2"/>
          <p:cNvSpPr txBox="1">
            <a:spLocks noChangeArrowheads="1"/>
          </p:cNvSpPr>
          <p:nvPr/>
        </p:nvSpPr>
        <p:spPr bwMode="auto">
          <a:xfrm>
            <a:off x="1331640" y="1772816"/>
            <a:ext cx="64008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6600" b="1" dirty="0" smtClean="0"/>
              <a:t>Activity </a:t>
            </a:r>
          </a:p>
          <a:p>
            <a:pPr algn="ctr" eaLnBrk="0" hangingPunct="0">
              <a:defRPr/>
            </a:pPr>
            <a:r>
              <a:rPr lang="en-US" sz="6600" b="1" dirty="0" smtClean="0"/>
              <a:t>Calendar </a:t>
            </a:r>
            <a:r>
              <a:rPr lang="en-US" sz="6600" b="1" dirty="0"/>
              <a:t>of KVK Personnel </a:t>
            </a:r>
          </a:p>
        </p:txBody>
      </p:sp>
    </p:spTree>
    <p:extLst>
      <p:ext uri="{BB962C8B-B14F-4D97-AF65-F5344CB8AC3E}">
        <p14:creationId xmlns:p14="http://schemas.microsoft.com/office/powerpoint/2010/main" xmlns="" val="11976763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183521267"/>
              </p:ext>
            </p:extLst>
          </p:nvPr>
        </p:nvGraphicFramePr>
        <p:xfrm>
          <a:off x="76200" y="792480"/>
          <a:ext cx="8991607" cy="45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2601"/>
                <a:gridCol w="1219200"/>
                <a:gridCol w="3397248"/>
                <a:gridCol w="1498608"/>
                <a:gridCol w="1123950"/>
              </a:tblGrid>
              <a:tr h="7046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Village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Crop/ enterprise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Activity 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</a:rPr>
                        <a:t>as leader 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Other members of the 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</a:rPr>
                        <a:t>team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Budget proposed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3451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Lakkondahalli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Maize 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OFT –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Assessment of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Nano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fertilizers (N &amp; Zn) on Growth and Yield of Maize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8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SS, </a:t>
                      </a:r>
                      <a:r>
                        <a:rPr lang="en-US" sz="18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Agr</a:t>
                      </a:r>
                      <a:r>
                        <a:rPr lang="en-US" sz="18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&amp; Hort          (</a:t>
                      </a:r>
                      <a:r>
                        <a:rPr lang="en-US" sz="18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Sr.S&amp;H</a:t>
                      </a:r>
                      <a:r>
                        <a:rPr lang="en-US" sz="18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)</a:t>
                      </a:r>
                      <a:endParaRPr lang="en-US" sz="1800" dirty="0">
                        <a:solidFill>
                          <a:prstClr val="black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14750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51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Kaggalahalli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Franklin Gothic Medium" pitchFamily="34" charset="0"/>
                        </a:rPr>
                        <a:t>Marigold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Franklin Gothic Medium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OFT - </a:t>
                      </a:r>
                      <a:r>
                        <a:rPr lang="en-US" sz="1800" b="0" kern="1200" dirty="0" smtClean="0">
                          <a:solidFill>
                            <a:srgbClr val="050763"/>
                          </a:solidFill>
                          <a:latin typeface="+mn-lt"/>
                          <a:ea typeface="+mn-ea"/>
                          <a:cs typeface="+mn-cs"/>
                          <a:sym typeface="Franklin Gothic Medium" pitchFamily="34" charset="0"/>
                        </a:rPr>
                        <a:t>A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Franklin Gothic Medium" pitchFamily="34" charset="0"/>
                        </a:rPr>
                        <a:t>ssessment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nutrient management in marigold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SS, </a:t>
                      </a:r>
                      <a:r>
                        <a:rPr lang="en-US" sz="18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Agr</a:t>
                      </a:r>
                      <a:r>
                        <a:rPr lang="en-US" sz="18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&amp; Hort  </a:t>
                      </a:r>
                      <a:r>
                        <a:rPr lang="en-US" b="0" dirty="0" smtClean="0">
                          <a:solidFill>
                            <a:prstClr val="black"/>
                          </a:solidFill>
                        </a:rPr>
                        <a:t>(</a:t>
                      </a:r>
                      <a:r>
                        <a:rPr lang="en-US" b="0" dirty="0" err="1" smtClean="0">
                          <a:solidFill>
                            <a:prstClr val="black"/>
                          </a:solidFill>
                        </a:rPr>
                        <a:t>Sr.S&amp;H</a:t>
                      </a:r>
                      <a:r>
                        <a:rPr lang="en-US" b="0" dirty="0" smtClean="0">
                          <a:solidFill>
                            <a:prstClr val="black"/>
                          </a:solidFill>
                        </a:rPr>
                        <a:t>)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10625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451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Lakkondahalli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Mulberry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OFT – </a:t>
                      </a:r>
                      <a:r>
                        <a:rPr lang="en-US" sz="1800" b="0" kern="1200" dirty="0" smtClean="0">
                          <a:solidFill>
                            <a:srgbClr val="050763"/>
                          </a:solidFill>
                          <a:latin typeface="+mn-lt"/>
                          <a:ea typeface="+mn-ea"/>
                          <a:cs typeface="+mn-cs"/>
                          <a:sym typeface="Franklin Gothic Medium" pitchFamily="34" charset="0"/>
                        </a:rPr>
                        <a:t>A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Franklin Gothic Medium" pitchFamily="34" charset="0"/>
                        </a:rPr>
                        <a:t>ssessment on management of mites and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Franklin Gothic Medium" pitchFamily="34" charset="0"/>
                        </a:rPr>
                        <a:t>thrips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Franklin Gothic Medium" pitchFamily="34" charset="0"/>
                        </a:rPr>
                        <a:t> in mulberry</a:t>
                      </a:r>
                    </a:p>
                    <a:p>
                      <a:pPr algn="just"/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PP, Hort (SS &amp; H), </a:t>
                      </a:r>
                      <a:r>
                        <a:rPr lang="en-US" sz="18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Agron</a:t>
                      </a:r>
                      <a:r>
                        <a:rPr lang="en-US" sz="18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, SS &amp; AE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37350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51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Lakkondahalli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Franklin Gothic Medium" pitchFamily="34" charset="0"/>
                        </a:rPr>
                        <a:t>Pole bean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FLD – </a:t>
                      </a:r>
                      <a:r>
                        <a:rPr lang="en-I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Integrated Nutrient Management in Pole bean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Franklin Gothic Medium" pitchFamily="34" charset="0"/>
                      </a:endParaRPr>
                    </a:p>
                    <a:p>
                      <a:pPr algn="just"/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8738" indent="-58738" algn="ctr" defTabSz="914145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itchFamily="34" charset="0"/>
                        <a:buNone/>
                      </a:pPr>
                      <a:r>
                        <a:rPr lang="en-US" sz="1800" dirty="0" smtClean="0">
                          <a:solidFill>
                            <a:prstClr val="black"/>
                          </a:solidFill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SS, Hort</a:t>
                      </a:r>
                      <a:r>
                        <a:rPr lang="en-US" sz="1800" baseline="0" dirty="0" smtClean="0">
                          <a:solidFill>
                            <a:prstClr val="black"/>
                          </a:solidFill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 </a:t>
                      </a:r>
                      <a:r>
                        <a:rPr lang="en-US" sz="1800" dirty="0" smtClean="0">
                          <a:solidFill>
                            <a:prstClr val="black"/>
                          </a:solidFill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(</a:t>
                      </a:r>
                      <a:r>
                        <a:rPr lang="en-US" sz="1800" dirty="0" err="1" smtClean="0">
                          <a:solidFill>
                            <a:prstClr val="black"/>
                          </a:solidFill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Sr.S&amp;H</a:t>
                      </a:r>
                      <a:r>
                        <a:rPr lang="en-US" sz="1800" dirty="0" smtClean="0">
                          <a:solidFill>
                            <a:prstClr val="black"/>
                          </a:solidFill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) &amp; </a:t>
                      </a:r>
                      <a:r>
                        <a:rPr lang="en-US" sz="1800" dirty="0" err="1" smtClean="0">
                          <a:solidFill>
                            <a:prstClr val="black"/>
                          </a:solidFill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Agron</a:t>
                      </a:r>
                      <a:endParaRPr lang="en-US" sz="1800" dirty="0">
                        <a:solidFill>
                          <a:prstClr val="black"/>
                        </a:solidFill>
                        <a:latin typeface="Franklin Gothic Medium" pitchFamily="34" charset="0"/>
                        <a:ea typeface="Franklin Gothic Medium" pitchFamily="34" charset="0"/>
                        <a:cs typeface="Franklin Gothic Medium" pitchFamily="34" charset="0"/>
                        <a:sym typeface="Franklin Gothic Medium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14875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0" y="76200"/>
            <a:ext cx="9144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ln w="1905">
                  <a:noFill/>
                </a:ln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Calender of activities for Senior Scientist &amp; Head </a:t>
            </a:r>
            <a:r>
              <a:rPr lang="en-US" sz="2400" b="1" dirty="0">
                <a:ln w="1905">
                  <a:noFill/>
                </a:ln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(Horticulture)</a:t>
            </a:r>
          </a:p>
        </p:txBody>
      </p:sp>
    </p:spTree>
    <p:extLst>
      <p:ext uri="{BB962C8B-B14F-4D97-AF65-F5344CB8AC3E}">
        <p14:creationId xmlns:p14="http://schemas.microsoft.com/office/powerpoint/2010/main" xmlns="" val="24146956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79512" y="116632"/>
            <a:ext cx="8839200" cy="6480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n w="1905">
                  <a:noFill/>
                </a:ln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Calendar activities for Senior Scientist &amp; Head (Horticulture)</a:t>
            </a:r>
          </a:p>
        </p:txBody>
      </p:sp>
      <p:graphicFrame>
        <p:nvGraphicFramePr>
          <p:cNvPr id="5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183521267"/>
              </p:ext>
            </p:extLst>
          </p:nvPr>
        </p:nvGraphicFramePr>
        <p:xfrm>
          <a:off x="152399" y="1005840"/>
          <a:ext cx="8991607" cy="5486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2601"/>
                <a:gridCol w="1295400"/>
                <a:gridCol w="3321048"/>
                <a:gridCol w="1498608"/>
                <a:gridCol w="1123950"/>
              </a:tblGrid>
              <a:tr h="7046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Village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Crop/ enterprise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Activity 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</a:rPr>
                        <a:t>as leader 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Other members of the 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</a:rPr>
                        <a:t>team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Budget proposed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3451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Krishnarajapura</a:t>
                      </a:r>
                    </a:p>
                    <a:p>
                      <a:pPr algn="ctr"/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Maize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 FLD - </a:t>
                      </a:r>
                      <a:r>
                        <a:rPr lang="en-I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Franklin Gothic Medium" pitchFamily="34" charset="0"/>
                        </a:rPr>
                        <a:t>Potassium Management in maize through Bio -K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Franklin Gothic Medium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mtClean="0">
                          <a:solidFill>
                            <a:prstClr val="black"/>
                          </a:solidFill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SS, Hort (Sr.S&amp;H) &amp; Agron</a:t>
                      </a:r>
                      <a:endParaRPr lang="en-US" sz="1800" smtClean="0">
                        <a:solidFill>
                          <a:prstClr val="black"/>
                        </a:solidFill>
                        <a:latin typeface="Franklin Gothic Medium" pitchFamily="34" charset="0"/>
                        <a:ea typeface="Franklin Gothic Medium" pitchFamily="34" charset="0"/>
                        <a:cs typeface="Franklin Gothic Medium" pitchFamily="34" charset="0"/>
                        <a:sym typeface="Franklin Gothic Medium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11500</a:t>
                      </a:r>
                    </a:p>
                    <a:p>
                      <a:pPr algn="r"/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51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Kaggalahalli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Franklin Gothic Medium" pitchFamily="34" charset="0"/>
                        </a:rPr>
                        <a:t>Tomato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Franklin Gothic Medium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FLD -</a:t>
                      </a:r>
                      <a:r>
                        <a:rPr lang="en-US" sz="18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Franklin Gothic Medium" pitchFamily="34" charset="0"/>
                        </a:rPr>
                        <a:t>Integrated Pest and disease Management in Tomato 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PP, Hort (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Sr.S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&amp; H),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Agron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SS &amp; AE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49750</a:t>
                      </a:r>
                    </a:p>
                    <a:p>
                      <a:pPr algn="r">
                        <a:lnSpc>
                          <a:spcPct val="150000"/>
                        </a:lnSpc>
                      </a:pP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451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Lakkondahalli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Sheep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FLD –</a:t>
                      </a:r>
                      <a:r>
                        <a:rPr lang="en-US" sz="18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Probiotics</a:t>
                      </a:r>
                      <a:r>
                        <a:rPr lang="en-I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for optimum post-weaning growth in lambs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AS,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Sr.S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&amp; H,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Franklin Gothic Medium" pitchFamily="34" charset="0"/>
                        </a:rPr>
                        <a:t>21000</a:t>
                      </a:r>
                    </a:p>
                    <a:p>
                      <a:pPr marL="0" algn="r" defTabSz="914400" rtl="0" eaLnBrk="1" fontAlgn="b" latinLnBrk="0" hangingPunct="1">
                        <a:lnSpc>
                          <a:spcPct val="150000"/>
                        </a:lnSpc>
                      </a:pP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51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Krishnarajapura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cabbage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FLD –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Eco friendly Management of Diamond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backmoth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in cabbage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PP, Hort (SS &amp; H), </a:t>
                      </a:r>
                      <a:r>
                        <a:rPr lang="en-US" b="0" dirty="0" err="1" smtClean="0">
                          <a:solidFill>
                            <a:prstClr val="black"/>
                          </a:solidFill>
                        </a:rPr>
                        <a:t>Agron</a:t>
                      </a:r>
                      <a:r>
                        <a:rPr lang="en-US" b="0" dirty="0" smtClean="0">
                          <a:solidFill>
                            <a:prstClr val="black"/>
                          </a:solidFill>
                        </a:rPr>
                        <a:t>, SS </a:t>
                      </a:r>
                      <a:r>
                        <a:rPr lang="en-US" b="0" dirty="0" smtClean="0"/>
                        <a:t>&amp; AE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42000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5141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Vabasandra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Franklin Gothic Medium" pitchFamily="34" charset="0"/>
                        </a:rPr>
                        <a:t>Maize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FLD</a:t>
                      </a:r>
                      <a:r>
                        <a:rPr lang="en-US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–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Franklin Gothic Medium" pitchFamily="34" charset="0"/>
                        </a:rPr>
                        <a:t>Integrated management of Fall armyworm in Maize</a:t>
                      </a:r>
                    </a:p>
                    <a:p>
                      <a:pPr algn="just"/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PP, Hort (SS &amp; H), </a:t>
                      </a:r>
                      <a:r>
                        <a:rPr lang="en-US" sz="18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Agron</a:t>
                      </a:r>
                      <a:r>
                        <a:rPr lang="en-US" sz="18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, SS &amp; AE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44500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967249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6200" y="1295400"/>
          <a:ext cx="8915399" cy="47459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9381"/>
                <a:gridCol w="1333948"/>
                <a:gridCol w="2960271"/>
                <a:gridCol w="1857375"/>
                <a:gridCol w="1114424"/>
              </a:tblGrid>
              <a:tr h="8140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Village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Crop/ enterprise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Activity 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</a:rPr>
                        <a:t>as leader 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Other members of the 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</a:rPr>
                        <a:t>team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Budget proposed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</a:tr>
              <a:tr h="81403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Lakkondahalli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Dairy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 animals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FLD -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cs typeface="Arial" pitchFamily="34" charset="0"/>
                        </a:rPr>
                        <a:t>Ration Balancing through Integrated Approach in Dairy Animals</a:t>
                      </a:r>
                      <a:endParaRPr lang="en-US" sz="1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Sr.S</a:t>
                      </a:r>
                      <a:r>
                        <a:rPr lang="en-US" sz="1800" dirty="0" smtClean="0"/>
                        <a:t> &amp;H, AS</a:t>
                      </a:r>
                      <a:r>
                        <a:rPr lang="en-US" sz="1800" baseline="0" dirty="0" smtClean="0"/>
                        <a:t>, </a:t>
                      </a:r>
                      <a:r>
                        <a:rPr lang="en-US" sz="1800" dirty="0" smtClean="0"/>
                        <a:t>PP</a:t>
                      </a:r>
                      <a:r>
                        <a:rPr lang="en-US" sz="1800" baseline="0" dirty="0" smtClean="0"/>
                        <a:t> &amp; HS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42500</a:t>
                      </a:r>
                      <a:endParaRPr lang="en-US" sz="1800" dirty="0"/>
                    </a:p>
                  </a:txBody>
                  <a:tcPr/>
                </a:tc>
              </a:tr>
              <a:tr h="81403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Vabasandra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pPr algn="ctr"/>
                      <a:r>
                        <a:rPr lang="en-US" sz="1800" dirty="0" smtClean="0"/>
                        <a:t> 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Fodder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FLD -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cs typeface="Arial" pitchFamily="34" charset="0"/>
                        </a:rPr>
                        <a:t>Popularization of NARI </a:t>
                      </a:r>
                      <a:r>
                        <a:rPr lang="en-US" sz="1800" b="0" i="1" dirty="0" err="1" smtClean="0">
                          <a:solidFill>
                            <a:schemeClr val="tx1"/>
                          </a:solidFill>
                          <a:cs typeface="Arial" pitchFamily="34" charset="0"/>
                        </a:rPr>
                        <a:t>Nirbeeja</a:t>
                      </a:r>
                      <a:r>
                        <a:rPr lang="en-US" sz="1800" b="0" i="1" dirty="0" smtClean="0">
                          <a:solidFill>
                            <a:schemeClr val="tx1"/>
                          </a:solidFill>
                          <a:cs typeface="Arial" pitchFamily="34" charset="0"/>
                        </a:rPr>
                        <a:t>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cs typeface="Arial" pitchFamily="34" charset="0"/>
                        </a:rPr>
                        <a:t>grafts of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cs typeface="Arial" pitchFamily="34" charset="0"/>
                        </a:rPr>
                        <a:t>Subabul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cs typeface="Arial" pitchFamily="34" charset="0"/>
                        </a:rPr>
                        <a:t> as nutritious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cs typeface="Arial" pitchFamily="34" charset="0"/>
                        </a:rPr>
                        <a:t> fodder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cs typeface="Arial" pitchFamily="34" charset="0"/>
                      </a:endParaRPr>
                    </a:p>
                    <a:p>
                      <a:endParaRPr lang="en-US" sz="1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Sr.S</a:t>
                      </a:r>
                      <a:r>
                        <a:rPr lang="en-US" sz="1800" dirty="0" smtClean="0"/>
                        <a:t> &amp;H, AS</a:t>
                      </a:r>
                      <a:r>
                        <a:rPr lang="en-US" sz="1800" baseline="0" dirty="0" smtClean="0"/>
                        <a:t>, </a:t>
                      </a:r>
                      <a:r>
                        <a:rPr lang="en-US" sz="1800" dirty="0" smtClean="0"/>
                        <a:t>PP</a:t>
                      </a:r>
                      <a:r>
                        <a:rPr lang="en-US" sz="1800" baseline="0" dirty="0" smtClean="0"/>
                        <a:t> &amp; HS</a:t>
                      </a:r>
                      <a:endParaRPr lang="en-US" sz="18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26000</a:t>
                      </a:r>
                      <a:endParaRPr lang="en-US" sz="1800" dirty="0"/>
                    </a:p>
                  </a:txBody>
                  <a:tcPr/>
                </a:tc>
              </a:tr>
              <a:tr h="81403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Vabasandra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Grain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</a:rPr>
                        <a:t>Amaranthus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FLD -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Popularization of grain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amaranthus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and its value addition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latin typeface="Times New Roman" pitchFamily="18" charset="0"/>
                          <a:cs typeface="Times New Roman" pitchFamily="18" charset="0"/>
                        </a:rPr>
                        <a:t>HS, </a:t>
                      </a:r>
                      <a:r>
                        <a:rPr lang="en-US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Sr.S</a:t>
                      </a:r>
                      <a:r>
                        <a:rPr lang="en-US" b="0" dirty="0" smtClean="0">
                          <a:latin typeface="Times New Roman" pitchFamily="18" charset="0"/>
                          <a:cs typeface="Times New Roman" pitchFamily="18" charset="0"/>
                        </a:rPr>
                        <a:t> &amp;Head and All SMS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14375</a:t>
                      </a:r>
                      <a:endParaRPr lang="en-US" sz="1800" dirty="0"/>
                    </a:p>
                  </a:txBody>
                  <a:tcPr/>
                </a:tc>
              </a:tr>
              <a:tr h="814035"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0" dirty="0" err="1" smtClean="0">
                          <a:solidFill>
                            <a:sysClr val="windowText" lastClr="000000"/>
                          </a:solidFill>
                          <a:latin typeface="+mn-lt"/>
                          <a:cs typeface="Times New Roman" pitchFamily="18" charset="0"/>
                        </a:rPr>
                        <a:t>Lakkondahalli</a:t>
                      </a:r>
                      <a:r>
                        <a:rPr lang="en-US" sz="1800" b="0" kern="0" dirty="0" smtClean="0">
                          <a:solidFill>
                            <a:sysClr val="windowText" lastClr="000000"/>
                          </a:solidFill>
                          <a:latin typeface="+mn-lt"/>
                          <a:cs typeface="Times New Roman" pitchFamily="18" charset="0"/>
                        </a:rPr>
                        <a:t> &amp; </a:t>
                      </a:r>
                      <a:r>
                        <a:rPr lang="en-US" sz="1800" b="0" kern="0" dirty="0" err="1" smtClean="0">
                          <a:solidFill>
                            <a:sysClr val="windowText" lastClr="000000"/>
                          </a:solidFill>
                          <a:latin typeface="+mn-lt"/>
                          <a:cs typeface="Times New Roman" pitchFamily="18" charset="0"/>
                        </a:rPr>
                        <a:t>Kaggalahalli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Nutri garden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Nutri garden for farm families </a:t>
                      </a:r>
                    </a:p>
                    <a:p>
                      <a:endParaRPr lang="en-US" sz="1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+mn-lt"/>
                          <a:cs typeface="Times New Roman" pitchFamily="18" charset="0"/>
                        </a:rPr>
                        <a:t>HS, </a:t>
                      </a:r>
                      <a:r>
                        <a:rPr lang="en-US" sz="1800" b="0" dirty="0" err="1" smtClean="0">
                          <a:latin typeface="+mn-lt"/>
                          <a:cs typeface="Times New Roman" pitchFamily="18" charset="0"/>
                        </a:rPr>
                        <a:t>Sr.S</a:t>
                      </a:r>
                      <a:r>
                        <a:rPr lang="en-US" sz="1800" b="0" dirty="0" smtClean="0">
                          <a:latin typeface="+mn-lt"/>
                          <a:cs typeface="Times New Roman" pitchFamily="18" charset="0"/>
                        </a:rPr>
                        <a:t> &amp; Head and All SMS</a:t>
                      </a: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47,625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179512" y="116632"/>
            <a:ext cx="8839200" cy="6480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n w="1905">
                  <a:noFill/>
                </a:ln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Calendar activities for Senior Scientist &amp; Head (Horticulture)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4191472865"/>
              </p:ext>
            </p:extLst>
          </p:nvPr>
        </p:nvGraphicFramePr>
        <p:xfrm>
          <a:off x="35496" y="2424280"/>
          <a:ext cx="8991601" cy="41147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2089"/>
                <a:gridCol w="6211711"/>
                <a:gridCol w="1447801"/>
              </a:tblGrid>
              <a:tr h="37855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Crop/ enterprise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marT="45716" marB="45716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Activity</a:t>
                      </a:r>
                    </a:p>
                  </a:txBody>
                  <a:tcPr marT="45716" marB="45716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Members of the 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</a:rPr>
                        <a:t>team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T="45716" marB="45716" anchor="ctr">
                    <a:noFill/>
                  </a:tcPr>
                </a:tc>
              </a:tr>
              <a:tr h="14256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ARYA project</a:t>
                      </a:r>
                      <a:endParaRPr lang="en-US" sz="1800" dirty="0"/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marL="0" lvl="0" indent="0" algn="just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buNone/>
                      </a:pPr>
                      <a:r>
                        <a:rPr lang="en-US" sz="1800" kern="1200" dirty="0" smtClean="0"/>
                        <a:t>Organization of Skill Oriented Capacity Development Programmes on Production, Processing, Value Addition and Marketing of Finger millet</a:t>
                      </a:r>
                      <a:r>
                        <a:rPr lang="en-US" sz="1800" kern="1200" baseline="0" dirty="0" smtClean="0"/>
                        <a:t> &amp; small millets and </a:t>
                      </a:r>
                      <a:r>
                        <a:rPr lang="en-US" sz="1800" kern="1200" dirty="0" smtClean="0"/>
                        <a:t>Jack.</a:t>
                      </a:r>
                      <a:r>
                        <a:rPr lang="en-US" sz="1800" kern="1200" baseline="0" dirty="0" smtClean="0"/>
                        <a:t> </a:t>
                      </a:r>
                      <a:r>
                        <a:rPr lang="en-US" sz="1800" kern="1200" dirty="0" smtClean="0"/>
                        <a:t> Establishment of  Processing and Value Addition Units (PVAU) for marketing. Skill training on nursery techniques, bee keeping,</a:t>
                      </a:r>
                      <a:r>
                        <a:rPr lang="en-US" sz="1800" kern="1200" baseline="0" dirty="0" smtClean="0"/>
                        <a:t> </a:t>
                      </a:r>
                      <a:r>
                        <a:rPr lang="en-US" sz="1800" kern="1200" baseline="0" dirty="0" err="1" smtClean="0"/>
                        <a:t>vermicompost</a:t>
                      </a:r>
                      <a:r>
                        <a:rPr lang="en-US" sz="1800" kern="1200" baseline="0" dirty="0" smtClean="0"/>
                        <a:t> and coconut climbing</a:t>
                      </a:r>
                      <a:endParaRPr lang="en-US" sz="1800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All Scientists &amp; ARYA staff</a:t>
                      </a:r>
                    </a:p>
                  </a:txBody>
                  <a:tcPr marT="45716" marB="45716" anchor="ctr"/>
                </a:tc>
              </a:tr>
              <a:tr h="166227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Biofuel</a:t>
                      </a:r>
                      <a:endParaRPr lang="en-US" sz="1800" dirty="0"/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Font typeface="Wingdings" pitchFamily="2" charset="2"/>
                        <a:buNone/>
                        <a:tabLst>
                          <a:tab pos="160338" algn="l"/>
                          <a:tab pos="217488" algn="l"/>
                        </a:tabLst>
                        <a:defRPr/>
                      </a:pPr>
                      <a:r>
                        <a:rPr lang="en-US" sz="1800" kern="1200" dirty="0" smtClean="0"/>
                        <a:t>Establishment of Information &amp; Demonstration Centre on Biofuels - conducting Training programmes on Nursery development,     Planting techniques,    Oil expelling &amp; use of byproducts, Trans esterification &amp; use of biodiesel and Value addition to byproducts </a:t>
                      </a:r>
                    </a:p>
                    <a:p>
                      <a:pPr algn="just">
                        <a:lnSpc>
                          <a:spcPct val="100000"/>
                        </a:lnSpc>
                        <a:buFont typeface="Wingdings" pitchFamily="2" charset="2"/>
                        <a:buNone/>
                        <a:tabLst>
                          <a:tab pos="160338" algn="l"/>
                          <a:tab pos="217488" algn="l"/>
                        </a:tabLst>
                        <a:defRPr/>
                      </a:pPr>
                      <a:r>
                        <a:rPr lang="en-US" sz="1800" kern="1200" dirty="0" smtClean="0"/>
                        <a:t>Awareness camps –</a:t>
                      </a:r>
                      <a:r>
                        <a:rPr lang="en-US" sz="1800" kern="1200" baseline="0" dirty="0" smtClean="0"/>
                        <a:t> 12 No.   </a:t>
                      </a:r>
                      <a:r>
                        <a:rPr lang="en-US" sz="1800" kern="1200" dirty="0" smtClean="0"/>
                        <a:t>Trainings – 10 No.</a:t>
                      </a:r>
                      <a:endParaRPr lang="en-US" sz="1800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Scientist (Agron) &amp; Biofuel staff</a:t>
                      </a:r>
                    </a:p>
                  </a:txBody>
                  <a:tcPr marT="45716" marB="45716" anchor="ctr"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0" y="44624"/>
            <a:ext cx="9144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Other activities </a:t>
            </a:r>
            <a:r>
              <a:rPr lang="en-US" sz="2800" b="1" dirty="0" smtClean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of Senior Scientist &amp; Head (Horticulture)</a:t>
            </a:r>
            <a:endParaRPr lang="en-US" sz="2800" b="1" dirty="0">
              <a:ln w="1905"/>
              <a:solidFill>
                <a:srgbClr val="0D12F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12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1813850234"/>
              </p:ext>
            </p:extLst>
          </p:nvPr>
        </p:nvGraphicFramePr>
        <p:xfrm>
          <a:off x="76200" y="1190004"/>
          <a:ext cx="8915400" cy="11588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81200"/>
                <a:gridCol w="1828800"/>
                <a:gridCol w="1524000"/>
                <a:gridCol w="1905000"/>
                <a:gridCol w="1676400"/>
              </a:tblGrid>
              <a:tr h="57943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Demo/</a:t>
                      </a: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</a:rPr>
                        <a:t> Production</a:t>
                      </a: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 Units/ Labs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 marT="45745" marB="4574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Crop/ enterprise/</a:t>
                      </a: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activity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 marT="45745" marB="4574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Physical Target for</a:t>
                      </a: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</a:rPr>
                        <a:t> the year</a:t>
                      </a:r>
                      <a:endParaRPr lang="en-US" sz="16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T="45745" marB="4574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Approximate Expenditure  (Rs.)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 marT="45745" marB="4574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Approximate Revenue  (Rs.)</a:t>
                      </a:r>
                    </a:p>
                  </a:txBody>
                  <a:tcPr marT="45745" marB="45745" anchor="ctr"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Model Horticulture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Nursery  Unit</a:t>
                      </a:r>
                      <a:endParaRPr lang="en-US" sz="1600" dirty="0"/>
                    </a:p>
                  </a:txBody>
                  <a:tcPr marT="45745" marB="45745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Grafts / seedling production</a:t>
                      </a:r>
                      <a:endParaRPr lang="en-US" sz="1600" i="0" dirty="0"/>
                    </a:p>
                  </a:txBody>
                  <a:tcPr marT="45745" marB="4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2000 Nos.</a:t>
                      </a:r>
                      <a:endParaRPr lang="en-US" sz="1600" dirty="0"/>
                    </a:p>
                  </a:txBody>
                  <a:tcPr marT="45745" marB="45745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75000-00</a:t>
                      </a:r>
                      <a:endParaRPr lang="en-US" sz="1600" dirty="0"/>
                    </a:p>
                  </a:txBody>
                  <a:tcPr marT="45745" marB="45745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1,50,000-00</a:t>
                      </a:r>
                      <a:endParaRPr lang="en-US" sz="1600" dirty="0"/>
                    </a:p>
                  </a:txBody>
                  <a:tcPr marT="45745" marB="45745"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066800" y="692696"/>
            <a:ext cx="7315200" cy="369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7030A0"/>
                </a:solidFill>
              </a:rPr>
              <a:t>KVK Farm and Revolving Fund utilization by the </a:t>
            </a:r>
            <a:r>
              <a:rPr lang="en-US" b="1" dirty="0" smtClean="0">
                <a:solidFill>
                  <a:srgbClr val="7030A0"/>
                </a:solidFill>
              </a:rPr>
              <a:t>Sr. S &amp; H-Horticulture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50824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3038761643"/>
              </p:ext>
            </p:extLst>
          </p:nvPr>
        </p:nvGraphicFramePr>
        <p:xfrm>
          <a:off x="76207" y="1303387"/>
          <a:ext cx="8991593" cy="44716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3477"/>
                <a:gridCol w="1258791"/>
                <a:gridCol w="2997191"/>
                <a:gridCol w="1723389"/>
                <a:gridCol w="1348745"/>
              </a:tblGrid>
              <a:tr h="56982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Village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Crop/ enterprise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Activity 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</a:rPr>
                        <a:t>as leader 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Other members of the 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</a:rPr>
                        <a:t>team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Budget proposed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81403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Lakkondahalli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Mulberry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OFT – </a:t>
                      </a:r>
                      <a:r>
                        <a:rPr lang="en-IN" sz="1800" dirty="0" smtClean="0"/>
                        <a:t>Assessment on management of mites and thrips in mulberry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Sr.S&amp; H, Agron, SS</a:t>
                      </a:r>
                      <a:r>
                        <a:rPr lang="en-US" sz="1800" baseline="0" dirty="0" smtClean="0"/>
                        <a:t> &amp; AE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37,350</a:t>
                      </a:r>
                      <a:endParaRPr lang="en-US" sz="1800" dirty="0"/>
                    </a:p>
                  </a:txBody>
                  <a:tcPr/>
                </a:tc>
              </a:tr>
              <a:tr h="81403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Vabasandra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Maize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FLD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</a:rPr>
                        <a:t> - </a:t>
                      </a:r>
                      <a:r>
                        <a:rPr lang="en-IN" sz="1800" b="0" dirty="0" smtClean="0">
                          <a:solidFill>
                            <a:schemeClr val="tx1"/>
                          </a:solidFill>
                        </a:rPr>
                        <a:t>Integrated management of Fall armyworm in Maize</a:t>
                      </a:r>
                      <a:endParaRPr lang="en-US" sz="1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Sr.S&amp; H, Agron, SS</a:t>
                      </a:r>
                      <a:r>
                        <a:rPr lang="en-US" sz="1800" baseline="0" dirty="0" smtClean="0"/>
                        <a:t> &amp; AE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44,500</a:t>
                      </a:r>
                      <a:endParaRPr lang="en-US" sz="1800" dirty="0"/>
                    </a:p>
                  </a:txBody>
                  <a:tcPr/>
                </a:tc>
              </a:tr>
              <a:tr h="5698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Krishnarajapura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Cabbage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FLD - </a:t>
                      </a:r>
                      <a:r>
                        <a:rPr lang="en-I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Management of Diamond backmoth in cabbage through integrated approach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Sr.S&amp; H, Agron, SS</a:t>
                      </a:r>
                      <a:r>
                        <a:rPr lang="en-US" sz="1800" baseline="0" dirty="0" smtClean="0"/>
                        <a:t> &amp; AE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42,000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6982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Kaggalahalli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Tomato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FLD </a:t>
                      </a:r>
                      <a:r>
                        <a:rPr lang="en-US" sz="1800" dirty="0" smtClean="0"/>
                        <a:t>- </a:t>
                      </a:r>
                      <a:r>
                        <a:rPr lang="en-I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Integrated Pest and disease Management in Tomato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Sr.S&amp; H, Agron, SS</a:t>
                      </a:r>
                      <a:r>
                        <a:rPr lang="en-US" sz="1800" baseline="0" dirty="0" smtClean="0"/>
                        <a:t> &amp; AE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49,750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76200" y="304800"/>
            <a:ext cx="8839200" cy="5728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ln w="1905">
                  <a:noFill/>
                </a:ln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Calendar activities for </a:t>
            </a:r>
            <a:r>
              <a:rPr lang="en-US" sz="3200" b="1" dirty="0" smtClean="0">
                <a:ln w="1905">
                  <a:noFill/>
                </a:ln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Scientist </a:t>
            </a:r>
            <a:r>
              <a:rPr lang="en-US" sz="3200" b="1" dirty="0">
                <a:ln w="1905">
                  <a:noFill/>
                </a:ln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(Plant Protection)</a:t>
            </a:r>
          </a:p>
        </p:txBody>
      </p:sp>
    </p:spTree>
    <p:extLst>
      <p:ext uri="{BB962C8B-B14F-4D97-AF65-F5344CB8AC3E}">
        <p14:creationId xmlns:p14="http://schemas.microsoft.com/office/powerpoint/2010/main" xmlns="" val="20938659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3797606027"/>
              </p:ext>
            </p:extLst>
          </p:nvPr>
        </p:nvGraphicFramePr>
        <p:xfrm>
          <a:off x="76207" y="792480"/>
          <a:ext cx="8991593" cy="5379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0193"/>
                <a:gridCol w="1295400"/>
                <a:gridCol w="3276600"/>
                <a:gridCol w="1676400"/>
                <a:gridCol w="1143000"/>
              </a:tblGrid>
              <a:tr h="743032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Village</a:t>
                      </a:r>
                      <a:endParaRPr lang="en-US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Crop/ enterprise</a:t>
                      </a:r>
                      <a:endParaRPr lang="en-US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Activity </a:t>
                      </a:r>
                      <a:r>
                        <a:rPr lang="en-US" b="1" baseline="0" dirty="0" smtClean="0">
                          <a:solidFill>
                            <a:srgbClr val="C00000"/>
                          </a:solidFill>
                        </a:rPr>
                        <a:t>as leader </a:t>
                      </a:r>
                      <a:endParaRPr lang="en-US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Other members of the </a:t>
                      </a:r>
                      <a:r>
                        <a:rPr lang="en-US" b="1" baseline="0" dirty="0" smtClean="0">
                          <a:solidFill>
                            <a:srgbClr val="C00000"/>
                          </a:solidFill>
                        </a:rPr>
                        <a:t>team</a:t>
                      </a:r>
                      <a:endParaRPr lang="en-US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Budget proposed</a:t>
                      </a:r>
                      <a:endParaRPr lang="en-US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885840">
                <a:tc>
                  <a:txBody>
                    <a:bodyPr/>
                    <a:lstStyle/>
                    <a:p>
                      <a:r>
                        <a:rPr lang="en-IN" dirty="0" smtClean="0"/>
                        <a:t>All clusters</a:t>
                      </a:r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Maize</a:t>
                      </a:r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Training-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Eco-friendly management of fall army worm in Maize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Sr.S &amp; H,</a:t>
                      </a:r>
                      <a:r>
                        <a:rPr lang="en-US" sz="1800" baseline="0" dirty="0" smtClean="0"/>
                        <a:t> Agron, SS &amp; Agril. Extension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sz="1700" dirty="0" smtClean="0"/>
                        <a:t>10000</a:t>
                      </a:r>
                      <a:endParaRPr lang="en-IN" sz="1700" dirty="0"/>
                    </a:p>
                  </a:txBody>
                  <a:tcPr/>
                </a:tc>
              </a:tr>
              <a:tr h="14952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Lakkondahalli</a:t>
                      </a:r>
                      <a:r>
                        <a:rPr lang="en-US" sz="1700" baseline="0" dirty="0" smtClean="0"/>
                        <a:t> </a:t>
                      </a:r>
                      <a:endParaRPr lang="en-US" sz="17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Mulberry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>
                          <a:solidFill>
                            <a:srgbClr val="C00000"/>
                          </a:solidFill>
                        </a:rPr>
                        <a:t>Training-</a:t>
                      </a:r>
                      <a:r>
                        <a:rPr lang="en-US" sz="1700" baseline="0" dirty="0" smtClean="0"/>
                        <a:t>  Eco friendly approaches to manage  mites and thrips in mulberry</a:t>
                      </a:r>
                    </a:p>
                    <a:p>
                      <a:endParaRPr lang="en-US" sz="1700" baseline="0" dirty="0" smtClean="0"/>
                    </a:p>
                    <a:p>
                      <a:pPr algn="just"/>
                      <a:r>
                        <a:rPr lang="en-US" sz="1700" b="1" dirty="0" smtClean="0">
                          <a:solidFill>
                            <a:srgbClr val="C00000"/>
                          </a:solidFill>
                        </a:rPr>
                        <a:t>Training-</a:t>
                      </a:r>
                      <a:r>
                        <a:rPr lang="en-US" sz="1700" baseline="0" dirty="0" smtClean="0"/>
                        <a:t> Integrated approaches to combat mites and thrips in mulberry</a:t>
                      </a:r>
                      <a:endParaRPr lang="en-US" sz="17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Sr.S&amp; H,</a:t>
                      </a:r>
                      <a:r>
                        <a:rPr lang="en-US" sz="1800" baseline="0" dirty="0" smtClean="0"/>
                        <a:t> Agron, SS &amp; Agril. Extension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/>
                        <a:t>2000</a:t>
                      </a:r>
                    </a:p>
                    <a:p>
                      <a:pPr algn="r"/>
                      <a:endParaRPr lang="en-US" sz="1700" dirty="0" smtClean="0"/>
                    </a:p>
                    <a:p>
                      <a:pPr algn="r"/>
                      <a:endParaRPr lang="en-US" sz="1700" dirty="0" smtClean="0"/>
                    </a:p>
                    <a:p>
                      <a:pPr algn="r"/>
                      <a:endParaRPr lang="en-US" sz="1700" dirty="0" smtClean="0"/>
                    </a:p>
                    <a:p>
                      <a:pPr algn="r"/>
                      <a:r>
                        <a:rPr lang="en-US" sz="1700" dirty="0" smtClean="0"/>
                        <a:t>2000</a:t>
                      </a:r>
                      <a:endParaRPr lang="en-US" sz="1700" dirty="0"/>
                    </a:p>
                  </a:txBody>
                  <a:tcPr/>
                </a:tc>
              </a:tr>
              <a:tr h="1259925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Vabasandra</a:t>
                      </a:r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Maize</a:t>
                      </a:r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Training</a:t>
                      </a:r>
                      <a:r>
                        <a:rPr lang="en-US" sz="1700" dirty="0" smtClean="0"/>
                        <a:t>-Management of fall</a:t>
                      </a:r>
                      <a:r>
                        <a:rPr lang="en-US" sz="1700" baseline="0" dirty="0" smtClean="0"/>
                        <a:t> armyworm </a:t>
                      </a:r>
                      <a:r>
                        <a:rPr lang="en-US" sz="1700" dirty="0" smtClean="0"/>
                        <a:t>in Maize</a:t>
                      </a:r>
                      <a:r>
                        <a:rPr lang="en-US" sz="1700" baseline="0" dirty="0" smtClean="0"/>
                        <a:t> </a:t>
                      </a:r>
                      <a:r>
                        <a:rPr lang="en-US" sz="1700" dirty="0" smtClean="0"/>
                        <a:t>through biological</a:t>
                      </a:r>
                      <a:r>
                        <a:rPr lang="en-US" sz="1700" baseline="0" dirty="0" smtClean="0"/>
                        <a:t> approaches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700" dirty="0" smtClean="0"/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Training</a:t>
                      </a:r>
                      <a:r>
                        <a:rPr lang="en-US" sz="1700" dirty="0" smtClean="0"/>
                        <a:t>- Integrated management</a:t>
                      </a:r>
                      <a:r>
                        <a:rPr lang="en-US" sz="1700" baseline="0" dirty="0" smtClean="0"/>
                        <a:t> of fall armyworm in maize</a:t>
                      </a:r>
                      <a:endParaRPr lang="en-US" sz="17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Sr.S&amp; H, Agron, SS &amp;</a:t>
                      </a:r>
                      <a:r>
                        <a:rPr lang="en-US" sz="1800" baseline="0" dirty="0" smtClean="0"/>
                        <a:t> Agril. Extension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/>
                        <a:t>2000</a:t>
                      </a:r>
                    </a:p>
                    <a:p>
                      <a:pPr algn="r"/>
                      <a:endParaRPr lang="en-US" sz="1700" dirty="0" smtClean="0"/>
                    </a:p>
                    <a:p>
                      <a:pPr algn="r"/>
                      <a:endParaRPr lang="en-US" sz="1700" dirty="0" smtClean="0"/>
                    </a:p>
                    <a:p>
                      <a:pPr algn="r"/>
                      <a:endParaRPr lang="en-US" sz="1700" dirty="0" smtClean="0"/>
                    </a:p>
                    <a:p>
                      <a:pPr algn="r"/>
                      <a:r>
                        <a:rPr lang="en-US" sz="1700" dirty="0" smtClean="0"/>
                        <a:t>2000</a:t>
                      </a:r>
                      <a:endParaRPr lang="en-US" sz="17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304800" y="44624"/>
            <a:ext cx="8610600" cy="4572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Calendar activities for </a:t>
            </a:r>
            <a:r>
              <a:rPr lang="en-US" sz="2800" b="1" dirty="0" smtClean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Scientist </a:t>
            </a:r>
            <a:r>
              <a:rPr lang="en-US" sz="2800" b="1" dirty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(Plant Protection)</a:t>
            </a:r>
          </a:p>
        </p:txBody>
      </p:sp>
    </p:spTree>
    <p:extLst>
      <p:ext uri="{BB962C8B-B14F-4D97-AF65-F5344CB8AC3E}">
        <p14:creationId xmlns:p14="http://schemas.microsoft.com/office/powerpoint/2010/main" xmlns="" val="34934624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800" y="609600"/>
          <a:ext cx="8610600" cy="5791200"/>
        </p:xfrm>
        <a:graphic>
          <a:graphicData uri="http://schemas.openxmlformats.org/drawingml/2006/table">
            <a:tbl>
              <a:tblPr/>
              <a:tblGrid>
                <a:gridCol w="773985"/>
                <a:gridCol w="7836615"/>
              </a:tblGrid>
              <a:tr h="321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Sl.</a:t>
                      </a: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No. 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821" marR="518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Particulars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821" marR="518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en-US" sz="16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821" marR="518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Adopt one FPO to strengthen the functioning of FPO</a:t>
                      </a:r>
                    </a:p>
                  </a:txBody>
                  <a:tcPr marL="51821" marR="518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en-US" sz="16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66006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Propose OFT on the management of sucking pests in mulberry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en-US" sz="16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Propose FLD on Velvet beans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en-US" sz="16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66006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Use </a:t>
                      </a:r>
                      <a:r>
                        <a:rPr lang="en-US" sz="1600" b="1" dirty="0" err="1">
                          <a:solidFill>
                            <a:srgbClr val="66006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neem</a:t>
                      </a:r>
                      <a:r>
                        <a:rPr lang="en-US" sz="1600" b="1" dirty="0">
                          <a:solidFill>
                            <a:srgbClr val="66006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seed pellet for the management of DBM in cabbage 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en-US" sz="16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Impact studies for DAESI training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en-US" sz="16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66006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Demonstration of Double cropping (Cow pea + Ragi) system in KVK instructional farm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34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  <a:endParaRPr lang="en-US" sz="1600" b="1" kern="1200" dirty="0">
                        <a:solidFill>
                          <a:srgbClr val="0000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Link more number of farmers to m-kissan portal with the database available in the Department of Food and Civil Supplies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  <a:endParaRPr lang="en-US" sz="1600" b="1" kern="1200" dirty="0">
                        <a:solidFill>
                          <a:srgbClr val="0000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Demonstration of Seed cum fertilizer drill in Ragi at KVK instructional farm 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34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  <a:endParaRPr lang="en-US" sz="16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66006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Propagation</a:t>
                      </a:r>
                      <a:r>
                        <a:rPr lang="en-US" sz="1600" b="1" baseline="0" dirty="0" smtClean="0">
                          <a:solidFill>
                            <a:srgbClr val="66006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and popularization of</a:t>
                      </a:r>
                      <a:r>
                        <a:rPr lang="en-US" sz="1600" b="1" dirty="0" smtClean="0">
                          <a:solidFill>
                            <a:srgbClr val="66006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 err="1" smtClean="0">
                          <a:solidFill>
                            <a:srgbClr val="66006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Nari</a:t>
                      </a:r>
                      <a:r>
                        <a:rPr lang="en-US" sz="1600" b="1" dirty="0" smtClean="0">
                          <a:solidFill>
                            <a:srgbClr val="66006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66006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Nirbeeja</a:t>
                      </a:r>
                      <a:r>
                        <a:rPr lang="en-US" sz="1600" b="1" dirty="0">
                          <a:solidFill>
                            <a:srgbClr val="66006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fodder </a:t>
                      </a:r>
                      <a:r>
                        <a:rPr lang="en-US" sz="1600" b="1" dirty="0" smtClean="0">
                          <a:solidFill>
                            <a:srgbClr val="66006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crop in </a:t>
                      </a:r>
                      <a:r>
                        <a:rPr lang="en-US" sz="1600" b="1" dirty="0">
                          <a:solidFill>
                            <a:srgbClr val="66006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collaboration with Dept. of Animal Husbandry and Veterinary Services and distribute to the farmers 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en-US" sz="16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Bore well recharge for two bore wells of KVK farm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733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</a:t>
                      </a:r>
                      <a:endParaRPr lang="en-US" sz="1600" b="1" kern="1200" dirty="0">
                        <a:solidFill>
                          <a:srgbClr val="0000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Training on organic based agriculture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733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</a:t>
                      </a:r>
                      <a:endParaRPr lang="en-US" sz="1600" b="1" kern="1200" dirty="0">
                        <a:solidFill>
                          <a:srgbClr val="0000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66006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Demonstrations on seedling dip and seed treatment with </a:t>
                      </a:r>
                      <a:r>
                        <a:rPr lang="en-US" sz="1600" b="1" kern="1200" dirty="0" err="1">
                          <a:solidFill>
                            <a:srgbClr val="660066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Trichograma</a:t>
                      </a:r>
                      <a:endParaRPr lang="en-US" sz="1600" b="1" kern="1200" dirty="0">
                        <a:solidFill>
                          <a:srgbClr val="660066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34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</a:t>
                      </a:r>
                      <a:endParaRPr lang="en-US" sz="16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Register the farmers varieties under Protection of Plant Varieties and Farmers Rights Act - 2001 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</a:t>
                      </a:r>
                      <a:endParaRPr lang="en-US" sz="16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Demonstration of vegetable cultivation under </a:t>
                      </a:r>
                      <a:r>
                        <a:rPr lang="en-US" sz="1600" b="1" dirty="0" err="1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pendol</a:t>
                      </a:r>
                      <a:r>
                        <a:rPr lang="en-US" sz="1600" b="1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system in KVK instructional farm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28800" y="76200"/>
            <a:ext cx="5378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Proceedings of SAC meeting held on 29.01.2021</a:t>
            </a:r>
            <a:endParaRPr lang="en-IN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3889028399"/>
              </p:ext>
            </p:extLst>
          </p:nvPr>
        </p:nvGraphicFramePr>
        <p:xfrm>
          <a:off x="35496" y="609600"/>
          <a:ext cx="9036489" cy="6065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2600"/>
                <a:gridCol w="1811281"/>
                <a:gridCol w="2344223"/>
                <a:gridCol w="1868760"/>
                <a:gridCol w="1259625"/>
              </a:tblGrid>
              <a:tr h="7374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Village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Crop/ enterprise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Activity 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</a:rPr>
                        <a:t>as leader</a:t>
                      </a:r>
                      <a:endParaRPr lang="en-US" sz="20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Other members of the 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</a:rPr>
                        <a:t>team</a:t>
                      </a:r>
                      <a:endParaRPr lang="en-US" sz="20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Budget proposed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89916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Krishnarajapura</a:t>
                      </a:r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Cabbage</a:t>
                      </a:r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>
                          <a:solidFill>
                            <a:srgbClr val="C00000"/>
                          </a:solidFill>
                        </a:rPr>
                        <a:t>Training-</a:t>
                      </a:r>
                      <a:r>
                        <a:rPr lang="en-US" sz="1700" baseline="0" dirty="0" smtClean="0"/>
                        <a:t>  Biological approaches to manage diamond backmoth  in cabbage</a:t>
                      </a:r>
                    </a:p>
                    <a:p>
                      <a:r>
                        <a:rPr lang="en-US" sz="1700" b="1" dirty="0" smtClean="0">
                          <a:solidFill>
                            <a:srgbClr val="C00000"/>
                          </a:solidFill>
                        </a:rPr>
                        <a:t>Training-</a:t>
                      </a:r>
                      <a:r>
                        <a:rPr lang="en-US" sz="1700" baseline="0" dirty="0" smtClean="0"/>
                        <a:t> Integrated approaches to manage diamond backmoth in cabbage </a:t>
                      </a:r>
                      <a:endParaRPr lang="en-US" sz="17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Sr.S&amp; H,</a:t>
                      </a:r>
                      <a:r>
                        <a:rPr lang="en-US" sz="1800" baseline="0" dirty="0" smtClean="0"/>
                        <a:t> Agron, SS &amp; Agril. Extension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/>
                        <a:t>2000</a:t>
                      </a:r>
                    </a:p>
                    <a:p>
                      <a:pPr algn="r"/>
                      <a:endParaRPr lang="en-US" sz="1700" dirty="0" smtClean="0"/>
                    </a:p>
                    <a:p>
                      <a:pPr algn="r"/>
                      <a:endParaRPr lang="en-US" sz="1700" dirty="0" smtClean="0"/>
                    </a:p>
                    <a:p>
                      <a:pPr algn="r"/>
                      <a:r>
                        <a:rPr lang="en-US" sz="1700" dirty="0" smtClean="0"/>
                        <a:t>2000</a:t>
                      </a:r>
                      <a:endParaRPr lang="en-US" sz="1700" dirty="0"/>
                    </a:p>
                  </a:txBody>
                  <a:tcPr/>
                </a:tc>
              </a:tr>
              <a:tr h="8991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Kaggalahalli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Tomato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Training</a:t>
                      </a:r>
                      <a:r>
                        <a:rPr lang="en-US" sz="1800" dirty="0" smtClean="0"/>
                        <a:t>- Management of  major pests in tomato</a:t>
                      </a:r>
                      <a:endParaRPr lang="en-US" sz="18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Training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IPDM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in tomato</a:t>
                      </a:r>
                      <a:endParaRPr lang="en-US" sz="1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Sr.S&amp; H,</a:t>
                      </a:r>
                      <a:r>
                        <a:rPr lang="en-US" sz="1800" baseline="0" dirty="0" smtClean="0"/>
                        <a:t> Agron, SS &amp; Agril. Extension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2000</a:t>
                      </a:r>
                    </a:p>
                    <a:p>
                      <a:pPr algn="r"/>
                      <a:endParaRPr lang="en-US" sz="1800" dirty="0" smtClean="0"/>
                    </a:p>
                    <a:p>
                      <a:pPr algn="r"/>
                      <a:endParaRPr lang="en-US" sz="1800" dirty="0" smtClean="0"/>
                    </a:p>
                    <a:p>
                      <a:pPr algn="r"/>
                      <a:r>
                        <a:rPr lang="en-US" sz="1800" dirty="0" smtClean="0"/>
                        <a:t>2000</a:t>
                      </a:r>
                      <a:endParaRPr lang="en-US" sz="1800" dirty="0"/>
                    </a:p>
                  </a:txBody>
                  <a:tcPr/>
                </a:tc>
              </a:tr>
              <a:tr h="8991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All</a:t>
                      </a:r>
                      <a:r>
                        <a:rPr lang="en-US" sz="1800" baseline="0" dirty="0" smtClean="0"/>
                        <a:t> clusters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Plant Protection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sz="1800" dirty="0" smtClean="0"/>
                        <a:t> -  Safe and Judicious use of pesticides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Sr.S&amp; H,</a:t>
                      </a:r>
                      <a:r>
                        <a:rPr lang="en-US" sz="1800" baseline="0" dirty="0" smtClean="0"/>
                        <a:t> Agron, SS &amp; Agril. Extension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28000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7865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Kaggalahalli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Vegetables &amp; other crops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Plant Health Campaign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Sr.S&amp; H, Agron, SS &amp;</a:t>
                      </a:r>
                      <a:r>
                        <a:rPr lang="en-US" sz="1800" baseline="0" dirty="0" smtClean="0"/>
                        <a:t> Agril. Extension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2000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152400" y="76200"/>
            <a:ext cx="8763000" cy="4572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Calendar activities for </a:t>
            </a:r>
            <a:r>
              <a:rPr lang="en-US" sz="3200" b="1" dirty="0" smtClean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Scientist(Plant </a:t>
            </a:r>
            <a:r>
              <a:rPr lang="en-US" sz="3200" b="1" dirty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Protection)</a:t>
            </a:r>
          </a:p>
        </p:txBody>
      </p:sp>
    </p:spTree>
    <p:extLst>
      <p:ext uri="{BB962C8B-B14F-4D97-AF65-F5344CB8AC3E}">
        <p14:creationId xmlns:p14="http://schemas.microsoft.com/office/powerpoint/2010/main" xmlns="" val="30365331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04800" y="228600"/>
            <a:ext cx="8610600" cy="4572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Calendar of activities for </a:t>
            </a:r>
            <a:r>
              <a:rPr lang="en-US" sz="3200" b="1" dirty="0" smtClean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Scientist </a:t>
            </a:r>
            <a:r>
              <a:rPr lang="en-US" sz="3200" b="1" dirty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(Agronomy)</a:t>
            </a:r>
          </a:p>
        </p:txBody>
      </p:sp>
      <p:graphicFrame>
        <p:nvGraphicFramePr>
          <p:cNvPr id="6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4008770003"/>
              </p:ext>
            </p:extLst>
          </p:nvPr>
        </p:nvGraphicFramePr>
        <p:xfrm>
          <a:off x="76200" y="944887"/>
          <a:ext cx="8915400" cy="49987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6400"/>
                <a:gridCol w="1447800"/>
                <a:gridCol w="3048000"/>
                <a:gridCol w="1514255"/>
                <a:gridCol w="1228945"/>
              </a:tblGrid>
              <a:tr h="70103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Village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Crop/ enterprise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Activity 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</a:rPr>
                        <a:t>as leader </a:t>
                      </a:r>
                      <a:endParaRPr lang="en-US" sz="20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Other members of the 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</a:rPr>
                        <a:t>team</a:t>
                      </a:r>
                      <a:endParaRPr lang="en-US" sz="20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Budget proposed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701033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Krishnarajapura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Redgram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OFT-</a:t>
                      </a:r>
                      <a:r>
                        <a:rPr lang="en-US" sz="1800" dirty="0" smtClean="0"/>
                        <a:t> Assessment of suitable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redgram  varieties for vegetable purpose</a:t>
                      </a:r>
                      <a:endParaRPr lang="en-US" sz="1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/>
                        <a:t>SS &amp; PP</a:t>
                      </a:r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24,900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0103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  <a:t>Vabasandra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Finger millet and cowpea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FLD –</a:t>
                      </a:r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cs typeface="Times New Roman" pitchFamily="18" charset="0"/>
                        </a:rPr>
                        <a:t>Addressing Drought and Blast Vulnerability through Finger millet var. ML 365 under double cropping  system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/>
                        <a:t>PP &amp; SS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23,800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  <a:tr h="7010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Vabasandra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>
                        <a:defRPr/>
                      </a:pPr>
                      <a:endParaRPr lang="en-US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Redgram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FLD –</a:t>
                      </a:r>
                      <a:r>
                        <a:rPr lang="en-US" sz="1800" b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b="0" dirty="0" smtClean="0">
                          <a:solidFill>
                            <a:schemeClr val="tx1"/>
                          </a:solidFill>
                          <a:cs typeface="Times New Roman" pitchFamily="18" charset="0"/>
                        </a:rPr>
                        <a:t>Integrated crop management in </a:t>
                      </a:r>
                      <a:r>
                        <a:rPr lang="en-IN" sz="1800" b="0" dirty="0" err="1" smtClean="0">
                          <a:solidFill>
                            <a:schemeClr val="tx1"/>
                          </a:solidFill>
                          <a:cs typeface="Times New Roman" pitchFamily="18" charset="0"/>
                        </a:rPr>
                        <a:t>Redgram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prstClr val="black"/>
                          </a:solidFill>
                        </a:rPr>
                        <a:t>SS &amp; PP  </a:t>
                      </a:r>
                    </a:p>
                    <a:p>
                      <a:pPr algn="ctr"/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27,200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  <a:tr h="701033"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  <a:defRPr/>
                      </a:pPr>
                      <a:r>
                        <a:rPr lang="en-US" sz="180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Krishnarajapura</a:t>
                      </a:r>
                      <a:endParaRPr lang="en-US" sz="1800" dirty="0" smtClean="0">
                        <a:solidFill>
                          <a:prstClr val="black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n-lt"/>
                        </a:rPr>
                        <a:t>Fodder crop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FLD -</a:t>
                      </a:r>
                      <a:r>
                        <a:rPr lang="en-US" sz="1800" b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b="0" dirty="0" smtClean="0">
                          <a:solidFill>
                            <a:schemeClr val="tx1"/>
                          </a:solidFill>
                          <a:cs typeface="Times New Roman" pitchFamily="18" charset="0"/>
                        </a:rPr>
                        <a:t>Demonstration of </a:t>
                      </a:r>
                      <a:r>
                        <a:rPr lang="en-IN" sz="1800" b="0" dirty="0" err="1" smtClean="0">
                          <a:solidFill>
                            <a:schemeClr val="tx1"/>
                          </a:solidFill>
                          <a:cs typeface="Times New Roman" pitchFamily="18" charset="0"/>
                        </a:rPr>
                        <a:t>multicut</a:t>
                      </a:r>
                      <a:r>
                        <a:rPr lang="en-IN" sz="1800" b="0" dirty="0" smtClean="0">
                          <a:solidFill>
                            <a:schemeClr val="tx1"/>
                          </a:solidFill>
                          <a:cs typeface="Times New Roman" pitchFamily="18" charset="0"/>
                        </a:rPr>
                        <a:t> fodder: COFS-31 for green fodder and silage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/>
                        <a:t>SS 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24,000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593216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8600" y="152400"/>
            <a:ext cx="8610600" cy="4572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Calendar of activities for </a:t>
            </a:r>
            <a:r>
              <a:rPr lang="en-US" sz="2800" b="1" dirty="0" smtClean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Scientist (Agronomy)</a:t>
            </a:r>
            <a:endParaRPr lang="en-US" sz="2800" b="1" dirty="0">
              <a:ln w="1905"/>
              <a:solidFill>
                <a:srgbClr val="0D12F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1011527474"/>
              </p:ext>
            </p:extLst>
          </p:nvPr>
        </p:nvGraphicFramePr>
        <p:xfrm>
          <a:off x="76201" y="1023981"/>
          <a:ext cx="8915400" cy="43100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3999"/>
                <a:gridCol w="1066800"/>
                <a:gridCol w="4151941"/>
                <a:gridCol w="1173519"/>
                <a:gridCol w="999141"/>
              </a:tblGrid>
              <a:tr h="63324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Village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Crop/ enterprise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Activity </a:t>
                      </a: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</a:rPr>
                        <a:t>as leader </a:t>
                      </a:r>
                      <a:endParaRPr lang="en-US" sz="16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Other members of the </a:t>
                      </a: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</a:rPr>
                        <a:t>team</a:t>
                      </a:r>
                      <a:endParaRPr lang="en-US" sz="16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Budget proposed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1353459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Vabasandra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Finger millet and cowpea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Training –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1600" baseline="0" dirty="0" smtClean="0"/>
                        <a:t>Soil and moisture conservation practices in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cs typeface="Arial" pitchFamily="34" charset="0"/>
                        </a:rPr>
                        <a:t>double cropping system in Rainfed condition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Training –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1600" baseline="0" dirty="0" smtClean="0"/>
                        <a:t>Integrated crop management in finger millet- cowpea cropping system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PP and SS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2000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2000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574266"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  <a:defRPr/>
                      </a:pPr>
                      <a:r>
                        <a:rPr lang="en-US" sz="160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Krishnarajapura</a:t>
                      </a:r>
                      <a:r>
                        <a:rPr lang="en-US" sz="160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Fodder crop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Training –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r>
                        <a:rPr lang="en-US" sz="1600" dirty="0" smtClean="0"/>
                        <a:t>roduction technologies for  COFS 31 multi cut fodder sorghum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Training –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Silage making technology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in fodder crops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2000</a:t>
                      </a:r>
                    </a:p>
                    <a:p>
                      <a:pPr algn="ctr"/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2000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1033419"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Vabasandra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Redgram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Training –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Seed treatment, </a:t>
                      </a:r>
                      <a:r>
                        <a:rPr lang="en-US" sz="1600" dirty="0" smtClean="0"/>
                        <a:t>Soil</a:t>
                      </a:r>
                      <a:r>
                        <a:rPr lang="en-US" sz="1600" baseline="0" dirty="0" smtClean="0"/>
                        <a:t> and water conservation techniques in red gram</a:t>
                      </a:r>
                      <a:endParaRPr lang="en-US" sz="1600" dirty="0" smtClean="0"/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Training - </a:t>
                      </a:r>
                      <a:r>
                        <a:rPr lang="en-US" sz="1600" dirty="0" smtClean="0"/>
                        <a:t>Integrated crop management in redgram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/>
                        <a:t>PP, SS</a:t>
                      </a: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2000</a:t>
                      </a:r>
                    </a:p>
                    <a:p>
                      <a:pPr algn="ctr"/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2000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5000371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1389199365"/>
              </p:ext>
            </p:extLst>
          </p:nvPr>
        </p:nvGraphicFramePr>
        <p:xfrm>
          <a:off x="72015" y="1124744"/>
          <a:ext cx="8919585" cy="51117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0585"/>
                <a:gridCol w="1163216"/>
                <a:gridCol w="3312368"/>
                <a:gridCol w="1620416"/>
                <a:gridCol w="1143000"/>
              </a:tblGrid>
              <a:tr h="56982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Village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Crop/ enterprise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Activity 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</a:rPr>
                        <a:t>as leader 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Other members of the 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</a:rPr>
                        <a:t>team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Budget proposed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81403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Lakkondahalli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Maize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cs typeface="Arial" charset="0"/>
                        </a:rPr>
                        <a:t>OFT -</a:t>
                      </a: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="0" dirty="0" smtClean="0">
                          <a:latin typeface="+mn-lt"/>
                        </a:rPr>
                        <a:t>Assessment of Nano fertilizers (N &amp; Zn) on Growth and Yield of Maize</a:t>
                      </a:r>
                      <a:endParaRPr lang="en-US" sz="18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Sr.S&amp;H</a:t>
                      </a:r>
                      <a:r>
                        <a:rPr lang="en-US" sz="1800" dirty="0" smtClean="0"/>
                        <a:t>, </a:t>
                      </a:r>
                      <a:r>
                        <a:rPr lang="en-US" sz="1800" dirty="0" err="1" smtClean="0"/>
                        <a:t>Agr</a:t>
                      </a:r>
                      <a:endParaRPr lang="en-US" sz="18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14,750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5698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Krishnarajapura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Maize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FLD - </a:t>
                      </a:r>
                      <a:r>
                        <a:rPr lang="en-I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Franklin Gothic Medium" pitchFamily="34" charset="0"/>
                        </a:rPr>
                        <a:t>Potassium Management in maize through Bio -K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prstClr val="black"/>
                          </a:solidFill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SS, Hort (</a:t>
                      </a:r>
                      <a:r>
                        <a:rPr lang="en-US" sz="1800" dirty="0" err="1" smtClean="0">
                          <a:solidFill>
                            <a:prstClr val="black"/>
                          </a:solidFill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Sr.S&amp;H</a:t>
                      </a:r>
                      <a:r>
                        <a:rPr lang="en-US" sz="1800" dirty="0" smtClean="0">
                          <a:solidFill>
                            <a:prstClr val="black"/>
                          </a:solidFill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) &amp; </a:t>
                      </a:r>
                      <a:r>
                        <a:rPr lang="en-US" sz="1800" dirty="0" err="1" smtClean="0">
                          <a:solidFill>
                            <a:prstClr val="black"/>
                          </a:solidFill>
                          <a:ea typeface="Franklin Gothic Medium" pitchFamily="34" charset="0"/>
                          <a:cs typeface="Franklin Gothic Medium" pitchFamily="34" charset="0"/>
                          <a:sym typeface="Franklin Gothic Medium" pitchFamily="34" charset="0"/>
                        </a:rPr>
                        <a:t>Agron</a:t>
                      </a:r>
                      <a:endParaRPr lang="en-US" sz="1800" dirty="0" smtClean="0">
                        <a:solidFill>
                          <a:prstClr val="black"/>
                        </a:solidFill>
                        <a:latin typeface="Franklin Gothic Medium" pitchFamily="34" charset="0"/>
                        <a:ea typeface="Franklin Gothic Medium" pitchFamily="34" charset="0"/>
                        <a:cs typeface="Franklin Gothic Medium" pitchFamily="34" charset="0"/>
                        <a:sym typeface="Franklin Gothic Medium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11,500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5698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Lakkondahalli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Pole bean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FLD</a:t>
                      </a:r>
                      <a:r>
                        <a:rPr lang="en-US" sz="1800" dirty="0" smtClean="0"/>
                        <a:t> –  </a:t>
                      </a:r>
                      <a:r>
                        <a:rPr lang="en-IN" sz="1800" b="0" dirty="0" smtClean="0">
                          <a:solidFill>
                            <a:schemeClr val="tx1"/>
                          </a:solidFill>
                        </a:rPr>
                        <a:t>Integrated Nutrient Management in Pole bean</a:t>
                      </a:r>
                      <a:endParaRPr lang="en-US" sz="1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Sr.S&amp;H</a:t>
                      </a:r>
                      <a:r>
                        <a:rPr lang="en-US" sz="1800" dirty="0" smtClean="0"/>
                        <a:t>, </a:t>
                      </a:r>
                      <a:r>
                        <a:rPr lang="en-US" sz="1800" dirty="0" err="1" smtClean="0"/>
                        <a:t>Agr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14,875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1403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Kaggalahalli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Marigold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  <a:cs typeface="Arial" charset="0"/>
                        </a:rPr>
                        <a:t>OFT -.</a:t>
                      </a: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="0" dirty="0" smtClean="0">
                          <a:latin typeface="+mn-lt"/>
                        </a:rPr>
                        <a:t>Assessment of nutrient management in marigold</a:t>
                      </a:r>
                      <a:endParaRPr lang="en-IN" sz="18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Sr.S&amp;H</a:t>
                      </a:r>
                      <a:r>
                        <a:rPr lang="en-US" sz="1800" dirty="0" smtClean="0"/>
                        <a:t>, </a:t>
                      </a:r>
                      <a:r>
                        <a:rPr lang="en-US" sz="1800" dirty="0" err="1" smtClean="0"/>
                        <a:t>Agr</a:t>
                      </a:r>
                      <a:r>
                        <a:rPr lang="en-US" sz="1800" baseline="0" dirty="0" smtClean="0"/>
                        <a:t> 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10,625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56982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All</a:t>
                      </a:r>
                      <a:r>
                        <a:rPr lang="en-US" sz="1800" baseline="0" dirty="0" smtClean="0"/>
                        <a:t> clusters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Soil Science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sz="1800" dirty="0" smtClean="0"/>
                        <a:t> -  Soil sampling, </a:t>
                      </a:r>
                    </a:p>
                    <a:p>
                      <a:r>
                        <a:rPr lang="en-US" sz="1800" dirty="0" smtClean="0"/>
                        <a:t>INM and Advantages of foliar</a:t>
                      </a:r>
                      <a:r>
                        <a:rPr lang="en-US" sz="1800" baseline="0" dirty="0" smtClean="0"/>
                        <a:t> nutrition in crops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Sr.S</a:t>
                      </a:r>
                      <a:r>
                        <a:rPr lang="en-US" sz="1800" dirty="0" smtClean="0"/>
                        <a:t>&amp; H,</a:t>
                      </a:r>
                      <a:r>
                        <a:rPr lang="en-US" sz="1800" baseline="0" dirty="0" smtClean="0"/>
                        <a:t>  SS &amp; PP</a:t>
                      </a:r>
                      <a:endParaRPr lang="en-US" sz="18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43,000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76200" y="332656"/>
            <a:ext cx="8839200" cy="5728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ln w="1905">
                  <a:noFill/>
                </a:ln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Calendar activities o</a:t>
            </a:r>
            <a:r>
              <a:rPr lang="en-US" sz="3200" b="1" dirty="0" smtClean="0">
                <a:ln w="1905">
                  <a:noFill/>
                </a:ln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 Scientist (Soil Science)</a:t>
            </a:r>
            <a:endParaRPr lang="en-US" sz="3200" b="1" dirty="0">
              <a:ln w="1905">
                <a:noFill/>
              </a:ln>
              <a:solidFill>
                <a:srgbClr val="0D12F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37713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3565405378"/>
              </p:ext>
            </p:extLst>
          </p:nvPr>
        </p:nvGraphicFramePr>
        <p:xfrm>
          <a:off x="148208" y="798690"/>
          <a:ext cx="8816280" cy="5709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8192"/>
                <a:gridCol w="1023392"/>
                <a:gridCol w="3773016"/>
                <a:gridCol w="1371600"/>
                <a:gridCol w="1120080"/>
              </a:tblGrid>
              <a:tr h="83011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Village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Crop/ 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enterprise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Activity 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as leader</a:t>
                      </a:r>
                      <a:endParaRPr lang="en-US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Other members in the 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team</a:t>
                      </a:r>
                      <a:endParaRPr lang="en-US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Budget proposed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3504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Lakkondahalli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Maize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 –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Nutrient Management in maize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 –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Importance of top dressing and role of Zn and boron in maize</a:t>
                      </a:r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Sr.S&amp;H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 (Hort) &amp;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2000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2552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Kaggalahalli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Marigold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 –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Nutrient Management in marigold</a:t>
                      </a:r>
                    </a:p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 –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Foliar nutrients application and their advantages</a:t>
                      </a:r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Sr.S&amp;H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 (Hort) &amp;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2000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10678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Krishnarajapura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Maize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– Nutrient management in Maize</a:t>
                      </a:r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Training-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dentification of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nutrient deficiency symptoms in Maize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Sr.S&amp;H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 (Hort) &amp;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Agron</a:t>
                      </a:r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2000</a:t>
                      </a:r>
                    </a:p>
                    <a:p>
                      <a:pPr algn="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07230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Lakkondahalli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Pole bean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– Nutrient management in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pole bean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–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Micronutrients</a:t>
                      </a:r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management in pole bean</a:t>
                      </a:r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Agron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, PP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&amp; FM</a:t>
                      </a:r>
                    </a:p>
                    <a:p>
                      <a:pPr algn="ctr"/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2000</a:t>
                      </a:r>
                    </a:p>
                    <a:p>
                      <a:pPr algn="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152400" y="163488"/>
            <a:ext cx="8839200" cy="4572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Calendar activities of Scientist </a:t>
            </a:r>
            <a:r>
              <a:rPr lang="en-US" sz="3200" b="1" dirty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(Soil Science)</a:t>
            </a:r>
          </a:p>
        </p:txBody>
      </p:sp>
    </p:spTree>
    <p:extLst>
      <p:ext uri="{BB962C8B-B14F-4D97-AF65-F5344CB8AC3E}">
        <p14:creationId xmlns="" xmlns:p14="http://schemas.microsoft.com/office/powerpoint/2010/main" val="5125193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2994403711"/>
              </p:ext>
            </p:extLst>
          </p:nvPr>
        </p:nvGraphicFramePr>
        <p:xfrm>
          <a:off x="76200" y="894362"/>
          <a:ext cx="8915400" cy="318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1143000"/>
                <a:gridCol w="3657600"/>
                <a:gridCol w="1371600"/>
                <a:gridCol w="1143000"/>
              </a:tblGrid>
              <a:tr h="94129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Village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Crop/ 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enterprise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Activity 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as leader</a:t>
                      </a:r>
                      <a:endParaRPr lang="en-US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Other members of the 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team</a:t>
                      </a:r>
                      <a:endParaRPr lang="en-US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Budget proposed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506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Turuvanahalli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Method demonstration &amp;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Training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marL="117475" marR="0" indent="-1174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dirty="0" smtClean="0"/>
                        <a:t>Soil sample collection </a:t>
                      </a:r>
                    </a:p>
                    <a:p>
                      <a:pPr marL="117475" marR="0" indent="-1174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dirty="0" smtClean="0"/>
                        <a:t>Soil and water conservation methods </a:t>
                      </a:r>
                    </a:p>
                    <a:p>
                      <a:pPr marL="117475" indent="-117475">
                        <a:buFont typeface="Arial" pitchFamily="34" charset="0"/>
                        <a:buChar char="•"/>
                      </a:pPr>
                      <a:r>
                        <a:rPr lang="en-US" sz="1800" dirty="0" smtClean="0"/>
                        <a:t>Fertilizer application methods</a:t>
                      </a:r>
                    </a:p>
                    <a:p>
                      <a:pPr marL="117475" indent="-117475">
                        <a:buFont typeface="Arial" pitchFamily="34" charset="0"/>
                        <a:buChar char="•"/>
                      </a:pPr>
                      <a:r>
                        <a:rPr lang="en-US" sz="1800" dirty="0" smtClean="0"/>
                        <a:t>Micronutrient management in crops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Sr.S&amp;H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Hort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), 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Agron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&amp;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PP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2,000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Lakkondahalli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2,000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Krishnarajapura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smtClean="0">
                          <a:solidFill>
                            <a:schemeClr val="tx1"/>
                          </a:solidFill>
                        </a:rPr>
                        <a:t>2,000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Vabasandra 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2,000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Kaggalahalli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117475" indent="-117475">
                        <a:buFont typeface="Arial" pitchFamily="34" charset="0"/>
                        <a:buChar char="•"/>
                      </a:pPr>
                      <a:endParaRPr lang="en-US" sz="18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2,000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152400" y="188640"/>
            <a:ext cx="8839200" cy="4572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Calendar activities </a:t>
            </a:r>
            <a:r>
              <a:rPr lang="en-US" sz="3200" b="1" dirty="0" smtClean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of Scientist </a:t>
            </a:r>
            <a:r>
              <a:rPr lang="en-US" sz="3200" b="1" dirty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(Soil Science)</a:t>
            </a:r>
          </a:p>
        </p:txBody>
      </p:sp>
      <p:graphicFrame>
        <p:nvGraphicFramePr>
          <p:cNvPr id="8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3578722337"/>
              </p:ext>
            </p:extLst>
          </p:nvPr>
        </p:nvGraphicFramePr>
        <p:xfrm>
          <a:off x="121096" y="4679520"/>
          <a:ext cx="8915400" cy="1797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0498"/>
                <a:gridCol w="1644187"/>
                <a:gridCol w="3194686"/>
                <a:gridCol w="1411605"/>
                <a:gridCol w="1114424"/>
              </a:tblGrid>
              <a:tr h="137160">
                <a:tc gridSpan="5"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Special events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</a:tr>
              <a:tr h="71586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Cluster villages</a:t>
                      </a:r>
                      <a:r>
                        <a:rPr lang="en-US" sz="1800" baseline="0" dirty="0" smtClean="0"/>
                        <a:t> 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Soil</a:t>
                      </a:r>
                      <a:r>
                        <a:rPr lang="en-US" sz="1800" baseline="0" dirty="0" smtClean="0"/>
                        <a:t> health maintenance</a:t>
                      </a:r>
                      <a:endParaRPr lang="en-US" sz="18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US" sz="1800" dirty="0" smtClean="0"/>
                        <a:t>Soil &amp; Water Analysis of FLD &amp; OFT</a:t>
                      </a:r>
                      <a:r>
                        <a:rPr lang="en-US" sz="1800" baseline="0" dirty="0" smtClean="0"/>
                        <a:t> </a:t>
                      </a:r>
                    </a:p>
                    <a:p>
                      <a:endParaRPr lang="en-US" sz="1800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/>
                        <a:t>OFT/FLD budget</a:t>
                      </a:r>
                      <a:endParaRPr lang="en-US" sz="1800" dirty="0"/>
                    </a:p>
                  </a:txBody>
                  <a:tcPr/>
                </a:tc>
              </a:tr>
              <a:tr h="715860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Lakkondahalli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Celebration of important</a:t>
                      </a:r>
                      <a:r>
                        <a:rPr lang="en-US" sz="1800" baseline="0" dirty="0" smtClean="0"/>
                        <a:t> days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800" dirty="0" smtClean="0"/>
                        <a:t> World Environmental Day 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800" dirty="0" smtClean="0"/>
                        <a:t> World Soil day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 All</a:t>
                      </a:r>
                      <a:r>
                        <a:rPr lang="en-US" sz="1600" baseline="0" dirty="0" smtClean="0"/>
                        <a:t> Scientists,  </a:t>
                      </a:r>
                      <a:r>
                        <a:rPr lang="en-US" sz="1600" baseline="0" dirty="0" err="1" smtClean="0"/>
                        <a:t>Sr.S</a:t>
                      </a:r>
                      <a:r>
                        <a:rPr lang="en-US" sz="1600" baseline="0" dirty="0" smtClean="0"/>
                        <a:t> &amp; H 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5000</a:t>
                      </a:r>
                    </a:p>
                    <a:p>
                      <a:pPr algn="r"/>
                      <a:r>
                        <a:rPr lang="en-US" sz="1800" dirty="0" smtClean="0"/>
                        <a:t>30000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2079556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3827239328"/>
              </p:ext>
            </p:extLst>
          </p:nvPr>
        </p:nvGraphicFramePr>
        <p:xfrm>
          <a:off x="76200" y="1521296"/>
          <a:ext cx="8915405" cy="46204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9382"/>
                <a:gridCol w="1333949"/>
                <a:gridCol w="3108863"/>
                <a:gridCol w="1708786"/>
                <a:gridCol w="1114425"/>
              </a:tblGrid>
              <a:tr h="56982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Village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Crop/ enterprise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Activity 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</a:rPr>
                        <a:t>as leader 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Other members of the 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</a:rPr>
                        <a:t>team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Budget proposed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81403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Lakkondahalli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Dairy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 animals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FLD -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cs typeface="Arial" pitchFamily="34" charset="0"/>
                        </a:rPr>
                        <a:t>Ration Balancing through Integrated Approach in Dairy Animals</a:t>
                      </a:r>
                      <a:endParaRPr lang="en-US" sz="1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Sr.S</a:t>
                      </a:r>
                      <a:r>
                        <a:rPr lang="en-US" sz="1800" dirty="0" smtClean="0"/>
                        <a:t> &amp;H, AS</a:t>
                      </a:r>
                      <a:r>
                        <a:rPr lang="en-US" sz="1800" baseline="0" dirty="0" smtClean="0"/>
                        <a:t>, </a:t>
                      </a:r>
                      <a:r>
                        <a:rPr lang="en-US" sz="1800" dirty="0" smtClean="0"/>
                        <a:t>PP</a:t>
                      </a:r>
                      <a:r>
                        <a:rPr lang="en-US" sz="1800" baseline="0" dirty="0" smtClean="0"/>
                        <a:t> &amp; HS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42,500</a:t>
                      </a:r>
                      <a:endParaRPr lang="en-US" sz="1800" dirty="0"/>
                    </a:p>
                  </a:txBody>
                  <a:tcPr/>
                </a:tc>
              </a:tr>
              <a:tr h="9628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Vabasandra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pPr algn="ctr"/>
                      <a:r>
                        <a:rPr lang="en-US" sz="1800" dirty="0" smtClean="0"/>
                        <a:t> 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Fodder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FLD -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cs typeface="Arial" pitchFamily="34" charset="0"/>
                        </a:rPr>
                        <a:t>Popularization of NARI </a:t>
                      </a:r>
                      <a:r>
                        <a:rPr lang="en-US" sz="1800" b="0" i="1" dirty="0" err="1" smtClean="0">
                          <a:solidFill>
                            <a:schemeClr val="tx1"/>
                          </a:solidFill>
                          <a:cs typeface="Arial" pitchFamily="34" charset="0"/>
                        </a:rPr>
                        <a:t>Nirbeeja</a:t>
                      </a:r>
                      <a:r>
                        <a:rPr lang="en-US" sz="1800" b="0" i="1" dirty="0" smtClean="0">
                          <a:solidFill>
                            <a:schemeClr val="tx1"/>
                          </a:solidFill>
                          <a:cs typeface="Arial" pitchFamily="34" charset="0"/>
                        </a:rPr>
                        <a:t>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cs typeface="Arial" pitchFamily="34" charset="0"/>
                        </a:rPr>
                        <a:t>grafts of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cs typeface="Arial" pitchFamily="34" charset="0"/>
                        </a:rPr>
                        <a:t>Subabul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cs typeface="Arial" pitchFamily="34" charset="0"/>
                        </a:rPr>
                        <a:t> as nutritious fodder</a:t>
                      </a:r>
                      <a:endParaRPr lang="en-US" sz="1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Sr.S</a:t>
                      </a:r>
                      <a:r>
                        <a:rPr lang="en-US" sz="1800" dirty="0" smtClean="0"/>
                        <a:t> &amp;H, AS</a:t>
                      </a:r>
                      <a:r>
                        <a:rPr lang="en-US" sz="1800" baseline="0" dirty="0" smtClean="0"/>
                        <a:t>, </a:t>
                      </a:r>
                      <a:r>
                        <a:rPr lang="en-US" sz="1800" dirty="0" smtClean="0"/>
                        <a:t>PP</a:t>
                      </a:r>
                      <a:r>
                        <a:rPr lang="en-US" sz="1800" baseline="0" dirty="0" smtClean="0"/>
                        <a:t> &amp; HS</a:t>
                      </a:r>
                      <a:endParaRPr lang="en-US" sz="18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30,500</a:t>
                      </a:r>
                      <a:endParaRPr lang="en-US" sz="1800" dirty="0"/>
                    </a:p>
                  </a:txBody>
                  <a:tcPr/>
                </a:tc>
              </a:tr>
              <a:tr h="56982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All Clusters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Method demonstration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Font typeface="Symbol"/>
                        <a:buNone/>
                        <a:defRPr/>
                      </a:pPr>
                      <a:r>
                        <a:rPr lang="en-US" b="1" dirty="0" smtClean="0">
                          <a:solidFill>
                            <a:srgbClr val="C00000"/>
                          </a:solidFill>
                          <a:cs typeface="Arial" pitchFamily="34" charset="0"/>
                        </a:rPr>
                        <a:t>Training-</a:t>
                      </a:r>
                      <a:r>
                        <a:rPr lang="en-US" baseline="0" dirty="0" smtClean="0">
                          <a:solidFill>
                            <a:prstClr val="black"/>
                          </a:solidFill>
                          <a:cs typeface="Arial" pitchFamily="34" charset="0"/>
                        </a:rPr>
                        <a:t> </a:t>
                      </a:r>
                      <a:r>
                        <a:rPr lang="en-US" dirty="0" smtClean="0">
                          <a:solidFill>
                            <a:prstClr val="black"/>
                          </a:solidFill>
                          <a:cs typeface="Arial" pitchFamily="34" charset="0"/>
                        </a:rPr>
                        <a:t>Chaff cutting of forages &amp; Azolla supplemenation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Sr.S</a:t>
                      </a:r>
                      <a:r>
                        <a:rPr lang="en-US" sz="1800" dirty="0" smtClean="0"/>
                        <a:t> &amp;H, AS</a:t>
                      </a:r>
                      <a:r>
                        <a:rPr lang="en-US" sz="1800" baseline="0" dirty="0" smtClean="0"/>
                        <a:t>, </a:t>
                      </a:r>
                      <a:r>
                        <a:rPr lang="en-US" sz="1800" dirty="0" smtClean="0"/>
                        <a:t>PP</a:t>
                      </a:r>
                      <a:r>
                        <a:rPr lang="en-US" sz="1800" baseline="0" dirty="0" smtClean="0"/>
                        <a:t> &amp; HS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8000</a:t>
                      </a:r>
                      <a:endParaRPr lang="en-US" sz="1800" dirty="0"/>
                    </a:p>
                  </a:txBody>
                  <a:tcPr/>
                </a:tc>
              </a:tr>
              <a:tr h="56982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Krishnarajapura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Celebration of important days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Technology</a:t>
                      </a:r>
                      <a:r>
                        <a:rPr lang="en-US" sz="1800" baseline="0" dirty="0" smtClean="0"/>
                        <a:t> Week 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Sr.S&amp;H, Agril. Extension, SS &amp; </a:t>
                      </a:r>
                      <a:r>
                        <a:rPr lang="en-US" sz="1800" dirty="0" err="1" smtClean="0"/>
                        <a:t>Agron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2000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125288" y="551941"/>
            <a:ext cx="8839200" cy="57280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Calendar activities for </a:t>
            </a:r>
            <a:r>
              <a:rPr lang="en-US" sz="3200" b="1" dirty="0" smtClean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Scientist (Agril. Extension )</a:t>
            </a:r>
            <a:endParaRPr lang="en-US" sz="3200" b="1" dirty="0">
              <a:ln w="1905"/>
              <a:solidFill>
                <a:srgbClr val="0D12F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60583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2634116812"/>
              </p:ext>
            </p:extLst>
          </p:nvPr>
        </p:nvGraphicFramePr>
        <p:xfrm>
          <a:off x="76207" y="980355"/>
          <a:ext cx="8991593" cy="38202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6392"/>
                <a:gridCol w="1295401"/>
                <a:gridCol w="3468216"/>
                <a:gridCol w="1368152"/>
                <a:gridCol w="1183432"/>
              </a:tblGrid>
              <a:tr h="743032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Village</a:t>
                      </a:r>
                      <a:endParaRPr lang="en-US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Crop/ enterprise</a:t>
                      </a:r>
                      <a:endParaRPr lang="en-US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Activity </a:t>
                      </a:r>
                      <a:r>
                        <a:rPr lang="en-US" b="1" baseline="0" dirty="0" smtClean="0">
                          <a:solidFill>
                            <a:srgbClr val="C00000"/>
                          </a:solidFill>
                        </a:rPr>
                        <a:t>as leader </a:t>
                      </a:r>
                      <a:endParaRPr lang="en-US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Other members of the </a:t>
                      </a:r>
                      <a:r>
                        <a:rPr lang="en-US" b="1" baseline="0" dirty="0" smtClean="0">
                          <a:solidFill>
                            <a:srgbClr val="C00000"/>
                          </a:solidFill>
                        </a:rPr>
                        <a:t>team</a:t>
                      </a:r>
                      <a:endParaRPr lang="en-US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Budget proposed</a:t>
                      </a:r>
                      <a:endParaRPr lang="en-US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1259925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Lakkondahalli</a:t>
                      </a:r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Dairy animals </a:t>
                      </a:r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Training</a:t>
                      </a:r>
                      <a:r>
                        <a:rPr lang="en-US" sz="1700" dirty="0" smtClean="0"/>
                        <a:t>- </a:t>
                      </a:r>
                      <a:r>
                        <a:rPr lang="en-US" sz="1700" baseline="0" dirty="0" smtClean="0"/>
                        <a:t> Ration balancing through integrated approach  in dairy animals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aseline="0" dirty="0" smtClean="0"/>
                        <a:t>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Training</a:t>
                      </a:r>
                      <a:r>
                        <a:rPr lang="en-US" sz="1700" dirty="0" smtClean="0"/>
                        <a:t>- Urea enrichment, </a:t>
                      </a:r>
                      <a:r>
                        <a:rPr lang="en-US" sz="1700" dirty="0" err="1" smtClean="0"/>
                        <a:t>Azolla</a:t>
                      </a:r>
                      <a:r>
                        <a:rPr lang="en-US" sz="1700" dirty="0" smtClean="0"/>
                        <a:t> </a:t>
                      </a:r>
                      <a:r>
                        <a:rPr lang="en-US" sz="1700" baseline="0" dirty="0" smtClean="0"/>
                        <a:t> supplementation &amp; Silage preparation </a:t>
                      </a:r>
                      <a:endParaRPr lang="en-US" sz="17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Sr.S&amp;H</a:t>
                      </a:r>
                      <a:r>
                        <a:rPr lang="en-US" sz="1600" baseline="0" dirty="0" smtClean="0"/>
                        <a:t> , AS, PP  &amp; HS</a:t>
                      </a:r>
                      <a:endParaRPr lang="en-US" sz="16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7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2,000</a:t>
                      </a:r>
                    </a:p>
                    <a:p>
                      <a:pPr algn="ctr"/>
                      <a:endParaRPr lang="en-US" sz="1700" dirty="0" smtClean="0"/>
                    </a:p>
                    <a:p>
                      <a:pPr algn="ctr"/>
                      <a:endParaRPr lang="en-US" sz="1700" dirty="0" smtClean="0"/>
                    </a:p>
                    <a:p>
                      <a:pPr algn="ctr"/>
                      <a:r>
                        <a:rPr lang="en-US" sz="1700" dirty="0" smtClean="0"/>
                        <a:t>2,000</a:t>
                      </a:r>
                      <a:endParaRPr lang="en-US" sz="1700" dirty="0"/>
                    </a:p>
                  </a:txBody>
                  <a:tcPr/>
                </a:tc>
              </a:tr>
              <a:tr h="1259925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Vabasandra</a:t>
                      </a:r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Fodder</a:t>
                      </a:r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200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sz="1700" kern="1200" dirty="0" smtClean="0"/>
                        <a:t> – Production</a:t>
                      </a:r>
                      <a:r>
                        <a:rPr lang="en-US" sz="1700" kern="1200" baseline="0" dirty="0" smtClean="0"/>
                        <a:t> technologies and importance of NARI </a:t>
                      </a:r>
                      <a:r>
                        <a:rPr lang="en-US" sz="1700" kern="1200" baseline="0" dirty="0" err="1" smtClean="0"/>
                        <a:t>Nirbeeja</a:t>
                      </a:r>
                      <a:r>
                        <a:rPr lang="en-US" sz="1700" kern="1200" baseline="0" dirty="0" smtClean="0"/>
                        <a:t> as nutritious fodder</a:t>
                      </a:r>
                      <a:endParaRPr lang="en-US" sz="17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7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Sr.S&amp;H</a:t>
                      </a:r>
                      <a:r>
                        <a:rPr lang="en-US" sz="1800" baseline="0" dirty="0" smtClean="0"/>
                        <a:t> , AS, PP  &amp; HS</a:t>
                      </a:r>
                      <a:endParaRPr lang="en-US" sz="18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7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2,000</a:t>
                      </a:r>
                      <a:endParaRPr lang="en-US" sz="17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304800" y="152400"/>
            <a:ext cx="86106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Calendar activities for </a:t>
            </a:r>
            <a:r>
              <a:rPr lang="en-US" sz="2800" b="1" dirty="0" smtClean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Scientist (Agril. Extension)</a:t>
            </a:r>
            <a:endParaRPr lang="en-US" sz="2800" b="1" dirty="0">
              <a:ln w="1905"/>
              <a:solidFill>
                <a:srgbClr val="0D12F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43412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3023811322"/>
              </p:ext>
            </p:extLst>
          </p:nvPr>
        </p:nvGraphicFramePr>
        <p:xfrm>
          <a:off x="76200" y="750419"/>
          <a:ext cx="8991600" cy="53677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0600"/>
                <a:gridCol w="1447800"/>
                <a:gridCol w="3581400"/>
                <a:gridCol w="1828800"/>
                <a:gridCol w="1143000"/>
              </a:tblGrid>
              <a:tr h="70546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Place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Crop/ enterprise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Title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</a:rPr>
                        <a:t> of the training </a:t>
                      </a:r>
                      <a:r>
                        <a:rPr lang="en-US" sz="1800" b="1" baseline="0" dirty="0" err="1" smtClean="0">
                          <a:solidFill>
                            <a:srgbClr val="C00000"/>
                          </a:solidFill>
                        </a:rPr>
                        <a:t>programmes</a:t>
                      </a:r>
                      <a:endParaRPr lang="en-US" sz="18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Team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 members</a:t>
                      </a:r>
                      <a:endParaRPr lang="en-US" sz="18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Budget proposed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</a:tr>
              <a:tr h="619382">
                <a:tc rowSpan="7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/>
                        <a:t>On Campus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Agriculture</a:t>
                      </a:r>
                      <a:endParaRPr lang="en-US" sz="16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baseline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IPM and IDM in field crops</a:t>
                      </a:r>
                      <a:endParaRPr lang="en-US" sz="1600" b="0" dirty="0"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7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Sr.S&amp;H, PP, Agril. </a:t>
                      </a:r>
                      <a:r>
                        <a:rPr lang="en-US" sz="1600" dirty="0" err="1" smtClean="0"/>
                        <a:t>Extn</a:t>
                      </a:r>
                      <a:r>
                        <a:rPr lang="en-US" sz="1600" dirty="0" smtClean="0"/>
                        <a:t>., SS</a:t>
                      </a:r>
                      <a:r>
                        <a:rPr lang="en-US" sz="1600" baseline="0" dirty="0" smtClean="0"/>
                        <a:t> &amp;</a:t>
                      </a:r>
                      <a:r>
                        <a:rPr lang="en-US" sz="1600" dirty="0" smtClean="0"/>
                        <a:t> Agron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 smtClean="0">
                          <a:latin typeface="+mn-lt"/>
                        </a:rPr>
                        <a:t>5000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</a:tr>
              <a:tr h="6193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Agriculture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INM  and IWM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in</a:t>
                      </a:r>
                      <a:r>
                        <a:rPr lang="en-US" sz="1600" baseline="0" dirty="0" smtClean="0"/>
                        <a:t> field crops</a:t>
                      </a:r>
                      <a:endParaRPr lang="en-US" sz="1600" b="0" dirty="0"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7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Sr.S&amp;H, PP, </a:t>
                      </a:r>
                      <a:r>
                        <a:rPr lang="en-US" sz="1600" dirty="0" err="1" smtClean="0"/>
                        <a:t>Agril.Extn</a:t>
                      </a:r>
                      <a:r>
                        <a:rPr lang="en-US" sz="1600" dirty="0" smtClean="0"/>
                        <a:t>.</a:t>
                      </a:r>
                      <a:r>
                        <a:rPr lang="en-US" sz="1600" baseline="0" dirty="0" smtClean="0"/>
                        <a:t> &amp;</a:t>
                      </a:r>
                      <a:r>
                        <a:rPr lang="en-US" sz="1600" dirty="0" smtClean="0"/>
                        <a:t> Agron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4000</a:t>
                      </a:r>
                      <a:endParaRPr lang="en-US" sz="1600" dirty="0" smtClean="0">
                        <a:latin typeface="+mn-lt"/>
                      </a:endParaRPr>
                    </a:p>
                  </a:txBody>
                  <a:tcPr anchor="ctr"/>
                </a:tc>
              </a:tr>
              <a:tr h="6193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Soil &amp; Water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Soil and water conservation and management practices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 SS</a:t>
                      </a:r>
                      <a:r>
                        <a:rPr lang="en-US" sz="1600" baseline="0" dirty="0" smtClean="0"/>
                        <a:t> &amp; </a:t>
                      </a:r>
                      <a:r>
                        <a:rPr lang="en-US" sz="1600" dirty="0" err="1" smtClean="0"/>
                        <a:t>Agron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</a:rPr>
                        <a:t>3500</a:t>
                      </a:r>
                    </a:p>
                  </a:txBody>
                  <a:tcPr anchor="ctr"/>
                </a:tc>
              </a:tr>
              <a:tr h="6193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Horticulture</a:t>
                      </a:r>
                      <a:endParaRPr lang="en-US" sz="16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IPM</a:t>
                      </a:r>
                      <a:r>
                        <a:rPr lang="en-US" sz="1600" b="0" baseline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and IDM in horticulture crops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Sr.S&amp;H, PP, Agril.</a:t>
                      </a:r>
                      <a:r>
                        <a:rPr lang="en-US" sz="1600" dirty="0" err="1" smtClean="0"/>
                        <a:t>Extn</a:t>
                      </a:r>
                      <a:r>
                        <a:rPr lang="en-US" sz="1600" dirty="0" smtClean="0"/>
                        <a:t>.,SS, </a:t>
                      </a:r>
                      <a:r>
                        <a:rPr lang="en-US" sz="1600" dirty="0" err="1" smtClean="0"/>
                        <a:t>Agron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</a:rPr>
                        <a:t>5000</a:t>
                      </a:r>
                    </a:p>
                  </a:txBody>
                  <a:tcPr anchor="ctr"/>
                </a:tc>
              </a:tr>
              <a:tr h="5323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Horticulture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+mn-lt"/>
                          <a:ea typeface="+mn-ea"/>
                          <a:cs typeface="+mn-cs"/>
                        </a:rPr>
                        <a:t>INM</a:t>
                      </a:r>
                      <a:r>
                        <a:rPr lang="en-US" sz="1600" b="0" baseline="0" dirty="0" smtClean="0">
                          <a:latin typeface="+mn-lt"/>
                          <a:ea typeface="+mn-ea"/>
                          <a:cs typeface="+mn-cs"/>
                        </a:rPr>
                        <a:t> and IWM in horticulture  crops</a:t>
                      </a:r>
                      <a:endParaRPr lang="en-US" sz="1600" b="0" dirty="0"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7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Sr.S&amp;H, PP, SS, Agron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 smtClean="0"/>
                        <a:t>4000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</a:tr>
              <a:tr h="5323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Horticulture</a:t>
                      </a:r>
                      <a:endParaRPr lang="en-US" sz="16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Propagation techniques &amp; Nursery management</a:t>
                      </a:r>
                    </a:p>
                  </a:txBody>
                  <a:tcPr marL="68580" marR="68580" marT="13337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Sr.S&amp;H, PP, SS, </a:t>
                      </a:r>
                      <a:r>
                        <a:rPr lang="en-US" sz="1600" dirty="0" err="1" smtClean="0"/>
                        <a:t>Agron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 smtClean="0">
                          <a:latin typeface="+mn-lt"/>
                        </a:rPr>
                        <a:t>5000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</a:tr>
              <a:tr h="5323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Integrated</a:t>
                      </a: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 Farming 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Integrated farming system</a:t>
                      </a:r>
                      <a:r>
                        <a:rPr lang="en-US" sz="1600" b="0" baseline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for doubling  the farmers income</a:t>
                      </a:r>
                      <a:endParaRPr lang="en-US" sz="1600" b="0" dirty="0"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7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Sr.S&amp;H, PP, SS, Agron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 smtClean="0">
                          <a:latin typeface="+mn-lt"/>
                        </a:rPr>
                        <a:t>4500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62608" y="152400"/>
            <a:ext cx="8928992" cy="4572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On Campus </a:t>
            </a:r>
            <a:r>
              <a:rPr lang="en-US" sz="2200" b="1" dirty="0" smtClean="0">
                <a:ln w="1905"/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trainings (Farmers and farm women)</a:t>
            </a:r>
            <a:endParaRPr lang="en-US" sz="2200" b="1" dirty="0">
              <a:solidFill>
                <a:srgbClr val="0D12F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4214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491924230"/>
              </p:ext>
            </p:extLst>
          </p:nvPr>
        </p:nvGraphicFramePr>
        <p:xfrm>
          <a:off x="76200" y="498194"/>
          <a:ext cx="8991600" cy="59788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8200"/>
                <a:gridCol w="1752600"/>
                <a:gridCol w="2971800"/>
                <a:gridCol w="2286000"/>
                <a:gridCol w="1143000"/>
              </a:tblGrid>
              <a:tr h="7054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Place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Crop/ enterprise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Title</a:t>
                      </a: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</a:rPr>
                        <a:t> of the training </a:t>
                      </a:r>
                      <a:r>
                        <a:rPr lang="en-US" sz="1600" b="1" baseline="0" dirty="0" err="1" smtClean="0">
                          <a:solidFill>
                            <a:srgbClr val="C00000"/>
                          </a:solidFill>
                        </a:rPr>
                        <a:t>programmes</a:t>
                      </a:r>
                      <a:endParaRPr lang="en-US" sz="16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Team</a:t>
                      </a: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 members</a:t>
                      </a:r>
                      <a:endParaRPr lang="en-US" sz="16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Budget proposed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</a:tr>
              <a:tr h="532355">
                <a:tc rowSpan="8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latin typeface="+mn-lt"/>
                        </a:rPr>
                        <a:t>On campus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Polyhouse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Plant protection measures under protected cultivation</a:t>
                      </a:r>
                      <a:endParaRPr lang="en-US" sz="1600" b="0" dirty="0"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Sr.S</a:t>
                      </a:r>
                      <a:r>
                        <a:rPr lang="en-US" sz="1600" dirty="0" smtClean="0"/>
                        <a:t>&amp; H, PP, Agril. </a:t>
                      </a:r>
                      <a:r>
                        <a:rPr lang="en-US" sz="1600" dirty="0" err="1" smtClean="0"/>
                        <a:t>Extn</a:t>
                      </a:r>
                      <a:r>
                        <a:rPr lang="en-US" sz="1600" dirty="0" smtClean="0"/>
                        <a:t>., SS &amp; </a:t>
                      </a:r>
                      <a:r>
                        <a:rPr lang="en-US" sz="1600" dirty="0" err="1" smtClean="0"/>
                        <a:t>Agron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</a:rPr>
                        <a:t>5000</a:t>
                      </a:r>
                    </a:p>
                  </a:txBody>
                  <a:tcPr anchor="ctr"/>
                </a:tc>
              </a:tr>
              <a:tr h="53235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Apiary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Bee keeping </a:t>
                      </a:r>
                      <a:endParaRPr lang="en-US" sz="1600" b="0" dirty="0"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Sr.S&amp;H, PP &amp; Agril. </a:t>
                      </a:r>
                      <a:r>
                        <a:rPr lang="en-US" sz="1600" dirty="0" err="1" smtClean="0"/>
                        <a:t>Extn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4500</a:t>
                      </a:r>
                      <a:endParaRPr lang="en-US" sz="1600" dirty="0" smtClean="0">
                        <a:latin typeface="+mn-lt"/>
                      </a:endParaRPr>
                    </a:p>
                  </a:txBody>
                  <a:tcPr anchor="ctr"/>
                </a:tc>
              </a:tr>
              <a:tr h="53235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Poultry</a:t>
                      </a: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 birds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dirty="0" smtClean="0"/>
                        <a:t>Popularization of </a:t>
                      </a:r>
                      <a:r>
                        <a:rPr lang="en-IN" sz="1600" dirty="0" err="1" smtClean="0"/>
                        <a:t>Khadaknath</a:t>
                      </a:r>
                      <a:r>
                        <a:rPr lang="en-IN" sz="1600" baseline="0" dirty="0" smtClean="0"/>
                        <a:t> poultry birds </a:t>
                      </a:r>
                      <a:endParaRPr lang="en-US" sz="1600" b="0" dirty="0"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Sr.S&amp;H, Agril. </a:t>
                      </a:r>
                      <a:r>
                        <a:rPr lang="en-US" sz="1600" dirty="0" err="1" smtClean="0"/>
                        <a:t>Extn</a:t>
                      </a:r>
                      <a:r>
                        <a:rPr lang="en-US" sz="1600" dirty="0" smtClean="0"/>
                        <a:t>., PP</a:t>
                      </a:r>
                      <a:r>
                        <a:rPr lang="en-US" sz="1600" baseline="0" dirty="0" smtClean="0"/>
                        <a:t> &amp; SS</a:t>
                      </a:r>
                      <a:r>
                        <a:rPr lang="en-US" sz="1600" dirty="0" smtClean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5000</a:t>
                      </a:r>
                      <a:endParaRPr lang="en-US" sz="1600" dirty="0" smtClean="0">
                        <a:latin typeface="+mn-lt"/>
                      </a:endParaRPr>
                    </a:p>
                  </a:txBody>
                  <a:tcPr anchor="ctr"/>
                </a:tc>
              </a:tr>
              <a:tr h="53235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Dairy animals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Fodder and nutrient management </a:t>
                      </a:r>
                      <a:endParaRPr lang="en-US" sz="1600" b="0" dirty="0"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Sr.S&amp;H, PP &amp; Agril. </a:t>
                      </a:r>
                      <a:r>
                        <a:rPr lang="en-US" sz="1600" dirty="0" err="1" smtClean="0"/>
                        <a:t>Extn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</a:rPr>
                        <a:t>3000</a:t>
                      </a:r>
                    </a:p>
                  </a:txBody>
                  <a:tcPr anchor="ctr"/>
                </a:tc>
              </a:tr>
              <a:tr h="596753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Jack fruit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Value addition in Jack</a:t>
                      </a:r>
                      <a:endParaRPr lang="en-US" sz="1600" b="0" dirty="0"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HS, Agril.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Extn</a:t>
                      </a:r>
                      <a:r>
                        <a:rPr lang="en-US" sz="1600" baseline="0" dirty="0" smtClean="0"/>
                        <a:t>., </a:t>
                      </a:r>
                      <a:r>
                        <a:rPr lang="en-US" sz="1600" dirty="0" smtClean="0"/>
                        <a:t> Sr.S&amp;H, PP, SS</a:t>
                      </a:r>
                      <a:r>
                        <a:rPr lang="en-US" sz="1600" baseline="0" dirty="0" smtClean="0"/>
                        <a:t> &amp;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Agron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</a:rPr>
                        <a:t>3500</a:t>
                      </a:r>
                    </a:p>
                  </a:txBody>
                  <a:tcPr anchor="ctr"/>
                </a:tc>
              </a:tr>
              <a:tr h="368153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Millets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Value</a:t>
                      </a:r>
                      <a:r>
                        <a:rPr lang="en-US" sz="1600" b="0" baseline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addition in </a:t>
                      </a:r>
                      <a:r>
                        <a:rPr lang="en-US" sz="1600" b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Nutri</a:t>
                      </a:r>
                      <a:r>
                        <a:rPr lang="en-US" sz="1600" b="0" baseline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millets</a:t>
                      </a:r>
                      <a:endParaRPr lang="en-US" sz="1600" b="0" dirty="0"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HS, Sr.S&amp;H, Agril.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Extn</a:t>
                      </a:r>
                      <a:r>
                        <a:rPr lang="en-US" sz="1600" baseline="0" dirty="0" smtClean="0"/>
                        <a:t>., </a:t>
                      </a:r>
                      <a:r>
                        <a:rPr lang="en-US" sz="1600" dirty="0" smtClean="0"/>
                        <a:t>PP,  SS, </a:t>
                      </a:r>
                      <a:r>
                        <a:rPr lang="en-US" sz="1600" dirty="0" err="1" smtClean="0"/>
                        <a:t>Agron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</a:rPr>
                        <a:t>4000</a:t>
                      </a:r>
                    </a:p>
                  </a:txBody>
                  <a:tcPr anchor="ctr"/>
                </a:tc>
              </a:tr>
              <a:tr h="368153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Webinar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Marketing strategies /opportunities</a:t>
                      </a:r>
                      <a:r>
                        <a:rPr lang="en-US" sz="1600" b="0" baseline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 for selling the Agricultural Produce</a:t>
                      </a:r>
                      <a:endParaRPr lang="en-US" sz="1600" b="0" dirty="0"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Sr.S</a:t>
                      </a:r>
                      <a:r>
                        <a:rPr lang="en-US" sz="1600" dirty="0" smtClean="0"/>
                        <a:t>&amp; H, PP, </a:t>
                      </a:r>
                      <a:r>
                        <a:rPr lang="en-US" sz="1600" dirty="0" err="1" smtClean="0"/>
                        <a:t>Agril</a:t>
                      </a:r>
                      <a:r>
                        <a:rPr lang="en-US" sz="1600" dirty="0" smtClean="0"/>
                        <a:t>. </a:t>
                      </a:r>
                      <a:r>
                        <a:rPr lang="en-US" sz="1600" dirty="0" err="1" smtClean="0"/>
                        <a:t>Extn</a:t>
                      </a:r>
                      <a:r>
                        <a:rPr lang="en-US" sz="1600" dirty="0" smtClean="0"/>
                        <a:t>., SS &amp; </a:t>
                      </a:r>
                      <a:r>
                        <a:rPr lang="en-US" sz="1600" dirty="0" err="1" smtClean="0"/>
                        <a:t>Agron</a:t>
                      </a:r>
                      <a:endParaRPr lang="en-US" sz="16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</a:rPr>
                        <a:t>-</a:t>
                      </a:r>
                    </a:p>
                  </a:txBody>
                  <a:tcPr anchor="ctr"/>
                </a:tc>
              </a:tr>
              <a:tr h="67056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Webinar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Importance of Pseudo cereals </a:t>
                      </a:r>
                      <a:endParaRPr lang="en-US" sz="1600" b="0" dirty="0"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HS, </a:t>
                      </a:r>
                      <a:r>
                        <a:rPr lang="en-US" sz="1600" dirty="0" err="1" smtClean="0"/>
                        <a:t>Sr.S&amp;H</a:t>
                      </a:r>
                      <a:r>
                        <a:rPr lang="en-US" sz="1600" dirty="0" smtClean="0"/>
                        <a:t>, </a:t>
                      </a:r>
                      <a:r>
                        <a:rPr lang="en-US" sz="1600" dirty="0" err="1" smtClean="0"/>
                        <a:t>Agril</a:t>
                      </a:r>
                      <a:r>
                        <a:rPr lang="en-US" sz="1600" dirty="0" smtClean="0"/>
                        <a:t>.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Extn</a:t>
                      </a:r>
                      <a:r>
                        <a:rPr lang="en-US" sz="1600" baseline="0" dirty="0" smtClean="0"/>
                        <a:t>., </a:t>
                      </a:r>
                      <a:r>
                        <a:rPr lang="en-US" sz="1600" dirty="0" smtClean="0"/>
                        <a:t>PP,  SS, </a:t>
                      </a:r>
                      <a:r>
                        <a:rPr lang="en-US" sz="1600" dirty="0" err="1" smtClean="0"/>
                        <a:t>Agron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</a:rPr>
                        <a:t>-</a:t>
                      </a:r>
                    </a:p>
                  </a:txBody>
                  <a:tcPr anchor="ctr"/>
                </a:tc>
              </a:tr>
              <a:tr h="381000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Total – </a:t>
                      </a:r>
                      <a:r>
                        <a:rPr lang="en-US" sz="1600" b="1" dirty="0" smtClean="0">
                          <a:latin typeface="+mn-lt"/>
                          <a:cs typeface="Arial" panose="020B0604020202020204" pitchFamily="34" charset="0"/>
                        </a:rPr>
                        <a:t>15</a:t>
                      </a:r>
                      <a:r>
                        <a:rPr lang="en-US" sz="1600" b="1" baseline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trainings</a:t>
                      </a:r>
                      <a:endParaRPr lang="en-US" sz="1600" b="1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4" marB="0"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+mn-lt"/>
                        </a:rPr>
                        <a:t>56,000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943600" y="-27384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Contd..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50162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7148</TotalTime>
  <Words>10995</Words>
  <Application>Microsoft Office PowerPoint</Application>
  <PresentationFormat>On-screen Show (4:3)</PresentationFormat>
  <Paragraphs>2827</Paragraphs>
  <Slides>113</Slides>
  <Notes>90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113</vt:i4>
      </vt:variant>
    </vt:vector>
  </HeadingPairs>
  <TitlesOfParts>
    <vt:vector size="118" baseType="lpstr">
      <vt:lpstr>Office Theme</vt:lpstr>
      <vt:lpstr>6_Office Theme</vt:lpstr>
      <vt:lpstr>8_Office Theme</vt:lpstr>
      <vt:lpstr>2_Office Theme</vt:lpstr>
      <vt:lpstr>5_Office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Abstract of FLDs</vt:lpstr>
      <vt:lpstr>Slide 12</vt:lpstr>
      <vt:lpstr>Slide 13</vt:lpstr>
      <vt:lpstr>Slide 14</vt:lpstr>
      <vt:lpstr>Slide 15</vt:lpstr>
      <vt:lpstr>Slide 16</vt:lpstr>
      <vt:lpstr>Activities in Nelamangala cluster Cluster villages -  Krishnarajapura, Adihosalli, Obalapura </vt:lpstr>
      <vt:lpstr>Activities in Nelamangala cluster Cluster villages -  Krishnarajapura, Adihosalli, Obalapura</vt:lpstr>
      <vt:lpstr>Slide 19</vt:lpstr>
      <vt:lpstr>Slide 20</vt:lpstr>
      <vt:lpstr>Slide 21</vt:lpstr>
      <vt:lpstr>Slide 22</vt:lpstr>
      <vt:lpstr>Slide 23</vt:lpstr>
      <vt:lpstr>Activities in Hosakote cluster Cluster villages-Lakkondahalli,Vapasandra,Thimmasandra </vt:lpstr>
      <vt:lpstr>Slide 25</vt:lpstr>
      <vt:lpstr>Slide 26</vt:lpstr>
      <vt:lpstr>Slide 27</vt:lpstr>
      <vt:lpstr>Slide 28</vt:lpstr>
      <vt:lpstr>Slide 29</vt:lpstr>
      <vt:lpstr>Activities in Devanahalli  cluster Cluster villages - Kaggalahali, Marenahalli, Kondenahalli</vt:lpstr>
      <vt:lpstr>Slide 31</vt:lpstr>
      <vt:lpstr>Slide 32</vt:lpstr>
      <vt:lpstr>Slide 33</vt:lpstr>
      <vt:lpstr>Slide 34</vt:lpstr>
      <vt:lpstr>Slide 35</vt:lpstr>
      <vt:lpstr>Activities in Doddaballapura  cluster Cluster villages-– Vabasandra, Gundamagere &amp; Makali</vt:lpstr>
      <vt:lpstr>Activities in Doddaballapura  cluster Cluster villages– Vabasandra, Gundamagere &amp; Makali</vt:lpstr>
      <vt:lpstr>Slide 38</vt:lpstr>
      <vt:lpstr>Slide 39</vt:lpstr>
      <vt:lpstr>OFT 2. - Assessment of Nano fertilizers (N &amp; Zn) on Growth and Yield of Maize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One District  One Product Poultry meat</vt:lpstr>
      <vt:lpstr> Technological backstopping</vt:lpstr>
      <vt:lpstr> Secondary and Speciality Agriculture</vt:lpstr>
      <vt:lpstr> Secondary and Speciality Agriculture</vt:lpstr>
      <vt:lpstr>Secondary and Speciality Agriculture</vt:lpstr>
      <vt:lpstr>Marketing opportunities</vt:lpstr>
      <vt:lpstr> KVK interventions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Activity Calendar Programme Assistant (Computer )</vt:lpstr>
      <vt:lpstr>Activities Calendar of Programme Assistant (Computer)</vt:lpstr>
      <vt:lpstr>Slide 113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KVK BRD</cp:lastModifiedBy>
  <cp:revision>827</cp:revision>
  <dcterms:created xsi:type="dcterms:W3CDTF">2019-02-25T06:42:27Z</dcterms:created>
  <dcterms:modified xsi:type="dcterms:W3CDTF">2021-12-24T11:13:05Z</dcterms:modified>
</cp:coreProperties>
</file>