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28" r:id="rId1"/>
  </p:sldMasterIdLst>
  <p:notesMasterIdLst>
    <p:notesMasterId r:id="rId102"/>
  </p:notesMasterIdLst>
  <p:handoutMasterIdLst>
    <p:handoutMasterId r:id="rId103"/>
  </p:handoutMasterIdLst>
  <p:sldIdLst>
    <p:sldId id="2026" r:id="rId2"/>
    <p:sldId id="2042" r:id="rId3"/>
    <p:sldId id="2043" r:id="rId4"/>
    <p:sldId id="2044" r:id="rId5"/>
    <p:sldId id="2045" r:id="rId6"/>
    <p:sldId id="2046" r:id="rId7"/>
    <p:sldId id="2047" r:id="rId8"/>
    <p:sldId id="2048" r:id="rId9"/>
    <p:sldId id="2049" r:id="rId10"/>
    <p:sldId id="2050" r:id="rId11"/>
    <p:sldId id="2051" r:id="rId12"/>
    <p:sldId id="2052" r:id="rId13"/>
    <p:sldId id="2053" r:id="rId14"/>
    <p:sldId id="2054" r:id="rId15"/>
    <p:sldId id="2055" r:id="rId16"/>
    <p:sldId id="2056" r:id="rId17"/>
    <p:sldId id="2057" r:id="rId18"/>
    <p:sldId id="2058" r:id="rId19"/>
    <p:sldId id="2059" r:id="rId20"/>
    <p:sldId id="2060" r:id="rId21"/>
    <p:sldId id="2036" r:id="rId22"/>
    <p:sldId id="2037" r:id="rId23"/>
    <p:sldId id="2061" r:id="rId24"/>
    <p:sldId id="2062" r:id="rId25"/>
    <p:sldId id="2063" r:id="rId26"/>
    <p:sldId id="2064" r:id="rId27"/>
    <p:sldId id="2065" r:id="rId28"/>
    <p:sldId id="2066" r:id="rId29"/>
    <p:sldId id="2067" r:id="rId30"/>
    <p:sldId id="2068" r:id="rId31"/>
    <p:sldId id="2069" r:id="rId32"/>
    <p:sldId id="2070" r:id="rId33"/>
    <p:sldId id="2071" r:id="rId34"/>
    <p:sldId id="2072" r:id="rId35"/>
    <p:sldId id="2073" r:id="rId36"/>
    <p:sldId id="2074" r:id="rId37"/>
    <p:sldId id="2075" r:id="rId38"/>
    <p:sldId id="2076" r:id="rId39"/>
    <p:sldId id="2077" r:id="rId40"/>
    <p:sldId id="2080" r:id="rId41"/>
    <p:sldId id="2081" r:id="rId42"/>
    <p:sldId id="2082" r:id="rId43"/>
    <p:sldId id="2083" r:id="rId44"/>
    <p:sldId id="2084" r:id="rId45"/>
    <p:sldId id="2085" r:id="rId46"/>
    <p:sldId id="2086" r:id="rId47"/>
    <p:sldId id="2087" r:id="rId48"/>
    <p:sldId id="2088" r:id="rId49"/>
    <p:sldId id="2089" r:id="rId50"/>
    <p:sldId id="2090" r:id="rId51"/>
    <p:sldId id="2091" r:id="rId52"/>
    <p:sldId id="2092" r:id="rId53"/>
    <p:sldId id="2093" r:id="rId54"/>
    <p:sldId id="2094" r:id="rId55"/>
    <p:sldId id="2095" r:id="rId56"/>
    <p:sldId id="2096" r:id="rId57"/>
    <p:sldId id="2097" r:id="rId58"/>
    <p:sldId id="2098" r:id="rId59"/>
    <p:sldId id="2099" r:id="rId60"/>
    <p:sldId id="2100" r:id="rId61"/>
    <p:sldId id="2101" r:id="rId62"/>
    <p:sldId id="2102" r:id="rId63"/>
    <p:sldId id="2103" r:id="rId64"/>
    <p:sldId id="2104" r:id="rId65"/>
    <p:sldId id="2105" r:id="rId66"/>
    <p:sldId id="2106" r:id="rId67"/>
    <p:sldId id="2107" r:id="rId68"/>
    <p:sldId id="2108" r:id="rId69"/>
    <p:sldId id="2109" r:id="rId70"/>
    <p:sldId id="2110" r:id="rId71"/>
    <p:sldId id="2111" r:id="rId72"/>
    <p:sldId id="2112" r:id="rId73"/>
    <p:sldId id="2113" r:id="rId74"/>
    <p:sldId id="2114" r:id="rId75"/>
    <p:sldId id="2115" r:id="rId76"/>
    <p:sldId id="2116" r:id="rId77"/>
    <p:sldId id="2117" r:id="rId78"/>
    <p:sldId id="2118" r:id="rId79"/>
    <p:sldId id="2119" r:id="rId80"/>
    <p:sldId id="2120" r:id="rId81"/>
    <p:sldId id="2121" r:id="rId82"/>
    <p:sldId id="2122" r:id="rId83"/>
    <p:sldId id="2123" r:id="rId84"/>
    <p:sldId id="2124" r:id="rId85"/>
    <p:sldId id="2125" r:id="rId86"/>
    <p:sldId id="2133" r:id="rId87"/>
    <p:sldId id="2194" r:id="rId88"/>
    <p:sldId id="2197" r:id="rId89"/>
    <p:sldId id="2196" r:id="rId90"/>
    <p:sldId id="2198" r:id="rId91"/>
    <p:sldId id="2199" r:id="rId92"/>
    <p:sldId id="2200" r:id="rId93"/>
    <p:sldId id="2201" r:id="rId94"/>
    <p:sldId id="2202" r:id="rId95"/>
    <p:sldId id="2203" r:id="rId96"/>
    <p:sldId id="2166" r:id="rId97"/>
    <p:sldId id="2168" r:id="rId98"/>
    <p:sldId id="2169" r:id="rId99"/>
    <p:sldId id="2170" r:id="rId100"/>
    <p:sldId id="2204" r:id="rId101"/>
  </p:sldIdLst>
  <p:sldSz cx="9144000" cy="6858000" type="screen4x3"/>
  <p:notesSz cx="6788150" cy="99171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CA0692"/>
    <a:srgbClr val="000000"/>
    <a:srgbClr val="0000CC"/>
    <a:srgbClr val="006600"/>
    <a:srgbClr val="C5E4ED"/>
    <a:srgbClr val="FFFFCC"/>
    <a:srgbClr val="CC3399"/>
    <a:srgbClr val="D3D3D3"/>
    <a:srgbClr val="FDEAD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2500" autoAdjust="0"/>
    <p:restoredTop sz="94982" autoAdjust="0"/>
  </p:normalViewPr>
  <p:slideViewPr>
    <p:cSldViewPr>
      <p:cViewPr varScale="1">
        <p:scale>
          <a:sx n="65" d="100"/>
          <a:sy n="65" d="100"/>
        </p:scale>
        <p:origin x="-119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9" d="100"/>
        <a:sy n="69" d="100"/>
      </p:scale>
      <p:origin x="0" y="101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4925" y="0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0225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4925" y="9420225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2620570-3F5F-48F2-920E-A6B37CD210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6026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4925" y="0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56175" cy="371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0113"/>
            <a:ext cx="5429250" cy="44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0225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4925" y="9420225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F2A46D6-B954-4950-A46D-0E3D62ACAE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4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5194" y="745139"/>
            <a:ext cx="4497764" cy="3717224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5194" y="745139"/>
            <a:ext cx="4497764" cy="3717224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12</a:t>
            </a:fld>
            <a:endParaRPr lang="en-I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656" y="743445"/>
            <a:ext cx="4500839" cy="371891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16</a:t>
            </a:fld>
            <a:endParaRPr lang="en-IN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656" y="743445"/>
            <a:ext cx="4500839" cy="371891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2950"/>
            <a:ext cx="4959350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2950"/>
            <a:ext cx="4959350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656" y="743445"/>
            <a:ext cx="4500839" cy="371891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5194" y="745139"/>
            <a:ext cx="4497764" cy="3717224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5988" y="744538"/>
            <a:ext cx="4956175" cy="3717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4AA459-D94E-46BD-A058-22E7144374CD}" type="slidenum">
              <a:rPr lang="en-IN" smtClean="0">
                <a:solidFill>
                  <a:prstClr val="black"/>
                </a:solidFill>
              </a:rPr>
              <a:pPr/>
              <a:t>24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5988" y="744538"/>
            <a:ext cx="4956175" cy="37179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4AA459-D94E-46BD-A058-22E7144374CD}" type="slidenum">
              <a:rPr lang="en-IN" smtClean="0">
                <a:solidFill>
                  <a:prstClr val="black"/>
                </a:solidFill>
              </a:rPr>
              <a:pPr/>
              <a:t>25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26</a:t>
            </a:fld>
            <a:endParaRPr lang="en-I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7241" indent="-295094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0372" indent="-2360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52519" indent="-2360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24670" indent="-2360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6818" indent="-236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8966" indent="-236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1116" indent="-236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13265" indent="-236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439E8D6-D58C-4D5F-B74A-B4C45332EC47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4400" y="742950"/>
            <a:ext cx="4959350" cy="3719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809" y="4795687"/>
            <a:ext cx="5510388" cy="454152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855222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E71645-B864-4F4B-A973-7EA2B2BE1764}" type="slidenum">
              <a:rPr lang="en-I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IN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41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319BD5-FC15-4F2C-A2E8-210C60FD9DC1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656" y="743445"/>
            <a:ext cx="4500839" cy="371891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A84FD3-F39C-4F58-B62F-7F3659508A42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C1C66D-1767-4FF5-A2D6-C720939CB7CB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C1C66D-1767-4FF5-A2D6-C720939CB7CB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C1C66D-1767-4FF5-A2D6-C720939CB7CB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67D5DC-AA8F-443C-88D2-EA33870A4B2F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55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57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59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19206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60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2950"/>
            <a:ext cx="4959350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2950"/>
            <a:ext cx="4959350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63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64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2745327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65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2745327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66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6521219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319BD5-FC15-4F2C-A2E8-210C60FD9DC1}" type="slidenum">
              <a:rPr lang="en-US" smtClean="0">
                <a:solidFill>
                  <a:srgbClr val="000000"/>
                </a:solidFill>
              </a:rPr>
              <a:pPr/>
              <a:t>72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74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75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itchFamily="18" charset="0"/>
                <a:ea typeface="Times New Roman"/>
                <a:cs typeface="Times New Roman" pitchFamily="18" charset="0"/>
              </a:rPr>
              <a:t>(</a:t>
            </a:r>
            <a:r>
              <a:rPr lang="en-US" sz="1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iodophore</a:t>
            </a:r>
            <a:r>
              <a:rPr lang="en-US" sz="1200" dirty="0">
                <a:latin typeface="Times New Roman" pitchFamily="18" charset="0"/>
                <a:ea typeface="Times New Roman"/>
                <a:cs typeface="Times New Roman" pitchFamily="18" charset="0"/>
              </a:rPr>
              <a:t> solution) 0.5 %.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Povidone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idoine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solution)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4FFF-CE89-4DD3-B193-5411C31DEA03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7875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2950"/>
            <a:ext cx="4959350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SCC Normal : 250000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/>
              <a:pPr/>
              <a:t>77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3875028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319BD5-FC15-4F2C-A2E8-210C60FD9DC1}" type="slidenum">
              <a:rPr lang="en-US" smtClean="0">
                <a:solidFill>
                  <a:srgbClr val="000000"/>
                </a:solidFill>
              </a:rPr>
              <a:pPr/>
              <a:t>78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4664E-8C3E-4224-BF76-5B085D38AFB5}" type="slidenum">
              <a:rPr lang="en-IN" smtClean="0">
                <a:solidFill>
                  <a:prstClr val="black"/>
                </a:solidFill>
              </a:rPr>
              <a:pPr/>
              <a:t>80</a:t>
            </a:fld>
            <a:endParaRPr lang="en-I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DB3829-A322-435B-8F56-9F266983EC8A}" type="slidenum">
              <a:rPr lang="en-IN" smtClean="0">
                <a:solidFill>
                  <a:prstClr val="black"/>
                </a:solidFill>
                <a:latin typeface="Arial" pitchFamily="34" charset="0"/>
              </a:rPr>
              <a:pPr>
                <a:defRPr/>
              </a:pPr>
              <a:t>83</a:t>
            </a:fld>
            <a:endParaRPr lang="en-IN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675">
              <a:defRPr/>
            </a:pPr>
            <a:fld id="{C4F4664E-8C3E-4224-BF76-5B085D38AFB5}" type="slidenum">
              <a:rPr lang="en-IN" smtClean="0">
                <a:solidFill>
                  <a:prstClr val="black"/>
                </a:solidFill>
                <a:latin typeface="Calibri"/>
              </a:rPr>
              <a:pPr defTabSz="931675">
                <a:defRPr/>
              </a:pPr>
              <a:t>84</a:t>
            </a:fld>
            <a:endParaRPr lang="en-IN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C1C66D-1767-4FF5-A2D6-C720939CB7CB}" type="slidenum">
              <a:rPr lang="en-US" smtClean="0">
                <a:solidFill>
                  <a:srgbClr val="000000"/>
                </a:solidFill>
              </a:rPr>
              <a:pPr/>
              <a:t>85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C1C66D-1767-4FF5-A2D6-C720939CB7CB}" type="slidenum">
              <a:rPr lang="en-US" smtClean="0">
                <a:solidFill>
                  <a:srgbClr val="000000"/>
                </a:solidFill>
              </a:rPr>
              <a:pPr/>
              <a:t>86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87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0729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88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07292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89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072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2950"/>
            <a:ext cx="4959350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0729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07292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0729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0729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07292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56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95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072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656" y="743445"/>
            <a:ext cx="4500839" cy="371891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656" y="743445"/>
            <a:ext cx="4500839" cy="371891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742950"/>
            <a:ext cx="4959350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5EC86-49A9-46F5-BAB6-AA40C996CF8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C2648-D5C8-4B68-A858-E2C4EC05B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9362670"/>
      </p:ext>
    </p:extLst>
  </p:cSld>
  <p:clrMapOvr>
    <a:masterClrMapping/>
  </p:clrMapOvr>
  <p:transition spd="slow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801F9-EB34-47AD-854D-68FB0B2BB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7600858"/>
      </p:ext>
    </p:extLst>
  </p:cSld>
  <p:clrMapOvr>
    <a:masterClrMapping/>
  </p:clrMapOvr>
  <p:transition spd="slow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0FDE7-9EE0-47BC-9AA5-6BF93F652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6766517"/>
      </p:ext>
    </p:extLst>
  </p:cSld>
  <p:clrMapOvr>
    <a:masterClrMapping/>
  </p:clrMapOvr>
  <p:transition spd="slow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6939C-A3FD-4BCE-8E05-F5283854F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233191"/>
      </p:ext>
    </p:extLst>
  </p:cSld>
  <p:clrMapOvr>
    <a:masterClrMapping/>
  </p:clrMapOvr>
  <p:transition spd="slow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CBD6A-E5DD-4686-84B9-EED4C4679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7730772"/>
      </p:ext>
    </p:extLst>
  </p:cSld>
  <p:clrMapOvr>
    <a:masterClrMapping/>
  </p:clrMapOvr>
  <p:transition spd="slow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E0A66-43F3-4AFD-98D8-EC5486A6B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0371941"/>
      </p:ext>
    </p:extLst>
  </p:cSld>
  <p:clrMapOvr>
    <a:masterClrMapping/>
  </p:clrMapOvr>
  <p:transition spd="slow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3AECF-0359-4B6C-9055-B4E7AD785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470147"/>
      </p:ext>
    </p:extLst>
  </p:cSld>
  <p:clrMapOvr>
    <a:masterClrMapping/>
  </p:clrMapOvr>
  <p:transition spd="slow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718D1-9FE5-40AA-9BCA-12F2193075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6690530"/>
      </p:ext>
    </p:extLst>
  </p:cSld>
  <p:clrMapOvr>
    <a:masterClrMapping/>
  </p:clrMapOvr>
  <p:transition spd="slow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21787-2B9E-471C-9CBE-04203D3BB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5282377"/>
      </p:ext>
    </p:extLst>
  </p:cSld>
  <p:clrMapOvr>
    <a:masterClrMapping/>
  </p:clrMapOvr>
  <p:transition spd="slow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C017D-1FE2-4A89-A02C-4A5CF2007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5024276"/>
      </p:ext>
    </p:extLst>
  </p:cSld>
  <p:clrMapOvr>
    <a:masterClrMapping/>
  </p:clrMapOvr>
  <p:transition spd="slow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D3C41-2D1B-47AF-B84F-CBD65CBD3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6898522"/>
      </p:ext>
    </p:extLst>
  </p:cSld>
  <p:clrMapOvr>
    <a:masterClrMapping/>
  </p:clrMapOvr>
  <p:transition spd="slow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C8E8877D-EB90-4DC2-BB73-177E91C79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32" r:id="rId1"/>
    <p:sldLayoutId id="2147485833" r:id="rId2"/>
    <p:sldLayoutId id="2147485834" r:id="rId3"/>
    <p:sldLayoutId id="2147485835" r:id="rId4"/>
    <p:sldLayoutId id="2147485836" r:id="rId5"/>
    <p:sldLayoutId id="2147485837" r:id="rId6"/>
    <p:sldLayoutId id="2147485838" r:id="rId7"/>
    <p:sldLayoutId id="2147485839" r:id="rId8"/>
    <p:sldLayoutId id="2147485840" r:id="rId9"/>
    <p:sldLayoutId id="2147485841" r:id="rId10"/>
    <p:sldLayoutId id="2147485842" r:id="rId11"/>
  </p:sldLayoutIdLst>
  <p:transition spd="slow">
    <p:strips dir="r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889339" y="214290"/>
            <a:ext cx="7572428" cy="1143000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n-US" sz="3600" b="1" kern="10" dirty="0">
                <a:ln w="1905">
                  <a:noFill/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latin typeface="Georgia" pitchFamily="18" charset="0"/>
              </a:rPr>
              <a:t>ICAR - Krishi Vigyan Kendra </a:t>
            </a:r>
          </a:p>
          <a:p>
            <a:pPr algn="ctr">
              <a:defRPr/>
            </a:pPr>
            <a:r>
              <a:rPr lang="en-US" sz="2800" b="1" kern="1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Bengaluru Rural District</a:t>
            </a:r>
          </a:p>
        </p:txBody>
      </p:sp>
      <p:pic>
        <p:nvPicPr>
          <p:cNvPr id="10" name="Picture 9" descr="C:\Users\Dr Palanimuthu\Documents\University Logo Black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84" y="214290"/>
            <a:ext cx="1071569" cy="1071570"/>
          </a:xfrm>
          <a:prstGeom prst="ellipse">
            <a:avLst/>
          </a:prstGeom>
          <a:noFill/>
        </p:spPr>
      </p:pic>
      <p:pic>
        <p:nvPicPr>
          <p:cNvPr id="2053" name="Picture 10" descr="http://3.bp.blogspot.com/-Aui_5lNJsoQ/Tm7xKFOUqgI/AAAAAAAAAis/7pvXshp0Ruc/s1600/icar+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4577" y="214290"/>
            <a:ext cx="968017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135088" y="2296721"/>
            <a:ext cx="7151688" cy="184665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>
                <a:ln w="18000">
                  <a:noFill/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Action Plan </a:t>
            </a:r>
          </a:p>
          <a:p>
            <a:pPr algn="ctr">
              <a:defRPr/>
            </a:pPr>
            <a:r>
              <a:rPr lang="en-US" sz="6000" b="1" kern="10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2022-23</a:t>
            </a:r>
          </a:p>
        </p:txBody>
      </p:sp>
    </p:spTree>
    <p:extLst>
      <p:ext uri="{BB962C8B-B14F-4D97-AF65-F5344CB8AC3E}">
        <p14:creationId xmlns:p14="http://schemas.microsoft.com/office/powerpoint/2010/main" xmlns="" val="3677598514"/>
      </p:ext>
    </p:extLst>
  </p:cSld>
  <p:clrMapOvr>
    <a:masterClrMapping/>
  </p:clrMapOvr>
  <p:transition spd="slow">
    <p:strips dir="r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2099213"/>
              </p:ext>
            </p:extLst>
          </p:nvPr>
        </p:nvGraphicFramePr>
        <p:xfrm>
          <a:off x="152400" y="1298044"/>
          <a:ext cx="8640961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39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53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44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432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6397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46579"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Average Yield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Diagnosed problem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Proposed activity 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46960"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Maize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52 q/ha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 q/ha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just">
                        <a:defRPr/>
                      </a:pP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High cost of cultivation, High dose of fertilizer application, 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Low fertilizer use efficiency, 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Lack of knowledge on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nano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fertilizers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OFT –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Assessment of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Nano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Urea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and </a:t>
                      </a:r>
                      <a:r>
                        <a:rPr lang="en-US" sz="1800" b="0" kern="1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Nano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Zinc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on growth,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y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ield and  quality of Maize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78280"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Mulberry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49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t/ha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t/ha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Mites &amp; </a:t>
                      </a:r>
                      <a:r>
                        <a:rPr lang="en-US" sz="1800" dirty="0" err="1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thrips</a:t>
                      </a:r>
                      <a:r>
                        <a:rPr lang="en-US" sz="18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incidence,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Unscientific disposal of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seri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farm residue</a:t>
                      </a:r>
                      <a:endParaRPr lang="en-US" sz="18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58738" indent="0">
                        <a:defRPr/>
                      </a:pPr>
                      <a:endParaRPr lang="en-US" sz="1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OFT-Assessment on management of mites and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thrips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 in mulberry</a:t>
                      </a:r>
                    </a:p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FLD-Demonstration of 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compost culture for quality compost production using Seri farm residue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1520" y="142852"/>
            <a:ext cx="864096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/>
            <a:r>
              <a:rPr lang="en-US" sz="2800" b="1" dirty="0">
                <a:solidFill>
                  <a:srgbClr val="0D12F3"/>
                </a:solidFill>
                <a:latin typeface="Georgia" pitchFamily="18" charset="0"/>
              </a:rPr>
              <a:t>Gap Identification and Technology Prioritization – </a:t>
            </a:r>
            <a:r>
              <a:rPr lang="en-US" sz="2800" b="1" dirty="0" err="1">
                <a:solidFill>
                  <a:srgbClr val="0D12F3"/>
                </a:solidFill>
                <a:latin typeface="Georgia" pitchFamily="18" charset="0"/>
              </a:rPr>
              <a:t>Kammasandra</a:t>
            </a:r>
            <a:r>
              <a:rPr lang="en-US" sz="2800" b="1" dirty="0">
                <a:solidFill>
                  <a:srgbClr val="0D12F3"/>
                </a:solidFill>
                <a:latin typeface="Georgia" pitchFamily="18" charset="0"/>
              </a:rPr>
              <a:t> Cluster</a:t>
            </a:r>
          </a:p>
        </p:txBody>
      </p:sp>
    </p:spTree>
    <p:extLst>
      <p:ext uri="{BB962C8B-B14F-4D97-AF65-F5344CB8AC3E}">
        <p14:creationId xmlns:p14="http://schemas.microsoft.com/office/powerpoint/2010/main" xmlns="" val="243580126"/>
      </p:ext>
    </p:extLst>
  </p:cSld>
  <p:clrMapOvr>
    <a:masterClrMapping/>
  </p:clrMapOvr>
  <p:transition spd="slow">
    <p:strips dir="ru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Farm Manager\2021-22\Photos 1\KVK Photos\KVK Photos\kvk\IMG-20210930-WA0007.jpg"/>
          <p:cNvPicPr>
            <a:picLocks noChangeAspect="1" noChangeArrowheads="1"/>
          </p:cNvPicPr>
          <p:nvPr/>
        </p:nvPicPr>
        <p:blipFill rotWithShape="1">
          <a:blip r:embed="rId2" cstate="print"/>
          <a:srcRect l="16439" b="43169"/>
          <a:stretch/>
        </p:blipFill>
        <p:spPr bwMode="auto">
          <a:xfrm>
            <a:off x="-1" y="-46475"/>
            <a:ext cx="9144001" cy="286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dmin\Downloads\1640808844094.jpg"/>
          <p:cNvPicPr>
            <a:picLocks noChangeAspect="1" noChangeArrowheads="1"/>
          </p:cNvPicPr>
          <p:nvPr/>
        </p:nvPicPr>
        <p:blipFill>
          <a:blip r:embed="rId3" cstate="print"/>
          <a:srcRect t="48571"/>
          <a:stretch>
            <a:fillRect/>
          </a:stretch>
        </p:blipFill>
        <p:spPr bwMode="auto">
          <a:xfrm>
            <a:off x="-1" y="4383831"/>
            <a:ext cx="9141259" cy="2474169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28816F-90CD-431A-A518-06E57F31634F}"/>
              </a:ext>
            </a:extLst>
          </p:cNvPr>
          <p:cNvSpPr txBox="1"/>
          <p:nvPr/>
        </p:nvSpPr>
        <p:spPr>
          <a:xfrm>
            <a:off x="762000" y="2697540"/>
            <a:ext cx="7315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N" sz="9600" b="1" dirty="0">
                <a:solidFill>
                  <a:srgbClr val="C00000"/>
                </a:solidFill>
                <a:latin typeface="Calisto MT" pitchFamily="18" charset="0"/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xmlns="" val="3778651298"/>
      </p:ext>
    </p:extLst>
  </p:cSld>
  <p:clrMapOvr>
    <a:masterClrMapping/>
  </p:clrMapOvr>
  <p:transition spd="slow">
    <p:strips dir="r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68228543"/>
              </p:ext>
            </p:extLst>
          </p:nvPr>
        </p:nvGraphicFramePr>
        <p:xfrm>
          <a:off x="299554" y="1500174"/>
          <a:ext cx="8452049" cy="4352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22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16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38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021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40216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750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Average Yield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Diagnosed problem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Proposed activity 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52902">
                <a:tc>
                  <a:txBody>
                    <a:bodyPr/>
                    <a:lstStyle/>
                    <a:p>
                      <a:pPr marL="58738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Pole bean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 t/ha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 t/ha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No K application,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Micronutrients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application is not followed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FLD - Integrated Nutrient Management in Pole bean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5290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Redgram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6.4 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/ha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12.5 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/ha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just">
                        <a:defRPr/>
                      </a:pPr>
                      <a:r>
                        <a:rPr lang="en-US" sz="18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Wilt incidence,</a:t>
                      </a:r>
                      <a:r>
                        <a:rPr lang="en-US" sz="1800" baseline="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Sterility mosaic disease,</a:t>
                      </a:r>
                      <a:r>
                        <a:rPr lang="en-US" sz="1800" baseline="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Imbalanced Nutrition , poor weed management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FLD- Integrated Crop Management in Redgram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52902"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Sheep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Imbalance in rumen micro-flora leading to decreased growth rate due to improper post weaning nourishment 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FLD - Pro-</a:t>
                      </a:r>
                      <a:r>
                        <a:rPr lang="en-IN" sz="18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biotics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for optimum post-weaning growth in lambs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14894" y="214290"/>
            <a:ext cx="881482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/>
            <a:r>
              <a:rPr lang="en-US" sz="2800" b="1" dirty="0">
                <a:solidFill>
                  <a:srgbClr val="0D12F3"/>
                </a:solidFill>
                <a:latin typeface="Georgia" pitchFamily="18" charset="0"/>
              </a:rPr>
              <a:t>Gap Identification and Technology Prioritization – </a:t>
            </a:r>
            <a:r>
              <a:rPr lang="en-US" sz="2800" b="1" dirty="0" err="1">
                <a:solidFill>
                  <a:srgbClr val="0D12F3"/>
                </a:solidFill>
                <a:latin typeface="Georgia" pitchFamily="18" charset="0"/>
              </a:rPr>
              <a:t>Kammasandra</a:t>
            </a:r>
            <a:r>
              <a:rPr lang="en-US" sz="2800" b="1" dirty="0">
                <a:solidFill>
                  <a:srgbClr val="0D12F3"/>
                </a:solidFill>
                <a:latin typeface="Georgia" pitchFamily="18" charset="0"/>
              </a:rPr>
              <a:t> Cluster</a:t>
            </a:r>
          </a:p>
        </p:txBody>
      </p:sp>
    </p:spTree>
    <p:extLst>
      <p:ext uri="{BB962C8B-B14F-4D97-AF65-F5344CB8AC3E}">
        <p14:creationId xmlns:p14="http://schemas.microsoft.com/office/powerpoint/2010/main" xmlns="" val="1651095089"/>
      </p:ext>
    </p:extLst>
  </p:cSld>
  <p:clrMapOvr>
    <a:masterClrMapping/>
  </p:clrMapOvr>
  <p:transition spd="slow">
    <p:strips dir="r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4283968" y="5885483"/>
            <a:ext cx="3810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Satellite image of </a:t>
            </a:r>
            <a:r>
              <a:rPr lang="en-US" dirty="0" err="1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Irigenahalli</a:t>
            </a: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 village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8697" t="21100" r="24451" b="6250"/>
          <a:stretch>
            <a:fillRect/>
          </a:stretch>
        </p:blipFill>
        <p:spPr bwMode="auto">
          <a:xfrm>
            <a:off x="322785" y="900511"/>
            <a:ext cx="3025079" cy="24121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642910" y="3429000"/>
            <a:ext cx="2268056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Devanahalli Taluk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875184" y="6157692"/>
            <a:ext cx="17526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Cluster villages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66800" y="39243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714611" y="210840"/>
            <a:ext cx="407196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D12F3"/>
                </a:solidFill>
                <a:latin typeface="Georgia" pitchFamily="18" charset="0"/>
                <a:cs typeface="Arial" charset="0"/>
              </a:rPr>
              <a:t>Devanahalli</a:t>
            </a:r>
            <a:r>
              <a:rPr lang="en-US" sz="28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   </a:t>
            </a:r>
            <a:r>
              <a:rPr lang="en-US" sz="2800" b="1" dirty="0" err="1">
                <a:solidFill>
                  <a:srgbClr val="0D12F3"/>
                </a:solidFill>
                <a:latin typeface="Georgia" pitchFamily="18" charset="0"/>
                <a:cs typeface="Arial" charset="0"/>
              </a:rPr>
              <a:t>Taluk</a:t>
            </a:r>
            <a:r>
              <a:rPr lang="en-US" sz="28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 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820414" y="1071547"/>
            <a:ext cx="4697141" cy="92333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Cluster villages </a:t>
            </a:r>
            <a:r>
              <a:rPr lang="en-US" dirty="0">
                <a:solidFill>
                  <a:srgbClr val="050763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Irigenahalli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Bijjavara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Gururayana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hosuru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Hosahudya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l="40996" t="17708" r="10981" b="19792"/>
          <a:stretch>
            <a:fillRect/>
          </a:stretch>
        </p:blipFill>
        <p:spPr bwMode="auto">
          <a:xfrm>
            <a:off x="3810000" y="2138193"/>
            <a:ext cx="4800600" cy="351263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" name="Picture 3" descr="C:\Users\Admin\Desktop\i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626" y="3962400"/>
            <a:ext cx="3446585" cy="1792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52507953"/>
      </p:ext>
    </p:extLst>
  </p:cSld>
  <p:clrMapOvr>
    <a:masterClrMapping/>
  </p:clrMapOvr>
  <p:transition spd="slow">
    <p:strips dir="r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8600" y="150079"/>
            <a:ext cx="8686800" cy="40011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Participatory Rural Appraisal (PRA) - </a:t>
            </a:r>
            <a:r>
              <a:rPr lang="en-US" sz="2000" b="1" dirty="0" err="1">
                <a:solidFill>
                  <a:srgbClr val="0D12F3"/>
                </a:solidFill>
                <a:latin typeface="Georgia" pitchFamily="18" charset="0"/>
                <a:cs typeface="Arial" charset="0"/>
              </a:rPr>
              <a:t>Irigenahalli</a:t>
            </a:r>
            <a:r>
              <a:rPr lang="en-US" sz="20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 Cluster 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6019801" y="4038600"/>
            <a:ext cx="2895600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Recording Agricultural Situations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653492" y="3599202"/>
            <a:ext cx="327660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Explaining PRA Objectives</a:t>
            </a: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2438400" y="6342996"/>
            <a:ext cx="365760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Village  Resource Map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700" y="973328"/>
            <a:ext cx="3771900" cy="2514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4028094"/>
            <a:ext cx="3314700" cy="2209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b="46875"/>
          <a:stretch>
            <a:fillRect/>
          </a:stretch>
        </p:blipFill>
        <p:spPr bwMode="auto">
          <a:xfrm>
            <a:off x="4648200" y="2425264"/>
            <a:ext cx="4267200" cy="15113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 b="35294"/>
          <a:stretch>
            <a:fillRect/>
          </a:stretch>
        </p:blipFill>
        <p:spPr bwMode="auto">
          <a:xfrm>
            <a:off x="4648200" y="748864"/>
            <a:ext cx="4273826" cy="1676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8209887"/>
      </p:ext>
    </p:extLst>
  </p:cSld>
  <p:clrMapOvr>
    <a:masterClrMapping/>
  </p:clrMapOvr>
  <p:transition spd="slow">
    <p:strips dir="r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98009054"/>
              </p:ext>
            </p:extLst>
          </p:nvPr>
        </p:nvGraphicFramePr>
        <p:xfrm>
          <a:off x="228600" y="956656"/>
          <a:ext cx="8763000" cy="546862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05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9852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A0692"/>
                          </a:solidFill>
                          <a:highlight>
                            <a:srgbClr val="FFFF00"/>
                          </a:highlight>
                          <a:latin typeface="+mn-lt"/>
                          <a:ea typeface="Times New Roman"/>
                          <a:cs typeface="Times New Roman"/>
                        </a:rPr>
                        <a:t>Problems</a:t>
                      </a:r>
                      <a:endParaRPr lang="en-US" sz="2000" dirty="0">
                        <a:solidFill>
                          <a:srgbClr val="CA0692"/>
                        </a:solidFill>
                        <a:highlight>
                          <a:srgbClr val="FFFF00"/>
                        </a:highligh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424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Finger millet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Intermittent drought and blast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just">
                        <a:lnSpc>
                          <a:spcPct val="100000"/>
                        </a:lnSpc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Red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gram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Low yield due to i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mbalanced nutrition,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wilt, sterility mosaic disease,  Phyllody and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pod borer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just">
                        <a:lnSpc>
                          <a:spcPct val="100000"/>
                        </a:lnSpc>
                        <a:defRPr/>
                      </a:pPr>
                      <a:r>
                        <a:rPr lang="en-US" sz="1800" b="1" kern="1200" dirty="0">
                          <a:solidFill>
                            <a:srgbClr val="CA0692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Fodder</a:t>
                      </a:r>
                      <a:r>
                        <a:rPr lang="en-US" sz="1800" kern="1200" dirty="0">
                          <a:solidFill>
                            <a:srgbClr val="CA0692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- </a:t>
                      </a: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Non availability of green fodder through</a:t>
                      </a:r>
                      <a:r>
                        <a:rPr lang="en-US" sz="18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out the year, lack of awareness on improved varieties and leguminous fodder crops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Tomato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- Indiscriminate use of fertilizers due to lack of knowledge on recommended schedules,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ToLCV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 Bacterial wilt, early blight, late blight, Blossom end rot, leaf miner, thrips  and fruit borer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Ridge</a:t>
                      </a:r>
                      <a:r>
                        <a:rPr lang="en-US" sz="1800" b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gourd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Imbalanced fertilizers application,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Severe incidence of mosaic virus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Cauliflower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 Imbalanced nutrition, severe incidence of Diamond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back moth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Nutrition garden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Nutrition insecurity and lack of knowledge on importance of nutrition garden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424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CA0692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Dairy animals </a:t>
                      </a:r>
                      <a:r>
                        <a:rPr lang="en-US" sz="1800" kern="1200" dirty="0">
                          <a:solidFill>
                            <a:srgbClr val="CA0692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–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improper management of mastitis, Non availability of green fodder through out the year, low milk production, decreased reproductive efficiency after calving, inefficient reproductive management practices, delayed onset of oestrus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9024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Mari gold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–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Imbalanced fertilizer application, micro nutrients deficiency and low yield</a:t>
                      </a:r>
                    </a:p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51520" y="243967"/>
            <a:ext cx="871296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Problems identified in </a:t>
            </a:r>
            <a:r>
              <a:rPr lang="en-US" sz="2800" b="1" dirty="0" err="1">
                <a:solidFill>
                  <a:srgbClr val="0D12F3"/>
                </a:solidFill>
                <a:latin typeface="Georgia" pitchFamily="18" charset="0"/>
                <a:cs typeface="Arial" charset="0"/>
              </a:rPr>
              <a:t>Irigenahalli</a:t>
            </a:r>
            <a:r>
              <a:rPr lang="en-US" sz="28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 Cluster</a:t>
            </a:r>
          </a:p>
        </p:txBody>
      </p:sp>
    </p:spTree>
    <p:extLst>
      <p:ext uri="{BB962C8B-B14F-4D97-AF65-F5344CB8AC3E}">
        <p14:creationId xmlns:p14="http://schemas.microsoft.com/office/powerpoint/2010/main" xmlns="" val="628420024"/>
      </p:ext>
    </p:extLst>
  </p:cSld>
  <p:clrMapOvr>
    <a:masterClrMapping/>
  </p:clrMapOvr>
  <p:transition spd="slow">
    <p:strips dir="r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24238731"/>
              </p:ext>
            </p:extLst>
          </p:nvPr>
        </p:nvGraphicFramePr>
        <p:xfrm>
          <a:off x="152400" y="1114112"/>
          <a:ext cx="8776084" cy="5389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6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21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788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609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5785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Average Yield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Diagnosed problem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Proposed activity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Hybrid Napier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130 t/ha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150 t/ha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0" algn="just">
                        <a:lnSpc>
                          <a:spcPct val="100000"/>
                        </a:lnSpc>
                        <a:buFont typeface="Symbol"/>
                        <a:buNone/>
                        <a:defRPr/>
                      </a:pP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Use of low yielding old varieties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7313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76425" algn="l"/>
                        </a:tabLst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OFT – 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Assessment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of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Napier hybrids for yield and quality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Dairy animals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8.70 L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10.5 L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algn="just">
                        <a:buFont typeface="Wingdings" pitchFamily="2" charset="2"/>
                        <a:buNone/>
                        <a:defRPr/>
                      </a:pP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Mastitis in dairy cattle after calving,  Low milk yield,  Expensive treatment  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FLD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Demonstration to prevent mastitis in HF Cattle</a:t>
                      </a:r>
                      <a:endParaRPr lang="en-IN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52902">
                <a:tc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NARI </a:t>
                      </a:r>
                      <a:r>
                        <a:rPr lang="en-IN" sz="1800" b="0" i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Nirbeeja</a:t>
                      </a:r>
                      <a:endParaRPr lang="en-US" sz="1800" b="0" i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buFont typeface="Wingdings" pitchFamily="2" charset="2"/>
                        <a:buNone/>
                        <a:defRPr/>
                      </a:pPr>
                      <a:r>
                        <a:rPr lang="en-US" sz="18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Seed shattering leads to weed menace, susceptible to </a:t>
                      </a:r>
                      <a:r>
                        <a:rPr lang="en-US" sz="1800" dirty="0" err="1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psyllids</a:t>
                      </a:r>
                      <a:r>
                        <a:rPr lang="en-US" sz="18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Low palatability, 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FLD-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Demonstration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of </a:t>
                      </a: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NARI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i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Nirbeeja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Subabul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grafts for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nutritious fodder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52902"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Fish 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IN" sz="18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Aqua culture</a:t>
                      </a:r>
                      <a:r>
                        <a:rPr lang="en-IN" sz="1800" baseline="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is not followed in farm ponds</a:t>
                      </a:r>
                      <a:endParaRPr lang="en-US" sz="18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7150" marR="0" indent="1588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FLD – Demonstration of Genetically Improved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Farmed Tilapia (GIFT) in farm ponds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43508" y="76200"/>
            <a:ext cx="8784976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/>
            <a:r>
              <a:rPr lang="en-US" sz="2800" b="1" dirty="0">
                <a:solidFill>
                  <a:srgbClr val="0D12F3"/>
                </a:solidFill>
                <a:latin typeface="Georgia" pitchFamily="18" charset="0"/>
              </a:rPr>
              <a:t>Gap Identification and Technology Prioritization – </a:t>
            </a:r>
            <a:r>
              <a:rPr lang="en-US" sz="2800" b="1" dirty="0" err="1">
                <a:solidFill>
                  <a:srgbClr val="0D12F3"/>
                </a:solidFill>
                <a:latin typeface="Georgia" pitchFamily="18" charset="0"/>
                <a:cs typeface="Arial" charset="0"/>
              </a:rPr>
              <a:t>Irigenahalli</a:t>
            </a:r>
            <a:r>
              <a:rPr lang="en-US" sz="28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 </a:t>
            </a:r>
            <a:r>
              <a:rPr lang="en-US" sz="2800" b="1" dirty="0">
                <a:solidFill>
                  <a:srgbClr val="0D12F3"/>
                </a:solidFill>
                <a:latin typeface="Georgia" pitchFamily="18" charset="0"/>
              </a:rPr>
              <a:t> Cluster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 cstate="print"/>
          <a:srcRect l="33382" t="24894" r="24034" b="9004"/>
          <a:stretch>
            <a:fillRect/>
          </a:stretch>
        </p:blipFill>
        <p:spPr bwMode="auto">
          <a:xfrm>
            <a:off x="304800" y="832668"/>
            <a:ext cx="3338506" cy="291360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428596" y="3857628"/>
            <a:ext cx="3050232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Doddaballapura Taluk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4429124" y="4929198"/>
            <a:ext cx="4214842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Satellite image of </a:t>
            </a:r>
            <a:r>
              <a:rPr lang="en-US" dirty="0" err="1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Sonnamaranahalli</a:t>
            </a: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 village</a:t>
            </a:r>
          </a:p>
        </p:txBody>
      </p:sp>
      <p:sp>
        <p:nvSpPr>
          <p:cNvPr id="351237" name="Rectangle 5"/>
          <p:cNvSpPr>
            <a:spLocks noChangeArrowheads="1"/>
          </p:cNvSpPr>
          <p:nvPr/>
        </p:nvSpPr>
        <p:spPr bwMode="auto">
          <a:xfrm>
            <a:off x="7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51238" name="Rectangle 6"/>
          <p:cNvSpPr>
            <a:spLocks noChangeArrowheads="1"/>
          </p:cNvSpPr>
          <p:nvPr/>
        </p:nvSpPr>
        <p:spPr bwMode="auto">
          <a:xfrm>
            <a:off x="7" y="35909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51239" name="Rectangle 7"/>
          <p:cNvSpPr>
            <a:spLocks noChangeArrowheads="1"/>
          </p:cNvSpPr>
          <p:nvPr/>
        </p:nvSpPr>
        <p:spPr bwMode="auto">
          <a:xfrm>
            <a:off x="7" y="40481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1162654" y="6395280"/>
            <a:ext cx="17526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Cluster villages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714612" y="214290"/>
            <a:ext cx="414340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Doddaballapura </a:t>
            </a:r>
            <a:r>
              <a:rPr lang="en-US" sz="2400" b="1" dirty="0" err="1">
                <a:solidFill>
                  <a:srgbClr val="0D12F3"/>
                </a:solidFill>
                <a:latin typeface="Georgia" pitchFamily="18" charset="0"/>
                <a:cs typeface="Arial" charset="0"/>
              </a:rPr>
              <a:t>Taluk</a:t>
            </a:r>
            <a:r>
              <a:rPr lang="en-US" sz="24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 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000496" y="1056015"/>
            <a:ext cx="4929190" cy="101566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Cluster villages 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Sonnamaranahalli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Dandudasakodigehalli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Gulya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34553" t="16667" r="5710" b="27083"/>
          <a:stretch>
            <a:fillRect/>
          </a:stretch>
        </p:blipFill>
        <p:spPr bwMode="auto">
          <a:xfrm>
            <a:off x="4143372" y="2285992"/>
            <a:ext cx="4648200" cy="24608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626" y="4267200"/>
            <a:ext cx="384663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19116029"/>
      </p:ext>
    </p:extLst>
  </p:cSld>
  <p:clrMapOvr>
    <a:masterClrMapping/>
  </p:clrMapOvr>
  <p:transition spd="slow">
    <p:strips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85274" y="71735"/>
            <a:ext cx="8277726" cy="95410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Participatory Rural Appraisal (PRA) -  </a:t>
            </a:r>
            <a:r>
              <a:rPr lang="en-US" sz="2800" b="1" dirty="0" err="1">
                <a:solidFill>
                  <a:srgbClr val="0D12F3"/>
                </a:solidFill>
                <a:latin typeface="Georgia" pitchFamily="18" charset="0"/>
                <a:cs typeface="Arial" charset="0"/>
              </a:rPr>
              <a:t>Sonnamaranahalli</a:t>
            </a:r>
            <a:r>
              <a:rPr lang="en-US" sz="28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 Cluster 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381000" y="3643314"/>
            <a:ext cx="3980312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Explaining PRA Objectives and Recording Agricultural Situations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5105400" y="3689146"/>
            <a:ext cx="320040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Drawing of Resource Map</a:t>
            </a: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3000364" y="6417254"/>
            <a:ext cx="2834944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Village  Resource Map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214422"/>
            <a:ext cx="3429000" cy="2286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341209"/>
            <a:ext cx="3025124" cy="201674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4" y="1193910"/>
            <a:ext cx="3543300" cy="2362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89533668"/>
      </p:ext>
    </p:extLst>
  </p:cSld>
  <p:clrMapOvr>
    <a:masterClrMapping/>
  </p:clrMapOvr>
  <p:transition spd="slow">
    <p:strips dir="r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28687606"/>
              </p:ext>
            </p:extLst>
          </p:nvPr>
        </p:nvGraphicFramePr>
        <p:xfrm>
          <a:off x="76200" y="698838"/>
          <a:ext cx="8991600" cy="5659120"/>
        </p:xfrm>
        <a:graphic>
          <a:graphicData uri="http://schemas.openxmlformats.org/drawingml/2006/table">
            <a:tbl>
              <a:tblPr/>
              <a:tblGrid>
                <a:gridCol w="3972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943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9852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+mn-lt"/>
                          <a:ea typeface="Times New Roman"/>
                          <a:cs typeface="Times New Roman"/>
                        </a:rPr>
                        <a:t>Problems</a:t>
                      </a:r>
                      <a:endParaRPr lang="en-US" sz="2000" dirty="0">
                        <a:solidFill>
                          <a:srgbClr val="C00000"/>
                        </a:solidFill>
                        <a:highlight>
                          <a:srgbClr val="FFFF00"/>
                        </a:highligh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424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Maize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No application of K &amp; micro nutrients,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fall army worm, stem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borer, downy mildew and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turcicum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aseline="0" dirty="0">
                          <a:latin typeface="+mn-lt"/>
                          <a:ea typeface="Times New Roman"/>
                          <a:cs typeface="Times New Roman"/>
                        </a:rPr>
                        <a:t>leaf blight</a:t>
                      </a:r>
                      <a:endParaRPr lang="en-US" sz="18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424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CA069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Finger millet </a:t>
                      </a:r>
                      <a:r>
                        <a:rPr lang="en-US" sz="1800" dirty="0">
                          <a:latin typeface="+mn-lt"/>
                          <a:ea typeface="Times New Roman"/>
                          <a:cs typeface="Times New Roman"/>
                        </a:rPr>
                        <a:t>– Lack of awareness about short duration varieties, intermittent drought and blast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just">
                        <a:lnSpc>
                          <a:spcPct val="100000"/>
                        </a:lnSpc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Red gram </a:t>
                      </a:r>
                      <a:r>
                        <a:rPr lang="en-US" sz="1800" dirty="0">
                          <a:latin typeface="+mn-lt"/>
                          <a:ea typeface="Times New Roman"/>
                          <a:cs typeface="Times New Roman"/>
                        </a:rPr>
                        <a:t>-  Low yield due to i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mbalanced nutrition,</a:t>
                      </a:r>
                      <a:r>
                        <a:rPr lang="en-US" sz="180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wilt, sterility mosaic disease, 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phyllody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and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pod borer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IN" sz="1800" b="1" dirty="0">
                          <a:solidFill>
                            <a:srgbClr val="CA0692"/>
                          </a:solidFill>
                        </a:rPr>
                        <a:t>Cauliflower</a:t>
                      </a:r>
                      <a:r>
                        <a:rPr lang="en-IN" sz="1800" b="1" baseline="0" dirty="0">
                          <a:solidFill>
                            <a:srgbClr val="CA0692"/>
                          </a:solidFill>
                        </a:rPr>
                        <a:t> </a:t>
                      </a:r>
                      <a:r>
                        <a:rPr lang="en-IN" sz="1800" b="0" baseline="0" dirty="0">
                          <a:solidFill>
                            <a:srgbClr val="CA0692"/>
                          </a:solidFill>
                        </a:rPr>
                        <a:t>-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Imbalanced nutrition, severe incidence of diamond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back moth,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aphids, leaf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webber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&amp; black rot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Fodder</a:t>
                      </a:r>
                      <a:r>
                        <a:rPr lang="en-US" sz="1800" b="1" kern="120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- </a:t>
                      </a:r>
                      <a:r>
                        <a:rPr lang="en-US" sz="1800" b="1" kern="120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 availability of high yielding multicut  fodder variety having more palatability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902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>
                          <a:solidFill>
                            <a:srgbClr val="CA069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Capsicum</a:t>
                      </a:r>
                      <a:r>
                        <a:rPr lang="en-IN" sz="1800" b="1" baseline="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-  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Severe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incidence of mites and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thrips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in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polyhouse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902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0" dirty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>
                          <a:solidFill>
                            <a:srgbClr val="CA069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Tomato</a:t>
                      </a:r>
                      <a:r>
                        <a:rPr lang="en-IN" sz="1800" b="0" dirty="0">
                          <a:solidFill>
                            <a:srgbClr val="CA069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IN" sz="1800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Incidence of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ToLCV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wilt, early blight, late blight, pin worm and fruit borer, indiscriminate use of fungicides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902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0" dirty="0"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baseline="0" dirty="0">
                          <a:solidFill>
                            <a:srgbClr val="CA069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Rose</a:t>
                      </a:r>
                      <a:r>
                        <a:rPr lang="en-IN" sz="1800" b="1" baseline="0" dirty="0">
                          <a:solidFill>
                            <a:srgbClr val="0066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Imbalanced nutrition,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thrips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, aphids, mites, bud borer, black spot, dm, pm,  die back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and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rust, improper pruning, maturity indices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113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0" dirty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8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CA0692"/>
                          </a:solidFill>
                          <a:latin typeface="+mn-lt"/>
                          <a:ea typeface="Times New Roman"/>
                          <a:cs typeface="Arial"/>
                        </a:rPr>
                        <a:t>Dairy</a:t>
                      </a:r>
                      <a:r>
                        <a:rPr lang="en-US" sz="1800" b="1" kern="1200" baseline="0" dirty="0">
                          <a:solidFill>
                            <a:srgbClr val="CA0692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rgbClr val="CA0692"/>
                          </a:solidFill>
                          <a:latin typeface="+mn-lt"/>
                          <a:ea typeface="Times New Roman"/>
                          <a:cs typeface="Arial"/>
                        </a:rPr>
                        <a:t>animals</a:t>
                      </a:r>
                      <a:r>
                        <a:rPr lang="en-US" sz="1800" b="1" kern="1200" baseline="0" dirty="0">
                          <a:solidFill>
                            <a:srgbClr val="CA0692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rgbClr val="0066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Non availability of green fodder through out the year, low milk production, lack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of awareness on ration balancing and proper nourishment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299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CA069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 garden </a:t>
                      </a:r>
                      <a:r>
                        <a:rPr lang="en-US" sz="1800" b="0" kern="1200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 insecurity and lack of knowledge on importance of nutrition garden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8600" y="57150"/>
            <a:ext cx="8610600" cy="461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Problems identified in </a:t>
            </a:r>
            <a:r>
              <a:rPr lang="en-US" sz="2400" b="1" dirty="0" err="1">
                <a:solidFill>
                  <a:srgbClr val="0D12F3"/>
                </a:solidFill>
                <a:latin typeface="Georgia" pitchFamily="18" charset="0"/>
                <a:cs typeface="Arial" charset="0"/>
              </a:rPr>
              <a:t>Sonnamaranahalli</a:t>
            </a:r>
            <a:r>
              <a:rPr lang="en-US" sz="24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 Cluster</a:t>
            </a:r>
          </a:p>
        </p:txBody>
      </p:sp>
    </p:spTree>
    <p:extLst>
      <p:ext uri="{BB962C8B-B14F-4D97-AF65-F5344CB8AC3E}">
        <p14:creationId xmlns:p14="http://schemas.microsoft.com/office/powerpoint/2010/main" xmlns="" val="3662100266"/>
      </p:ext>
    </p:extLst>
  </p:cSld>
  <p:clrMapOvr>
    <a:masterClrMapping/>
  </p:clrMapOvr>
  <p:transition spd="slow">
    <p:strips dir="r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433840"/>
              </p:ext>
            </p:extLst>
          </p:nvPr>
        </p:nvGraphicFramePr>
        <p:xfrm>
          <a:off x="152400" y="1211476"/>
          <a:ext cx="8812087" cy="5515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1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861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71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733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7629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239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Average Yield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Diagnosed problem 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Proposed activity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54612"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Finger millet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ctr">
                        <a:lnSpc>
                          <a:spcPct val="100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Finger millet </a:t>
                      </a:r>
                    </a:p>
                    <a:p>
                      <a:pPr marL="58738" indent="0" algn="ctr">
                        <a:lnSpc>
                          <a:spcPct val="100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 q/ha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Cow pea 9 q/ha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Finger millet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 q/ha</a:t>
                      </a:r>
                    </a:p>
                    <a:p>
                      <a:pPr marL="58738" indent="0" algn="ctr">
                        <a:lnSpc>
                          <a:spcPct val="100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Cow pea 12 q/ha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defRPr/>
                      </a:pP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Not taking advantage of pre monsoon rainfall,</a:t>
                      </a:r>
                    </a:p>
                    <a:p>
                      <a:pPr marL="0" lvl="0" indent="0" algn="just">
                        <a:defRPr/>
                      </a:pP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Blast and drought susceptibility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FLD –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Demonstration of short duration Finger millet var. KMR – 630 under double cropping system (Cowpea –Finger millet)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09767"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Tomato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64 t/ha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75 t/ha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0" algn="just" defTabSz="914400" rtl="0" eaLnBrk="1" latinLnBrk="0" hangingPunct="1">
                        <a:lnSpc>
                          <a:spcPct val="100000"/>
                        </a:lnSpc>
                        <a:buFont typeface="Wingdings" pitchFamily="2" charset="2"/>
                        <a:buNone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Incidence of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ToLCV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wilt, early blight, late blight, pin worm and fruit borer,  Indiscriminate use of fungicides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FLD -  Integrated pest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&amp; disease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management in Tomato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41001">
                <a:tc>
                  <a:txBody>
                    <a:bodyPr/>
                    <a:lstStyle/>
                    <a:p>
                      <a:pPr marL="58738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Rose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5.49 t/ha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t/ha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Thrips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Aphids, mites, Bud borer, Black spot, DM, PM,  Die back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and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Rust, imbalanced nutrition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FLD –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Bio – intensive management  of pest and diseases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 Rose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79512" y="188640"/>
            <a:ext cx="8784976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/>
            <a:r>
              <a:rPr lang="en-US" sz="2800" b="1" dirty="0">
                <a:solidFill>
                  <a:srgbClr val="0D12F3"/>
                </a:solidFill>
                <a:latin typeface="Georgia" pitchFamily="18" charset="0"/>
              </a:rPr>
              <a:t>Gap Identification and Technology Prioritization –  </a:t>
            </a:r>
            <a:r>
              <a:rPr lang="en-US" sz="2800" b="1" dirty="0" err="1">
                <a:solidFill>
                  <a:srgbClr val="0D12F3"/>
                </a:solidFill>
                <a:latin typeface="Georgia" pitchFamily="18" charset="0"/>
                <a:cs typeface="Arial" charset="0"/>
              </a:rPr>
              <a:t>Sonnamaranahalli</a:t>
            </a:r>
            <a:r>
              <a:rPr lang="en-US" sz="2800" b="1" dirty="0">
                <a:solidFill>
                  <a:srgbClr val="0D12F3"/>
                </a:solidFill>
                <a:latin typeface="Georgia" pitchFamily="18" charset="0"/>
              </a:rPr>
              <a:t> Cluster</a:t>
            </a:r>
          </a:p>
        </p:txBody>
      </p:sp>
    </p:spTree>
    <p:extLst>
      <p:ext uri="{BB962C8B-B14F-4D97-AF65-F5344CB8AC3E}">
        <p14:creationId xmlns:p14="http://schemas.microsoft.com/office/powerpoint/2010/main" xmlns="" val="954338428"/>
      </p:ext>
    </p:extLst>
  </p:cSld>
  <p:clrMapOvr>
    <a:masterClrMapping/>
  </p:clrMapOvr>
  <p:transition spd="slow">
    <p:strips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 cstate="print"/>
          <a:srcRect l="33821" t="16406" r="28843" b="14583"/>
          <a:stretch>
            <a:fillRect/>
          </a:stretch>
        </p:blipFill>
        <p:spPr bwMode="auto">
          <a:xfrm>
            <a:off x="-32" y="959819"/>
            <a:ext cx="3048000" cy="30091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971800" y="214290"/>
            <a:ext cx="4038600" cy="5232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D12F3"/>
                </a:solidFill>
                <a:latin typeface="Georgia" pitchFamily="18" charset="0"/>
                <a:cs typeface="Arial" charset="0"/>
              </a:rPr>
              <a:t>Nelamangala</a:t>
            </a:r>
            <a:r>
              <a:rPr lang="en-US" sz="28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0D12F3"/>
                </a:solidFill>
                <a:latin typeface="Georgia" pitchFamily="18" charset="0"/>
                <a:cs typeface="Arial" charset="0"/>
              </a:rPr>
              <a:t>Taluk</a:t>
            </a:r>
            <a:r>
              <a:rPr lang="en-US" sz="28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 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143240" y="928670"/>
            <a:ext cx="5929322" cy="6463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>
            <a:defPPr>
              <a:defRPr lang="en-US"/>
            </a:defPPr>
            <a:lvl1pPr algn="ctr" eaLnBrk="1" hangingPunct="1">
              <a:defRPr sz="230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Cluster villages -  </a:t>
            </a:r>
          </a:p>
          <a:p>
            <a:pPr>
              <a:defRPr/>
            </a:pPr>
            <a:r>
              <a:rPr lang="en-IN" sz="1800" b="1" dirty="0" err="1">
                <a:ln>
                  <a:noFill/>
                </a:ln>
                <a:solidFill>
                  <a:srgbClr val="050763"/>
                </a:solidFill>
                <a:latin typeface="Times New Roman" pitchFamily="18" charset="0"/>
                <a:cs typeface="Times New Roman" pitchFamily="18" charset="0"/>
              </a:rPr>
              <a:t>Narasapura</a:t>
            </a:r>
            <a:r>
              <a:rPr lang="en-IN" sz="1800" b="1" dirty="0">
                <a:ln>
                  <a:noFill/>
                </a:ln>
                <a:solidFill>
                  <a:srgbClr val="05076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1800" b="1" dirty="0" err="1">
                <a:ln>
                  <a:noFill/>
                </a:ln>
                <a:solidFill>
                  <a:srgbClr val="050763"/>
                </a:solidFill>
                <a:latin typeface="Times New Roman" pitchFamily="18" charset="0"/>
                <a:cs typeface="Times New Roman" pitchFamily="18" charset="0"/>
              </a:rPr>
              <a:t>Gundenahalli</a:t>
            </a:r>
            <a:r>
              <a:rPr lang="en-IN" sz="1800" b="1" dirty="0">
                <a:ln>
                  <a:noFill/>
                </a:ln>
                <a:solidFill>
                  <a:srgbClr val="05076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1800" b="1" dirty="0" err="1">
                <a:ln>
                  <a:noFill/>
                </a:ln>
                <a:solidFill>
                  <a:srgbClr val="050763"/>
                </a:solidFill>
                <a:latin typeface="Times New Roman" pitchFamily="18" charset="0"/>
                <a:cs typeface="Times New Roman" pitchFamily="18" charset="0"/>
              </a:rPr>
              <a:t>Kittaiahnapalya</a:t>
            </a:r>
            <a:r>
              <a:rPr lang="en-IN" sz="1800" b="1" dirty="0">
                <a:ln>
                  <a:noFill/>
                </a:ln>
                <a:solidFill>
                  <a:srgbClr val="05076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1800" b="1" dirty="0" err="1">
                <a:ln>
                  <a:noFill/>
                </a:ln>
                <a:solidFill>
                  <a:srgbClr val="050763"/>
                </a:solidFill>
                <a:latin typeface="Times New Roman" pitchFamily="18" charset="0"/>
                <a:cs typeface="Times New Roman" pitchFamily="18" charset="0"/>
              </a:rPr>
              <a:t>Isuvanahalli</a:t>
            </a:r>
            <a:endParaRPr lang="en-US" sz="1800" b="1" dirty="0">
              <a:ln>
                <a:noFill/>
              </a:ln>
              <a:solidFill>
                <a:srgbClr val="0507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3881125" y="5911716"/>
            <a:ext cx="433537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Satellite image of </a:t>
            </a:r>
            <a:r>
              <a:rPr lang="en-US" dirty="0" err="1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Narasapura</a:t>
            </a: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 village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313880" y="4090578"/>
            <a:ext cx="22860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Nelamangala Taluk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719464" y="6375016"/>
            <a:ext cx="17526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Cluster villages</a:t>
            </a:r>
          </a:p>
        </p:txBody>
      </p:sp>
      <p:pic>
        <p:nvPicPr>
          <p:cNvPr id="2050" name="Picture 2" descr="C:\Users\Admin\Desktop\data=oDk6q-hruM9vopQP35dE3Mz102PA22rN0hhgpdfuVIGcZZLZXnKWq9AZeQViwY7yl5vfwKTUjXXkT5RBCc8jiWKdV1lUrQFN4_07gBlHwo7YNycdrKmKV3syXGnfiMggxseWmdx0yFD63Yi4PF8dzuVCWM4CFiojnMfUzVrrWX24MGA7JKu8APACeq4D4XpRToZVdtywBdwvlT3NoD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19" y="4519456"/>
            <a:ext cx="3260481" cy="169545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43924" t="23958" r="11567" b="30208"/>
          <a:stretch>
            <a:fillRect/>
          </a:stretch>
        </p:blipFill>
        <p:spPr bwMode="auto">
          <a:xfrm>
            <a:off x="3352800" y="1960056"/>
            <a:ext cx="5486399" cy="376572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39773654"/>
      </p:ext>
    </p:extLst>
  </p:cSld>
  <p:clrMapOvr>
    <a:masterClrMapping/>
  </p:clrMapOvr>
  <p:transition spd="slow">
    <p:strips dir="r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84605647"/>
              </p:ext>
            </p:extLst>
          </p:nvPr>
        </p:nvGraphicFramePr>
        <p:xfrm>
          <a:off x="114299" y="1214421"/>
          <a:ext cx="8815420" cy="4391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25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99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50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7765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8015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347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Average Yield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Diagnosed problem 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Proposed activity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9745">
                <a:tc>
                  <a:txBody>
                    <a:bodyPr/>
                    <a:lstStyle/>
                    <a:p>
                      <a:pPr marL="58738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7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Capsicum</a:t>
                      </a:r>
                      <a:endParaRPr lang="en-US" sz="17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52 t/ha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 t/ha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7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Severe incidence of mites and </a:t>
                      </a:r>
                      <a:r>
                        <a:rPr lang="en-US" sz="17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thrips</a:t>
                      </a:r>
                      <a:r>
                        <a:rPr lang="en-US" sz="17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under poly</a:t>
                      </a:r>
                      <a:r>
                        <a:rPr lang="en-US" sz="17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7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house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FLD – Management of mites and </a:t>
                      </a:r>
                      <a:r>
                        <a:rPr lang="en-US" sz="17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thrips</a:t>
                      </a:r>
                      <a:r>
                        <a:rPr lang="en-US" sz="17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in Capsicum under </a:t>
                      </a:r>
                      <a:r>
                        <a:rPr lang="en-US" sz="17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polyhouse</a:t>
                      </a:r>
                      <a:r>
                        <a:rPr lang="en-US" sz="17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70525">
                <a:tc>
                  <a:txBody>
                    <a:bodyPr/>
                    <a:lstStyle/>
                    <a:p>
                      <a:pPr marL="58738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IN" sz="17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Cauliflower</a:t>
                      </a:r>
                      <a:endParaRPr lang="en-US" sz="17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7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36 t/ha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48 t/ha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7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Severe incidence of Diamond</a:t>
                      </a:r>
                      <a:r>
                        <a:rPr lang="en-US" sz="17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back moth, </a:t>
                      </a:r>
                      <a:r>
                        <a:rPr lang="en-US" sz="17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aphids, leaf </a:t>
                      </a:r>
                      <a:r>
                        <a:rPr lang="en-US" sz="17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webber</a:t>
                      </a:r>
                      <a:r>
                        <a:rPr lang="en-US" sz="17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17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&amp; black rot, </a:t>
                      </a:r>
                      <a:r>
                        <a:rPr lang="en-US" sz="17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Imbalanced nutrition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FLD –</a:t>
                      </a:r>
                      <a:r>
                        <a:rPr lang="en-US" sz="17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Eco – friendly management of pest and diseases </a:t>
                      </a:r>
                      <a:r>
                        <a:rPr lang="en-US" sz="17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 Cauliflower 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50214">
                <a:tc>
                  <a:txBody>
                    <a:bodyPr/>
                    <a:lstStyle/>
                    <a:p>
                      <a:pPr marL="58738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IN" sz="17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Dairy Animals</a:t>
                      </a:r>
                      <a:endParaRPr lang="en-US" sz="17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7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8.70 L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10.5 L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Lower milk yield</a:t>
                      </a:r>
                      <a:r>
                        <a:rPr lang="en-US" sz="17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&amp;</a:t>
                      </a:r>
                      <a:r>
                        <a:rPr lang="en-US" sz="17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quality (fat %, SNF) and Incidence of Ruminal acidosis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48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FLD -  Ration Balancing through Integrated Approach in Dairy Animals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79512" y="76200"/>
            <a:ext cx="8784976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/>
            <a:r>
              <a:rPr lang="en-US" sz="2800" b="1" dirty="0">
                <a:solidFill>
                  <a:srgbClr val="0D12F3"/>
                </a:solidFill>
                <a:latin typeface="Georgia" pitchFamily="18" charset="0"/>
              </a:rPr>
              <a:t>Gap Identification and Technology Prioritization –  </a:t>
            </a:r>
            <a:r>
              <a:rPr lang="en-US" sz="2800" b="1" dirty="0" err="1">
                <a:solidFill>
                  <a:srgbClr val="0D12F3"/>
                </a:solidFill>
                <a:latin typeface="Georgia" pitchFamily="18" charset="0"/>
                <a:cs typeface="Arial" charset="0"/>
              </a:rPr>
              <a:t>Sonnamaranahalli</a:t>
            </a:r>
            <a:r>
              <a:rPr lang="en-US" sz="2800" b="1" dirty="0">
                <a:solidFill>
                  <a:srgbClr val="0D12F3"/>
                </a:solidFill>
                <a:latin typeface="Georgia" pitchFamily="18" charset="0"/>
              </a:rPr>
              <a:t> Cluster</a:t>
            </a:r>
          </a:p>
        </p:txBody>
      </p:sp>
    </p:spTree>
    <p:extLst>
      <p:ext uri="{BB962C8B-B14F-4D97-AF65-F5344CB8AC3E}">
        <p14:creationId xmlns:p14="http://schemas.microsoft.com/office/powerpoint/2010/main" xmlns="" val="3354345147"/>
      </p:ext>
    </p:extLst>
  </p:cSld>
  <p:clrMapOvr>
    <a:masterClrMapping/>
  </p:clrMapOvr>
  <p:transition spd="slow">
    <p:strips dir="r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0874715"/>
              </p:ext>
            </p:extLst>
          </p:nvPr>
        </p:nvGraphicFramePr>
        <p:xfrm>
          <a:off x="285720" y="785794"/>
          <a:ext cx="8610600" cy="6015356"/>
        </p:xfrm>
        <a:graphic>
          <a:graphicData uri="http://schemas.openxmlformats.org/drawingml/2006/table">
            <a:tbl>
              <a:tblPr/>
              <a:tblGrid>
                <a:gridCol w="7578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527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Sl.</a:t>
                      </a:r>
                      <a:r>
                        <a:rPr lang="en-US" sz="1600" b="1" baseline="0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 No. 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Georgia" pitchFamily="18" charset="0"/>
                          <a:ea typeface="Times New Roman"/>
                          <a:cs typeface="Times New Roman" pitchFamily="18" charset="0"/>
                        </a:rPr>
                        <a:t>Particulars</a:t>
                      </a:r>
                    </a:p>
                  </a:txBody>
                  <a:tcPr marL="51821" marR="518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1821" marR="518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Demonstration of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Integrated Farming System in KVK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Take up fodders seed production in collaboration with NSP, GKVK,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Bengaluru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Conduct demonstration of potato cultivation through apical root cuttings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Conduct demonstration of </a:t>
                      </a:r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Nutri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garden for farm women’s of FPO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Promotion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of Gir and other local breed by KVK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Give more emphasis on Secondary agriculture like Post Harvest Management, Value addition and Market linkage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06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Identify and promote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the farmer who are practicing Natural farming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Prepare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taluk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wise soil fertility status map based on soil analysis in KVK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43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Conduct Frontline Demonstration on management of </a:t>
                      </a:r>
                      <a:r>
                        <a:rPr lang="en-US" sz="1800" b="1" kern="12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thrips</a:t>
                      </a:r>
                      <a:r>
                        <a:rPr lang="en-US" sz="1800" b="1" kern="12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and mites in horticulture crops under </a:t>
                      </a:r>
                      <a:r>
                        <a:rPr lang="en-US" sz="1800" b="1" kern="12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polyhouse</a:t>
                      </a:r>
                      <a:endParaRPr lang="en-US" sz="1800" b="1" kern="1200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Promote newly released Jackfruit varieties through commodity group/FPO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Organize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trainings on mitigation of malnutrition in collaboration with Dept. of Women and Child Welfare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Conduct demonstration on Genetically Improved Farmed Tilapia (GIFT) in KVK</a:t>
                      </a:r>
                      <a:r>
                        <a:rPr lang="en-US" sz="1800" b="1" kern="12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in collaboration with Dept. of Fisheries and popularize among farmers</a:t>
                      </a:r>
                      <a:endParaRPr lang="en-US" sz="1800" b="1" kern="1200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03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Demonstration on tractor drawn combined seed drill in different crops at KVK farm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30138" y="199314"/>
            <a:ext cx="734688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D12F3"/>
                </a:solidFill>
                <a:latin typeface="Georgia" pitchFamily="18" charset="0"/>
                <a:cs typeface="Times New Roman" pitchFamily="18" charset="0"/>
              </a:rPr>
              <a:t>Proceedings of SAC meeting held on </a:t>
            </a:r>
            <a:r>
              <a:rPr lang="en-US" sz="2400" b="1" dirty="0">
                <a:solidFill>
                  <a:srgbClr val="0D12F3"/>
                </a:solidFill>
                <a:latin typeface="Times New Roman" pitchFamily="18" charset="0"/>
                <a:cs typeface="Times New Roman" pitchFamily="18" charset="0"/>
              </a:rPr>
              <a:t>30.12.2021</a:t>
            </a:r>
            <a:endParaRPr lang="en-IN" sz="2400" b="1" dirty="0">
              <a:solidFill>
                <a:srgbClr val="0D12F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42757908"/>
              </p:ext>
            </p:extLst>
          </p:nvPr>
        </p:nvGraphicFramePr>
        <p:xfrm>
          <a:off x="304800" y="689490"/>
          <a:ext cx="8610600" cy="6219613"/>
        </p:xfrm>
        <a:graphic>
          <a:graphicData uri="http://schemas.openxmlformats.org/drawingml/2006/table">
            <a:tbl>
              <a:tblPr/>
              <a:tblGrid>
                <a:gridCol w="7739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366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Sl.</a:t>
                      </a:r>
                      <a:r>
                        <a:rPr lang="en-US" sz="1800" b="1" baseline="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No. 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Particulars</a:t>
                      </a:r>
                    </a:p>
                  </a:txBody>
                  <a:tcPr marL="51821" marR="518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Demonstration of newly released varieties and technologies from UASB at KVK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51821" marR="518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Geo tagging of photographs / video recordings of FLD and OFT’s conducted by the KVKs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Scientists should record their opinions and details in the register about farm trial during their visits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Popularize the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Siri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Suvarna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Technology through demonstrations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Present the FLD and OFT photographs on different stages of both check and demo fields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Present the on-going FLD and OFT details (Stages) in SAC meeting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Record and present data / results of on-going FLD and OFT in consequent SAC meeting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28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Include sericulture, animal husbandry and fishery in identified thrust areas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Record and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present number of entrepreneurs emerged after completion of DAESI programme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3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Conduct demonstration on natural and organic farming in KVK farm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Conduct demonstration on management of </a:t>
                      </a:r>
                      <a:r>
                        <a:rPr lang="en-US" sz="1800" b="1" kern="12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Rugose</a:t>
                      </a:r>
                      <a:r>
                        <a:rPr lang="en-US" sz="1800" b="1" kern="12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white flies in coconut crop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Popularization and training programme on importance of sorted Sexed Semen in HF/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Jersy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in collaboration with Dept. of Animal husbandry</a:t>
                      </a:r>
                    </a:p>
                  </a:txBody>
                  <a:tcPr marL="51821" marR="518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7158" y="71414"/>
            <a:ext cx="853791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D12F3"/>
                </a:solidFill>
                <a:latin typeface="Georgia" pitchFamily="18" charset="0"/>
                <a:cs typeface="Times New Roman" pitchFamily="18" charset="0"/>
              </a:rPr>
              <a:t>Proceedings of SAC meeting held on </a:t>
            </a:r>
            <a:r>
              <a:rPr lang="en-US" sz="2800" b="1" dirty="0">
                <a:solidFill>
                  <a:srgbClr val="0D12F3"/>
                </a:solidFill>
                <a:latin typeface="Times New Roman" pitchFamily="18" charset="0"/>
                <a:cs typeface="Times New Roman" pitchFamily="18" charset="0"/>
              </a:rPr>
              <a:t>30.12.2021</a:t>
            </a:r>
            <a:endParaRPr lang="en-IN" sz="2800" b="1" dirty="0">
              <a:solidFill>
                <a:srgbClr val="0D12F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28600" y="169476"/>
            <a:ext cx="8686800" cy="52322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D12F3"/>
                </a:solidFill>
                <a:latin typeface="Georgia" pitchFamily="18" charset="0"/>
              </a:rPr>
              <a:t>Abstract of On Farm Testing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186058"/>
              </p:ext>
            </p:extLst>
          </p:nvPr>
        </p:nvGraphicFramePr>
        <p:xfrm>
          <a:off x="228600" y="870181"/>
          <a:ext cx="8610601" cy="4189517"/>
        </p:xfrm>
        <a:graphic>
          <a:graphicData uri="http://schemas.openxmlformats.org/drawingml/2006/table">
            <a:tbl>
              <a:tblPr/>
              <a:tblGrid>
                <a:gridCol w="6567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890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79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062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Sl.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Technology to be assessed / refined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No. of trials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Budget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37895865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Assessment of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Nano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urea and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Nano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Zinc on growth,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yield and quality of Maize</a:t>
                      </a:r>
                      <a:endParaRPr kumimoji="0" lang="en-US" sz="2400" b="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13750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17985328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Assessment of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Napier Hybrids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for yield and quality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36000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1564413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Franklin Gothic Medium" pitchFamily="34" charset="0"/>
                        </a:rPr>
                        <a:t>Assessment on management of mites and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Franklin Gothic Medium" pitchFamily="34" charset="0"/>
                        </a:rPr>
                        <a:t>thrips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Franklin Gothic Medium" pitchFamily="34" charset="0"/>
                        </a:rPr>
                        <a:t> in Mulberry</a:t>
                      </a:r>
                      <a:endParaRPr kumimoji="0" lang="en-US" sz="2400" b="0" kern="1200" baseline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24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46500</a:t>
                      </a:r>
                      <a:endParaRPr lang="en-US" sz="24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latin typeface="+mn-lt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GRAND TOTAL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rgbClr val="C00000"/>
                        </a:solidFill>
                        <a:latin typeface="Franklin Gothic Demi" pitchFamily="34" charset="0"/>
                        <a:ea typeface="Times New Roman"/>
                      </a:endParaRPr>
                    </a:p>
                  </a:txBody>
                  <a:tcPr marL="45606" marR="456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</a:rPr>
                        <a:t>96250</a:t>
                      </a:r>
                    </a:p>
                  </a:txBody>
                  <a:tcPr marL="45606" marR="456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56270506"/>
      </p:ext>
    </p:extLst>
  </p:cSld>
  <p:clrMapOvr>
    <a:masterClrMapping/>
  </p:clrMapOvr>
  <p:transition spd="slow">
    <p:strips dir="r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21933249"/>
              </p:ext>
            </p:extLst>
          </p:nvPr>
        </p:nvGraphicFramePr>
        <p:xfrm>
          <a:off x="76200" y="1071546"/>
          <a:ext cx="8991600" cy="53895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879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Sl.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No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Title of the Technology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No. of Demo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Area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(ha)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Budget (Rs.)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8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Potassium Management in Maize through Bio –K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16875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66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Demonstration of short duration Finger millet var. KMR-630 under double cropping system ( Cowpea – Finger millet)</a:t>
                      </a:r>
                      <a:endParaRPr lang="en-US" sz="2000" b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itchFamily="18" charset="0"/>
                          <a:cs typeface="Times New Roman" pitchFamily="18" charset="0"/>
                        </a:rPr>
                        <a:t>32600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8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Integrated Nutrient Management in Finger millet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1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12375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21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Demonstration of Foxtail millet var. GPUF3 for value addition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17500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18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Integrated Crop Management in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Redgram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2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34200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94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Demonstration of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Multicut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Fodder Sorghum COFS-31  for green fodder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12500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141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IN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Demonstration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of NARI </a:t>
                      </a:r>
                      <a:r>
                        <a:rPr lang="en-US" sz="2000" b="0" i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Nirbeeja</a:t>
                      </a:r>
                      <a:r>
                        <a:rPr lang="en-US" sz="2000" b="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Subabul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grafts for nutritious fodder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26000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2400" y="337113"/>
            <a:ext cx="878497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D12F3"/>
                </a:solidFill>
                <a:latin typeface="Georgia" pitchFamily="18" charset="0"/>
              </a:rPr>
              <a:t>Abstract of Front Line Demonstrations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2039557788"/>
      </p:ext>
    </p:extLst>
  </p:cSld>
  <p:clrMapOvr>
    <a:masterClrMapping/>
  </p:clrMapOvr>
  <p:transition spd="slow">
    <p:strips dir="r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21933249"/>
              </p:ext>
            </p:extLst>
          </p:nvPr>
        </p:nvGraphicFramePr>
        <p:xfrm>
          <a:off x="76200" y="1071546"/>
          <a:ext cx="8991600" cy="53895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879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Sl.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No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Title of the Technology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No. of Demo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Area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(ha)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Budget (Rs.)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8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Integrated Nutrient Management in Pole bean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66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Management of Yellow Mosaic Virus in Pole bean through Integrated Approach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44500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8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10.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Franklin Gothic Medium" pitchFamily="34" charset="0"/>
                        </a:rPr>
                        <a:t>Integrated Pest and Disease Management in Tomato 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55500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21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11.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Eco</a:t>
                      </a:r>
                      <a:r>
                        <a:rPr lang="en-US" sz="20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friendly management of pest and diseases in Cauliflower 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1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18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12.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Management of mites and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thrips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in Capsicum under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polyhouse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41000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94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13.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Franklin Gothic Medium" pitchFamily="34" charset="0"/>
                        </a:rPr>
                        <a:t>Bio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  <a:sym typeface="Franklin Gothic Medium" pitchFamily="34" charset="0"/>
                        </a:rPr>
                        <a:t> – intensive management of pest and diseases in Rose 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1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IN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51750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141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14.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Demonstration of compost culture for quality compost production  using Seri farm residue 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23000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2400" y="337113"/>
            <a:ext cx="878497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D12F3"/>
                </a:solidFill>
                <a:latin typeface="Georgia" pitchFamily="18" charset="0"/>
              </a:rPr>
              <a:t>Abstract of Front Line Demonstrations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2039557788"/>
      </p:ext>
    </p:extLst>
  </p:cSld>
  <p:clrMapOvr>
    <a:masterClrMapping/>
  </p:clrMapOvr>
  <p:transition spd="slow">
    <p:strips dir="r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55596885"/>
              </p:ext>
            </p:extLst>
          </p:nvPr>
        </p:nvGraphicFramePr>
        <p:xfrm>
          <a:off x="121096" y="872362"/>
          <a:ext cx="8915400" cy="421306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64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3549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700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Sl.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No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Title of the Technology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No. of Demo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Area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(ha)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Budget (Rs.)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93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</a:t>
                      </a: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Ration Balancing through Integrated Approach in Dairy Animals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-</a:t>
                      </a: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50500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02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16.</a:t>
                      </a: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2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Demonstration to prevent mastitis in HF cattle </a:t>
                      </a:r>
                      <a:endParaRPr lang="en-US" sz="22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2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37500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93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17.</a:t>
                      </a: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</a:t>
                      </a:r>
                      <a:r>
                        <a:rPr lang="en-IN" sz="20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ro-biotics</a:t>
                      </a:r>
                      <a:r>
                        <a:rPr lang="en-IN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for optimum post-weaning growth in lambs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36000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93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18.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Demonstration of Genetically Improved Farmed Tilapia (GIFT) in farm ponds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09600">
                <a:tc gridSpan="4"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marL="30894" marR="30894" marT="0" marB="0" anchor="ctr"/>
                </a:tc>
                <a:tc hMerge="1">
                  <a:txBody>
                    <a:bodyPr/>
                    <a:lstStyle/>
                    <a:p>
                      <a:pPr marL="587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  <a:sym typeface="Franklin Gothic Medium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0894" marR="30894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6,15,300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14282" y="181253"/>
            <a:ext cx="878497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D12F3"/>
                </a:solidFill>
                <a:latin typeface="Georgia" pitchFamily="18" charset="0"/>
              </a:rPr>
              <a:t>Abstract of Front Line Demonstrations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42877" y="5500702"/>
          <a:ext cx="8929717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98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583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Nutri garden for farm families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Hosakote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and Doddaballapura Clusters -30 demos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58500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00266550"/>
      </p:ext>
    </p:extLst>
  </p:cSld>
  <p:clrMapOvr>
    <a:masterClrMapping/>
  </p:clrMapOvr>
  <p:transition spd="slow">
    <p:strips dir="r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F79A71DD-F80D-4BF2-84A9-0F637189E4EC}"/>
              </a:ext>
            </a:extLst>
          </p:cNvPr>
          <p:cNvSpPr txBox="1">
            <a:spLocks/>
          </p:cNvSpPr>
          <p:nvPr/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1BB640C6-3130-4E9A-85D4-093C00F94BCC}"/>
              </a:ext>
            </a:extLst>
          </p:cNvPr>
          <p:cNvSpPr txBox="1">
            <a:spLocks/>
          </p:cNvSpPr>
          <p:nvPr/>
        </p:nvSpPr>
        <p:spPr>
          <a:xfrm>
            <a:off x="428596" y="2214554"/>
            <a:ext cx="8286808" cy="17859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atin typeface="+mn-lt"/>
              </a:rPr>
              <a:t> </a:t>
            </a:r>
          </a:p>
          <a:p>
            <a:r>
              <a:rPr lang="en-US" sz="6000" b="1" dirty="0">
                <a:latin typeface="Georgia" pitchFamily="18" charset="0"/>
              </a:rPr>
              <a:t>On Farm Testing (OFT)</a:t>
            </a:r>
            <a:r>
              <a:rPr lang="en-US" sz="8000" b="1" dirty="0">
                <a:latin typeface="+mn-lt"/>
              </a:rPr>
              <a:t/>
            </a:r>
            <a:br>
              <a:rPr lang="en-US" sz="8000" b="1" dirty="0">
                <a:latin typeface="+mn-lt"/>
              </a:rPr>
            </a:br>
            <a:endParaRPr lang="en-IN" sz="8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2666637"/>
      </p:ext>
    </p:extLst>
  </p:cSld>
  <p:clrMapOvr>
    <a:masterClrMapping/>
  </p:clrMapOvr>
  <p:transition spd="slow">
    <p:strips dir="r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815608"/>
          </a:xfrm>
          <a:noFill/>
          <a:ln>
            <a:solidFill>
              <a:srgbClr val="C00000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indent="-1073150">
              <a:defRPr/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300" b="1" dirty="0">
                <a:solidFill>
                  <a:srgbClr val="0000CC"/>
                </a:solidFill>
                <a:latin typeface="Georgia" pitchFamily="18" charset="0"/>
              </a:rPr>
              <a:t>: Assessment of Nano urea and Nano  Zinc on growth, yield and quality of Maize </a:t>
            </a:r>
            <a:endParaRPr lang="en-IN" sz="2300" b="1" dirty="0">
              <a:solidFill>
                <a:srgbClr val="0000CC"/>
              </a:solidFill>
              <a:latin typeface="Georgia" pitchFamily="18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142844" y="1640791"/>
            <a:ext cx="1501565" cy="430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000" b="1" dirty="0">
                <a:ln>
                  <a:noFill/>
                </a:ln>
                <a:solidFill>
                  <a:srgbClr val="C00000"/>
                </a:solidFill>
                <a:latin typeface="Georgia" pitchFamily="18" charset="0"/>
              </a:rPr>
              <a:t>Rational</a:t>
            </a:r>
            <a:r>
              <a:rPr lang="en-US" sz="2200" b="1" dirty="0">
                <a:ln>
                  <a:noFill/>
                </a:ln>
                <a:solidFill>
                  <a:srgbClr val="C00000"/>
                </a:solidFill>
                <a:latin typeface="Georgia" pitchFamily="18" charset="0"/>
              </a:rPr>
              <a:t>e</a:t>
            </a: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0" y="2214554"/>
            <a:ext cx="9144000" cy="46020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Maize is the second most important crop after Finger millet in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Bengaluru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Rural District. 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Farmers are following conventional fertilizers 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based on soil test approach, LMH approach and blanket fertilizer application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IFFCO-NBRC has launched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nano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urea for foliar application to increase the nitrogen use efficiency and to reduce the usage of conventional urea.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However, the importance and efficacy of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nano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fertilizers is not known to farmers.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Therefore, it is need of the hour to assess the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nano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urea and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nano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zinc on growth, yield and quality of Maize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D8F7483-DA75-4D7F-9855-6D0428FB8EFF}"/>
              </a:ext>
            </a:extLst>
          </p:cNvPr>
          <p:cNvSpPr txBox="1"/>
          <p:nvPr/>
        </p:nvSpPr>
        <p:spPr>
          <a:xfrm>
            <a:off x="6715140" y="1214422"/>
            <a:ext cx="235745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Place: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Thimmasandra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Taluk: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Hoskote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Season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Kharif/ Rabi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3286116" y="1284924"/>
            <a:ext cx="2077130" cy="7867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Avg. Yield: </a:t>
            </a:r>
            <a:r>
              <a:rPr lang="en-US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52 q/ha </a:t>
            </a:r>
          </a:p>
          <a:p>
            <a:pPr algn="l">
              <a:defRPr/>
            </a:pPr>
            <a:r>
              <a:rPr lang="en-US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Pot Yield: </a:t>
            </a:r>
            <a:r>
              <a:rPr lang="en-US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70 q/ha</a:t>
            </a: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xmlns="" id="{DC1FC7CF-267F-4E0A-BAB8-C3765EC23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6" y="1066800"/>
            <a:ext cx="1501565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000" b="1" dirty="0">
                <a:ln>
                  <a:noFill/>
                </a:ln>
                <a:solidFill>
                  <a:schemeClr val="tx1"/>
                </a:solidFill>
                <a:highlight>
                  <a:srgbClr val="FFFF00"/>
                </a:highlight>
                <a:latin typeface="Georgia" pitchFamily="18" charset="0"/>
              </a:rPr>
              <a:t>Contd..</a:t>
            </a:r>
            <a:endParaRPr lang="en-US" sz="2200" b="1" dirty="0">
              <a:ln>
                <a:noFill/>
              </a:ln>
              <a:solidFill>
                <a:schemeClr val="tx1"/>
              </a:solidFill>
              <a:highlight>
                <a:srgbClr val="FFFF00"/>
              </a:highligh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0720519"/>
      </p:ext>
    </p:extLst>
  </p:cSld>
  <p:clrMapOvr>
    <a:masterClrMapping/>
  </p:clrMapOvr>
  <p:transition spd="slow">
    <p:strips dir="r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6C0D638D-E75D-4351-99F1-8DBFCC6F254E}"/>
              </a:ext>
            </a:extLst>
          </p:cNvPr>
          <p:cNvSpPr txBox="1">
            <a:spLocks/>
          </p:cNvSpPr>
          <p:nvPr/>
        </p:nvSpPr>
        <p:spPr>
          <a:xfrm>
            <a:off x="285720" y="4000504"/>
            <a:ext cx="1618934" cy="50537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b="1" dirty="0">
                <a:solidFill>
                  <a:srgbClr val="C00000"/>
                </a:solidFill>
                <a:latin typeface="Georgia" pitchFamily="18" charset="0"/>
              </a:rPr>
              <a:t>Hypothesis</a:t>
            </a:r>
            <a:r>
              <a:rPr lang="en-US" sz="2200" dirty="0"/>
              <a:t> </a:t>
            </a:r>
            <a:endParaRPr lang="en-IN" sz="22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8BFA9B93-2D8C-43A0-8C60-8FAA1BFD9BCF}"/>
              </a:ext>
            </a:extLst>
          </p:cNvPr>
          <p:cNvSpPr txBox="1">
            <a:spLocks/>
          </p:cNvSpPr>
          <p:nvPr/>
        </p:nvSpPr>
        <p:spPr>
          <a:xfrm>
            <a:off x="238422" y="4643446"/>
            <a:ext cx="8762734" cy="7710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indent="-169863"/>
            <a:r>
              <a:rPr lang="en-IN" sz="2000" dirty="0"/>
              <a:t> 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Application of </a:t>
            </a:r>
            <a:r>
              <a:rPr lang="en-IN" sz="2000" dirty="0" err="1">
                <a:latin typeface="Times New Roman" pitchFamily="18" charset="0"/>
                <a:cs typeface="Times New Roman" pitchFamily="18" charset="0"/>
              </a:rPr>
              <a:t>Nano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 urea and </a:t>
            </a:r>
            <a:r>
              <a:rPr lang="en-IN" sz="2000" dirty="0" err="1">
                <a:latin typeface="Times New Roman" pitchFamily="18" charset="0"/>
                <a:cs typeface="Times New Roman" pitchFamily="18" charset="0"/>
              </a:rPr>
              <a:t>Nano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 zinc may reduce the cost on fertilizers and enhances the yield and quality of  Maize.   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C7A0D0A9-A312-40AD-97F1-A584E781D38E}"/>
              </a:ext>
            </a:extLst>
          </p:cNvPr>
          <p:cNvSpPr txBox="1">
            <a:spLocks/>
          </p:cNvSpPr>
          <p:nvPr/>
        </p:nvSpPr>
        <p:spPr>
          <a:xfrm>
            <a:off x="285720" y="1714488"/>
            <a:ext cx="1571636" cy="5250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</a:rPr>
              <a:t>Objectives</a:t>
            </a:r>
            <a:endParaRPr kumimoji="0" lang="en-IN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orgia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C395D971-5BEC-48BD-AE1D-4D92B66FB150}"/>
              </a:ext>
            </a:extLst>
          </p:cNvPr>
          <p:cNvSpPr txBox="1">
            <a:spLocks/>
          </p:cNvSpPr>
          <p:nvPr/>
        </p:nvSpPr>
        <p:spPr>
          <a:xfrm>
            <a:off x="294094" y="2500306"/>
            <a:ext cx="8707062" cy="10447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assess the effect of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ano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urea and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ano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zinc on growth, yield and quality of Maize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workout the NUE and cost economics of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Nano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urea and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Nano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zinc in Maize </a:t>
            </a:r>
            <a:endParaRPr kumimoji="0" lang="en-I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2" descr="Free Photo | Front view of a corn field which plants have reached their  maximum height">
            <a:extLst>
              <a:ext uri="{FF2B5EF4-FFF2-40B4-BE49-F238E27FC236}">
                <a16:creationId xmlns:a16="http://schemas.microsoft.com/office/drawing/2014/main" xmlns="" id="{579EC96C-BE6E-44B9-B01C-9DE2BFF09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9683"/>
            <a:ext cx="2795012" cy="157163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FFCO Nano Biotechnology Research Center (@IFFCO_NBRC) | Twitter">
            <a:extLst>
              <a:ext uri="{FF2B5EF4-FFF2-40B4-BE49-F238E27FC236}">
                <a16:creationId xmlns:a16="http://schemas.microsoft.com/office/drawing/2014/main" xmlns="" id="{401606BC-1C58-4F63-9942-DCB7536DC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19" t="36735" r="60491" b="10417"/>
          <a:stretch/>
        </p:blipFill>
        <p:spPr bwMode="auto">
          <a:xfrm>
            <a:off x="5364088" y="427985"/>
            <a:ext cx="479634" cy="103503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FFCO introduces India's first Nanotechnology based products for On-Field  trials | Odisha Breaking News | Odisha News | Latest Odisha News| Odisha  Diary">
            <a:extLst>
              <a:ext uri="{FF2B5EF4-FFF2-40B4-BE49-F238E27FC236}">
                <a16:creationId xmlns:a16="http://schemas.microsoft.com/office/drawing/2014/main" xmlns="" id="{5F9C86FB-DF99-4F8E-BCC9-80E804770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78" t="3266" r="14962"/>
          <a:stretch/>
        </p:blipFill>
        <p:spPr bwMode="auto">
          <a:xfrm>
            <a:off x="6522496" y="440017"/>
            <a:ext cx="445116" cy="104476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2430" y="167438"/>
            <a:ext cx="8829675" cy="40011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Participatory Rural Appraisal (PRA) -  </a:t>
            </a:r>
            <a:r>
              <a:rPr lang="en-US" sz="2000" b="1" dirty="0" err="1">
                <a:solidFill>
                  <a:srgbClr val="0D12F3"/>
                </a:solidFill>
                <a:latin typeface="Georgia" pitchFamily="18" charset="0"/>
                <a:cs typeface="Arial" charset="0"/>
              </a:rPr>
              <a:t>Narasapura</a:t>
            </a:r>
            <a:r>
              <a:rPr lang="en-US" sz="20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  Cluster 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4648200" y="3382110"/>
            <a:ext cx="396240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Recording Agricultural Situations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746394" y="3390816"/>
            <a:ext cx="327660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Explaining PRA Objectives</a:t>
            </a: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2543175" y="6397170"/>
            <a:ext cx="365760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solidFill>
                  <a:srgbClr val="050763"/>
                </a:solidFill>
                <a:latin typeface="Times New Roman" pitchFamily="18" charset="0"/>
                <a:cs typeface="Times New Roman" pitchFamily="18" charset="0"/>
              </a:rPr>
              <a:t>Village  Resource Map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94004"/>
            <a:ext cx="3505200" cy="2336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 t="15875" b="12687"/>
          <a:stretch>
            <a:fillRect/>
          </a:stretch>
        </p:blipFill>
        <p:spPr bwMode="auto">
          <a:xfrm>
            <a:off x="4495800" y="928670"/>
            <a:ext cx="4320000" cy="226597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 t="12700" b="17450"/>
          <a:stretch>
            <a:fillRect/>
          </a:stretch>
        </p:blipFill>
        <p:spPr bwMode="auto">
          <a:xfrm>
            <a:off x="1857356" y="3881768"/>
            <a:ext cx="5203778" cy="242322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00957466"/>
      </p:ext>
    </p:extLst>
  </p:cSld>
  <p:clrMapOvr>
    <a:masterClrMapping/>
  </p:clrMapOvr>
  <p:transition spd="slow">
    <p:strips dir="r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26DC63C3-CADF-4952-A0F8-281C132CE67A}"/>
              </a:ext>
            </a:extLst>
          </p:cNvPr>
          <p:cNvSpPr txBox="1">
            <a:spLocks/>
          </p:cNvSpPr>
          <p:nvPr/>
        </p:nvSpPr>
        <p:spPr>
          <a:xfrm>
            <a:off x="3143240" y="4357694"/>
            <a:ext cx="2928958" cy="16430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algn="l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No. of Treatments: 04</a:t>
            </a:r>
          </a:p>
          <a:p>
            <a:pPr algn="l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No. of Replication: 05</a:t>
            </a:r>
          </a:p>
          <a:p>
            <a:pPr algn="l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Statistical design: RCBD</a:t>
            </a:r>
          </a:p>
          <a:p>
            <a:pPr algn="l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Statistical tool: ANOVA 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 </a:t>
            </a:r>
            <a:endParaRPr lang="en-IN" sz="20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10537476"/>
              </p:ext>
            </p:extLst>
          </p:nvPr>
        </p:nvGraphicFramePr>
        <p:xfrm>
          <a:off x="141894" y="573444"/>
          <a:ext cx="8839200" cy="35574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678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713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9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Technological Interventions</a:t>
                      </a:r>
                      <a:r>
                        <a:rPr lang="en-US" sz="2000" b="1" baseline="0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 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Georgia" pitchFamily="18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>
                          <a:solidFill>
                            <a:srgbClr val="C00000"/>
                          </a:solidFill>
                          <a:latin typeface="Georgia" pitchFamily="18" charset="0"/>
                          <a:cs typeface="Arial" charset="0"/>
                        </a:rPr>
                        <a:t>Source</a:t>
                      </a:r>
                      <a:r>
                        <a:rPr lang="en-IN" sz="2000" b="1" baseline="0" dirty="0">
                          <a:solidFill>
                            <a:srgbClr val="C00000"/>
                          </a:solidFill>
                          <a:latin typeface="Georgia" pitchFamily="18" charset="0"/>
                          <a:cs typeface="Arial" charset="0"/>
                        </a:rPr>
                        <a:t> (year)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Georgia" pitchFamily="18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378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600" b="1" baseline="-25000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600" b="1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Application of NP fertilizers as basal dose &amp; top dressing with N 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fertilizer, no or low K fertilizer use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Farmers practice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1" marB="45721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07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600" b="1" kern="1200" baseline="-25000" dirty="0">
                          <a:solidFill>
                            <a:srgbClr val="0D12F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en-US" sz="1600" b="1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RDF: 10 t/ha FYM, 100:50:25:10 NPK &amp; Zn kg/ha, 50% N, full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PK, Zn as basal, 25% N at 30 DAS, &amp; 25 % N at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tasseling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stage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UAS (B), 2016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1" marB="45721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428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600" b="1" kern="1200" baseline="-25000" dirty="0">
                          <a:solidFill>
                            <a:srgbClr val="0D12F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lang="en-US" sz="1600" b="1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RDF: 12.5 t/ha FYM, 60:30:30 NPK kg/ha, 50% N, full P&amp;K as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basal, 50 % N at tasseling stage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TNAU, Coimbatore , 2015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45721" marB="45721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6668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600" b="1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600" b="1" kern="1200" baseline="-25000" dirty="0">
                          <a:solidFill>
                            <a:srgbClr val="0D12F3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lang="en-US" sz="1600" b="1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Application of 25 % N as basal dose (25 kg N/ha) full PK as basal,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25% N at 25-30 DAS,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Nano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urea &amp; Zn spray at 30 DAS (4 ml/l)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&amp; 20 days after first spray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IFFCO – NBRC, Gujarat, 2021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13069964"/>
      </p:ext>
    </p:extLst>
  </p:cSld>
  <p:clrMapOvr>
    <a:masterClrMapping/>
  </p:clrMapOvr>
  <p:transition spd="slow">
    <p:strips dir="r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4912418" y="742062"/>
            <a:ext cx="3919735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marL="182563" indent="-182563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Area: </a:t>
            </a:r>
            <a:r>
              <a:rPr lang="en-US" sz="1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0.2 ha. per trial </a:t>
            </a:r>
          </a:p>
          <a:p>
            <a:pPr marL="182563" indent="-182563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IN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No. of farmers: </a:t>
            </a:r>
            <a:r>
              <a:rPr lang="en-IN" sz="1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05</a:t>
            </a:r>
            <a:endParaRPr lang="en-US" sz="18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2563" indent="-182563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Scientists : </a:t>
            </a:r>
            <a:r>
              <a:rPr lang="en-US" sz="1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SS, Agr &amp; </a:t>
            </a:r>
            <a:r>
              <a:rPr lang="en-US" sz="18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Hort</a:t>
            </a:r>
            <a:r>
              <a:rPr lang="en-US" sz="1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8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Sr.S&amp;H</a:t>
            </a:r>
            <a:r>
              <a:rPr lang="en-US" sz="1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35466024"/>
              </p:ext>
            </p:extLst>
          </p:nvPr>
        </p:nvGraphicFramePr>
        <p:xfrm>
          <a:off x="292224" y="812330"/>
          <a:ext cx="4495800" cy="506889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035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992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C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ritical Input</a:t>
                      </a:r>
                    </a:p>
                  </a:txBody>
                  <a:tcPr marL="52809" marR="5280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Qty./trial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Cost/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 trial (Rs.)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Georgia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08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Nano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urea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L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57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Nano</a:t>
                      </a: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zinc</a:t>
                      </a:r>
                      <a:endParaRPr kumimoji="0" lang="en-IN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0.5 L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57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ZnSO</a:t>
                      </a:r>
                      <a:r>
                        <a:rPr kumimoji="0" lang="en-IN" sz="2000" b="0" i="0" u="none" strike="noStrike" kern="1200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Kg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65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en-US" sz="20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Soil analysis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No.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</a:t>
                      </a:r>
                    </a:p>
                  </a:txBody>
                  <a:tcPr marL="91449" marR="91449" marT="45711" marB="45711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6566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kumimoji="0" lang="en-US" sz="20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(per trial)</a:t>
                      </a:r>
                    </a:p>
                  </a:txBody>
                  <a:tcPr marL="91449" marR="91449" marT="45711" marB="45711" anchor="ctr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4950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kumimoji="0" lang="en-US" sz="20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Cost for 5 trials</a:t>
                      </a:r>
                    </a:p>
                  </a:txBody>
                  <a:tcPr marL="91449" marR="91449" marT="45711" marB="45711" anchor="ctr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24950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kumimoji="0" lang="en-US" sz="20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Board and Field day</a:t>
                      </a:r>
                    </a:p>
                  </a:txBody>
                  <a:tcPr marL="91449" marR="91449" marT="45711" marB="45711" anchor="ctr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24950">
                <a:tc gridSpan="2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kumimoji="0" lang="en-US" sz="2000" b="1" kern="120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Cost</a:t>
                      </a:r>
                    </a:p>
                  </a:txBody>
                  <a:tcPr marL="91449" marR="91449" marT="45711" marB="45711" anchor="ctr" horzOverflow="overflow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929190" y="2441170"/>
            <a:ext cx="3744415" cy="24468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2563" indent="-182563"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Soil fertility status </a:t>
            </a: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Plant height (cm) </a:t>
            </a: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en-IN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Cob length (cm)</a:t>
            </a:r>
            <a:endParaRPr lang="en-US" sz="1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Cob weight  (g)</a:t>
            </a: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Grain yield (q/ha)</a:t>
            </a: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en-IN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Stover yield (q/ha)</a:t>
            </a: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en-IN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Test weight (g)</a:t>
            </a: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en-IN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AUE (%)</a:t>
            </a:r>
            <a:endParaRPr lang="en-US" sz="1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82563" indent="-182563"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B:C </a:t>
            </a:r>
          </a:p>
        </p:txBody>
      </p:sp>
      <p:sp>
        <p:nvSpPr>
          <p:cNvPr id="7" name="Rectangle 6"/>
          <p:cNvSpPr/>
          <p:nvPr/>
        </p:nvSpPr>
        <p:spPr>
          <a:xfrm>
            <a:off x="4929191" y="1874112"/>
            <a:ext cx="2071702" cy="430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200" b="1" dirty="0">
                <a:solidFill>
                  <a:srgbClr val="000099"/>
                </a:solidFill>
                <a:latin typeface="Georgia" pitchFamily="18" charset="0"/>
              </a:rPr>
              <a:t>Parameters   </a:t>
            </a: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4958492" y="155522"/>
            <a:ext cx="2438400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>
                <a:solidFill>
                  <a:srgbClr val="000099"/>
                </a:solidFill>
                <a:latin typeface="Georgia" pitchFamily="18" charset="0"/>
              </a:rPr>
              <a:t>Implementation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97362" y="216871"/>
            <a:ext cx="1946174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Critical Inputs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936582" y="5580514"/>
            <a:ext cx="3499048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  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Method Demonstration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Training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Farmer-Scientist interaction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/>
              <a:t> </a:t>
            </a:r>
            <a:endParaRPr lang="en-IN" sz="1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943974" y="5009010"/>
            <a:ext cx="2778690" cy="428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b="1" dirty="0">
              <a:solidFill>
                <a:srgbClr val="050763"/>
              </a:solidFill>
            </a:endParaRPr>
          </a:p>
          <a:p>
            <a:pPr algn="l"/>
            <a:endParaRPr lang="en-US" sz="2000" b="1" dirty="0">
              <a:solidFill>
                <a:srgbClr val="050763"/>
              </a:solidFill>
            </a:endParaRPr>
          </a:p>
          <a:p>
            <a:pPr algn="l"/>
            <a:r>
              <a:rPr lang="en-US" sz="2000" b="1" dirty="0">
                <a:solidFill>
                  <a:srgbClr val="050763"/>
                </a:solidFill>
              </a:rPr>
              <a:t> </a:t>
            </a:r>
            <a:r>
              <a:rPr lang="en-US" sz="1800" b="1" dirty="0">
                <a:solidFill>
                  <a:srgbClr val="000099"/>
                </a:solidFill>
                <a:latin typeface="Georgia" pitchFamily="18" charset="0"/>
              </a:rPr>
              <a:t>Educational activities</a:t>
            </a:r>
            <a:r>
              <a:rPr lang="en-US" sz="2000" b="1" dirty="0">
                <a:solidFill>
                  <a:srgbClr val="C00000"/>
                </a:solidFill>
              </a:rPr>
              <a:t/>
            </a:r>
            <a:br>
              <a:rPr lang="en-US" sz="2000" b="1" dirty="0">
                <a:solidFill>
                  <a:srgbClr val="C00000"/>
                </a:solidFill>
              </a:rPr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 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xmlns="" val="18301469"/>
      </p:ext>
    </p:extLst>
  </p:cSld>
  <p:clrMapOvr>
    <a:masterClrMapping/>
  </p:clrMapOvr>
  <p:transition spd="slow">
    <p:strips dir="r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3" name="Text Box 7"/>
          <p:cNvSpPr txBox="1">
            <a:spLocks noChangeArrowheads="1"/>
          </p:cNvSpPr>
          <p:nvPr/>
        </p:nvSpPr>
        <p:spPr bwMode="auto">
          <a:xfrm>
            <a:off x="142876" y="169685"/>
            <a:ext cx="8858280" cy="461665"/>
          </a:xfrm>
          <a:prstGeom prst="rect">
            <a:avLst/>
          </a:prstGeom>
          <a:noFill/>
          <a:ln>
            <a:solidFill>
              <a:srgbClr val="C00000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>
                <a:solidFill>
                  <a:srgbClr val="0000CC"/>
                </a:solidFill>
                <a:latin typeface="Georgia" pitchFamily="18" charset="0"/>
              </a:rPr>
              <a:t>: </a:t>
            </a:r>
            <a:r>
              <a:rPr lang="en-US" sz="2400" b="1" dirty="0">
                <a:solidFill>
                  <a:srgbClr val="0000CC"/>
                </a:solidFill>
                <a:latin typeface="Georgia" pitchFamily="18" charset="0"/>
              </a:rPr>
              <a:t>Assessment of  Napier  Hybrids for yield and quality</a:t>
            </a:r>
            <a:endParaRPr lang="en-US" sz="2000" b="1" dirty="0">
              <a:solidFill>
                <a:srgbClr val="0000CC"/>
              </a:solidFill>
              <a:latin typeface="Georgia" pitchFamily="18" charset="0"/>
            </a:endParaRPr>
          </a:p>
        </p:txBody>
      </p:sp>
      <p:sp>
        <p:nvSpPr>
          <p:cNvPr id="48142" name="Rectangle 19"/>
          <p:cNvSpPr>
            <a:spLocks noChangeArrowheads="1"/>
          </p:cNvSpPr>
          <p:nvPr/>
        </p:nvSpPr>
        <p:spPr bwMode="auto">
          <a:xfrm>
            <a:off x="214282" y="1429718"/>
            <a:ext cx="6215106" cy="31700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-231775" algn="just">
              <a:buFont typeface="Wingdings" pitchFamily="2" charset="2"/>
              <a:buChar char="Ø"/>
              <a:defRPr/>
            </a:pPr>
            <a:r>
              <a:rPr lang="en-I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Livestock is an important entrepreneurship in </a:t>
            </a:r>
            <a:r>
              <a:rPr lang="en-IN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Bengaluru</a:t>
            </a:r>
            <a:r>
              <a:rPr lang="en-I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Rural District with 4.0 </a:t>
            </a:r>
            <a:r>
              <a:rPr lang="en-IN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lakh</a:t>
            </a:r>
            <a:r>
              <a:rPr lang="en-I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cattle, sheep and goat.</a:t>
            </a:r>
          </a:p>
          <a:p>
            <a:pPr indent="-231775" algn="just">
              <a:buFont typeface="Wingdings" pitchFamily="2" charset="2"/>
              <a:buChar char="Ø"/>
              <a:defRPr/>
            </a:pPr>
            <a:r>
              <a:rPr lang="en-I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Farmers are cultivating low yielding Co-3 </a:t>
            </a:r>
            <a:r>
              <a:rPr lang="en-IN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napier</a:t>
            </a:r>
            <a:r>
              <a:rPr lang="en-I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hybrid (150-160 t/ha) with lower leaf to stem ratio (0.69) and crude protein (6-8 %). </a:t>
            </a:r>
          </a:p>
          <a:p>
            <a:pPr indent="-231775" algn="just">
              <a:buFont typeface="Wingdings" pitchFamily="2" charset="2"/>
              <a:buChar char="Ø"/>
              <a:defRPr/>
            </a:pPr>
            <a:r>
              <a:rPr lang="en-I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Three new hybrids </a:t>
            </a:r>
            <a:r>
              <a:rPr lang="en-IN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viz., </a:t>
            </a:r>
            <a:r>
              <a:rPr lang="en-I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BNH – 10, PBN -342 and Co-5 were reported as high yielders with good nutritional value.  </a:t>
            </a:r>
          </a:p>
          <a:p>
            <a:pPr indent="-231775" algn="just">
              <a:buFont typeface="Wingdings" pitchFamily="2" charset="2"/>
              <a:buChar char="Ø"/>
              <a:defRPr/>
            </a:pPr>
            <a:r>
              <a:rPr lang="en-I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Hence to assess their performance, On farm testing is planned during 2022.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2260534" y="1001902"/>
            <a:ext cx="1571636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000" b="1" dirty="0">
                <a:ln>
                  <a:noFill/>
                </a:ln>
                <a:solidFill>
                  <a:srgbClr val="C00000"/>
                </a:solidFill>
                <a:latin typeface="Georgia" pitchFamily="18" charset="0"/>
              </a:rPr>
              <a:t>Rationale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4148" t="20000" r="7423" b="25000"/>
          <a:stretch>
            <a:fillRect/>
          </a:stretch>
        </p:blipFill>
        <p:spPr bwMode="auto">
          <a:xfrm>
            <a:off x="6572264" y="2481785"/>
            <a:ext cx="2214578" cy="180447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190A53-1BF9-461D-900B-7EE04602056B}"/>
              </a:ext>
            </a:extLst>
          </p:cNvPr>
          <p:cNvSpPr txBox="1"/>
          <p:nvPr/>
        </p:nvSpPr>
        <p:spPr>
          <a:xfrm>
            <a:off x="6513358" y="1349906"/>
            <a:ext cx="252028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Place: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Irigenahalli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Taluk: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Devanahalli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Season :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Round the year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7A0D0A9-A312-40AD-97F1-A584E781D38E}"/>
              </a:ext>
            </a:extLst>
          </p:cNvPr>
          <p:cNvSpPr txBox="1">
            <a:spLocks/>
          </p:cNvSpPr>
          <p:nvPr/>
        </p:nvSpPr>
        <p:spPr>
          <a:xfrm>
            <a:off x="251520" y="5027633"/>
            <a:ext cx="1571636" cy="4175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</a:rPr>
              <a:t>Objectives</a:t>
            </a:r>
            <a:endParaRPr kumimoji="0" lang="en-IN" sz="1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orgia" pitchFamily="18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C395D971-5BEC-48BD-AE1D-4D92B66FB150}"/>
              </a:ext>
            </a:extLst>
          </p:cNvPr>
          <p:cNvSpPr txBox="1">
            <a:spLocks/>
          </p:cNvSpPr>
          <p:nvPr/>
        </p:nvSpPr>
        <p:spPr>
          <a:xfrm>
            <a:off x="86816" y="5595510"/>
            <a:ext cx="8229600" cy="7858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 evaluate the performance of different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napier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hybrids for growth and yield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 assess</a:t>
            </a:r>
            <a:r>
              <a:rPr kumimoji="0" lang="en-US" sz="19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 quality</a:t>
            </a:r>
            <a:r>
              <a:rPr kumimoji="0" lang="en-US" sz="19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and to workout the economics of different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napier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hybrids</a:t>
            </a:r>
            <a:endParaRPr kumimoji="0" lang="en-IN" sz="1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4800600" y="826241"/>
            <a:ext cx="4259058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Avg. Yield: </a:t>
            </a:r>
            <a:r>
              <a:rPr lang="en-US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130 t/ha,   </a:t>
            </a: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Pot. Yield: </a:t>
            </a:r>
            <a:r>
              <a:rPr lang="en-US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150t/ha</a:t>
            </a:r>
          </a:p>
        </p:txBody>
      </p:sp>
    </p:spTree>
    <p:extLst>
      <p:ext uri="{BB962C8B-B14F-4D97-AF65-F5344CB8AC3E}">
        <p14:creationId xmlns:p14="http://schemas.microsoft.com/office/powerpoint/2010/main" xmlns="" val="1695247299"/>
      </p:ext>
    </p:extLst>
  </p:cSld>
  <p:clrMapOvr>
    <a:masterClrMapping/>
  </p:clrMapOvr>
  <p:transition spd="slow">
    <p:strips dir="r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96667840"/>
              </p:ext>
            </p:extLst>
          </p:nvPr>
        </p:nvGraphicFramePr>
        <p:xfrm>
          <a:off x="190500" y="1844824"/>
          <a:ext cx="8763000" cy="35051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58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671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659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Technological</a:t>
                      </a:r>
                      <a:r>
                        <a:rPr lang="en-US" sz="1800" b="1" baseline="0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interventions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Source (Year)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6590">
                <a:tc>
                  <a:txBody>
                    <a:bodyPr/>
                    <a:lstStyle/>
                    <a:p>
                      <a:pPr marL="898525" indent="-898525" algn="just"/>
                      <a:r>
                        <a:rPr lang="en-US" sz="1800" b="1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1800" b="1" baseline="0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  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Co-3: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GFY-150-160 t/ha, leaf to stem ratio: 0.69,  Crude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protein:6-8 %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Farmers practice (1996)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6590">
                <a:tc>
                  <a:txBody>
                    <a:bodyPr/>
                    <a:lstStyle/>
                    <a:p>
                      <a:pPr marL="803275" indent="-803275" algn="just"/>
                      <a:r>
                        <a:rPr lang="en-US" sz="1800" b="1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   -      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BNH-10: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GFY-160-180 t/ha, leaf to stem ratio:0.67, Crude  </a:t>
                      </a:r>
                    </a:p>
                    <a:p>
                      <a:pPr marL="803275" indent="-803275" algn="just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               protein: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6 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UAS (B) (2015)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6590">
                <a:tc>
                  <a:txBody>
                    <a:bodyPr/>
                    <a:lstStyle/>
                    <a:p>
                      <a:pPr marL="630238" indent="-630238" algn="just"/>
                      <a:r>
                        <a:rPr lang="en-US" sz="1800" b="1" i="0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800" b="1" i="0" baseline="-25000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   </a:t>
                      </a:r>
                      <a:r>
                        <a:rPr lang="en-US" sz="1800" b="1" i="0" baseline="0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-       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PBN-342: GFY-200-220 t/ha,  leaf to stem ratio: 0.84, Crude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</a:p>
                    <a:p>
                      <a:pPr marL="630238" indent="-630238" algn="just"/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               protein: 8-10 %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PAU, Ludhiana (2017)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18839">
                <a:tc>
                  <a:txBody>
                    <a:bodyPr/>
                    <a:lstStyle/>
                    <a:p>
                      <a:pPr marL="536575" indent="-536575" algn="just"/>
                      <a:r>
                        <a:rPr lang="en-US" sz="1800" b="1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   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-       CO-5: 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GFY-180-200 t/ha,  leaf to stem ratio: 0.75, Crude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536575" indent="-536575" algn="just"/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                protein: 6-7 %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TNAU, Coimbatore</a:t>
                      </a:r>
                    </a:p>
                    <a:p>
                      <a:pPr algn="ctr"/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(2012)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xmlns="" id="{26DC63C3-CADF-4952-A0F8-281C132CE67A}"/>
              </a:ext>
            </a:extLst>
          </p:cNvPr>
          <p:cNvSpPr txBox="1">
            <a:spLocks/>
          </p:cNvSpPr>
          <p:nvPr/>
        </p:nvSpPr>
        <p:spPr>
          <a:xfrm>
            <a:off x="5868144" y="5445224"/>
            <a:ext cx="3143272" cy="12241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algn="l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No. of Treatments: 04  </a:t>
            </a:r>
          </a:p>
          <a:p>
            <a:pPr algn="l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No. of Replication: 05</a:t>
            </a:r>
          </a:p>
          <a:p>
            <a:pPr algn="l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Statistical design: RCBD</a:t>
            </a:r>
          </a:p>
          <a:p>
            <a:pPr algn="l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Statistical tool: ANOVA 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 </a:t>
            </a:r>
            <a:endParaRPr lang="en-IN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A3FCA4F-B500-43CD-9A15-725AC62CCA83}"/>
              </a:ext>
            </a:extLst>
          </p:cNvPr>
          <p:cNvSpPr txBox="1">
            <a:spLocks/>
          </p:cNvSpPr>
          <p:nvPr/>
        </p:nvSpPr>
        <p:spPr>
          <a:xfrm>
            <a:off x="323528" y="260648"/>
            <a:ext cx="1618934" cy="3414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rgbClr val="C00000"/>
                </a:solidFill>
                <a:latin typeface="Georgia" pitchFamily="18" charset="0"/>
              </a:rPr>
              <a:t>Hypothesis</a:t>
            </a:r>
            <a:r>
              <a:rPr lang="en-US" sz="1800" dirty="0">
                <a:latin typeface="Georgia" pitchFamily="18" charset="0"/>
              </a:rPr>
              <a:t> </a:t>
            </a:r>
            <a:endParaRPr lang="en-IN" sz="1800" dirty="0">
              <a:latin typeface="Georgia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B37B25F2-86F9-417E-A8F8-892633F3C03E}"/>
              </a:ext>
            </a:extLst>
          </p:cNvPr>
          <p:cNvSpPr txBox="1">
            <a:spLocks/>
          </p:cNvSpPr>
          <p:nvPr/>
        </p:nvSpPr>
        <p:spPr>
          <a:xfrm>
            <a:off x="353078" y="866258"/>
            <a:ext cx="7858180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IN" sz="2000" dirty="0"/>
              <a:t> </a:t>
            </a:r>
            <a:r>
              <a:rPr lang="en-IN" sz="1800" dirty="0">
                <a:latin typeface="Times New Roman" pitchFamily="18" charset="0"/>
                <a:cs typeface="Times New Roman" pitchFamily="18" charset="0"/>
              </a:rPr>
              <a:t>Use of new </a:t>
            </a:r>
            <a:r>
              <a:rPr lang="en-IN" sz="1800" dirty="0" err="1">
                <a:latin typeface="Times New Roman" pitchFamily="18" charset="0"/>
                <a:cs typeface="Times New Roman" pitchFamily="18" charset="0"/>
              </a:rPr>
              <a:t>napier</a:t>
            </a:r>
            <a:r>
              <a:rPr lang="en-IN" sz="1800" dirty="0">
                <a:latin typeface="Times New Roman" pitchFamily="18" charset="0"/>
                <a:cs typeface="Times New Roman" pitchFamily="18" charset="0"/>
              </a:rPr>
              <a:t> hybrids may result in better fodder yield and quality 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53795153"/>
              </p:ext>
            </p:extLst>
          </p:nvPr>
        </p:nvGraphicFramePr>
        <p:xfrm>
          <a:off x="200028" y="996333"/>
          <a:ext cx="4800600" cy="4839781"/>
        </p:xfrm>
        <a:graphic>
          <a:graphicData uri="http://schemas.openxmlformats.org/drawingml/2006/table">
            <a:tbl>
              <a:tblPr/>
              <a:tblGrid>
                <a:gridCol w="19441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39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624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Critical inputs (per </a:t>
                      </a:r>
                      <a:r>
                        <a:rPr lang="en-US" sz="1800" b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trial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73" marR="68573" marT="45701" marB="457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Qty./trial</a:t>
                      </a:r>
                    </a:p>
                  </a:txBody>
                  <a:tcPr marL="68573" marR="68573" marT="45701" marB="457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Cost  (Rs.)</a:t>
                      </a:r>
                    </a:p>
                  </a:txBody>
                  <a:tcPr marL="68573" marR="68573" marT="45701" marB="457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93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Co-3</a:t>
                      </a:r>
                    </a:p>
                  </a:txBody>
                  <a:tcPr marL="68573" marR="68573" marT="45701" marB="457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500 slips</a:t>
                      </a:r>
                    </a:p>
                  </a:txBody>
                  <a:tcPr marL="68573" marR="68573" marT="45701" marB="457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1500</a:t>
                      </a:r>
                    </a:p>
                  </a:txBody>
                  <a:tcPr marL="68573" marR="68573" marT="45701" marB="457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93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BNH-10</a:t>
                      </a:r>
                    </a:p>
                  </a:txBody>
                  <a:tcPr marL="68573" marR="68573" marT="45701" marB="457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500 slips</a:t>
                      </a:r>
                    </a:p>
                  </a:txBody>
                  <a:tcPr marL="68573" marR="68573" marT="45701" marB="457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1500</a:t>
                      </a:r>
                    </a:p>
                  </a:txBody>
                  <a:tcPr marL="68573" marR="68573" marT="45701" marB="457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82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PBN-342</a:t>
                      </a:r>
                    </a:p>
                  </a:txBody>
                  <a:tcPr marL="68573" marR="68573" marT="45701" marB="457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500 slips</a:t>
                      </a:r>
                    </a:p>
                  </a:txBody>
                  <a:tcPr marL="68573" marR="68573" marT="45701" marB="457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1500</a:t>
                      </a:r>
                    </a:p>
                  </a:txBody>
                  <a:tcPr marL="68573" marR="68573" marT="45701" marB="457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08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CO-5</a:t>
                      </a:r>
                    </a:p>
                  </a:txBody>
                  <a:tcPr marL="68573" marR="68573" marT="45701" marB="457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500</a:t>
                      </a:r>
                      <a:r>
                        <a:rPr kumimoji="0" lang="en-US" sz="18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slips</a:t>
                      </a:r>
                    </a:p>
                  </a:txBody>
                  <a:tcPr marL="68573" marR="68573" marT="45701" marB="457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1500</a:t>
                      </a:r>
                    </a:p>
                  </a:txBody>
                  <a:tcPr marL="68573" marR="68573" marT="45701" marB="457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3797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(Per</a:t>
                      </a:r>
                      <a:r>
                        <a:rPr kumimoji="0" lang="en-US" sz="1800" b="1" kern="1200" baseline="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trial)</a:t>
                      </a:r>
                      <a:endParaRPr kumimoji="0" lang="en-US" sz="1800" b="1" kern="1200" dirty="0">
                        <a:solidFill>
                          <a:srgbClr val="000099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73" marR="68573" marT="45701" marB="457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6000</a:t>
                      </a:r>
                    </a:p>
                  </a:txBody>
                  <a:tcPr marL="68573" marR="68573" marT="45701" marB="457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3797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Cost for 5 trials</a:t>
                      </a:r>
                    </a:p>
                  </a:txBody>
                  <a:tcPr marL="68573" marR="68573" marT="45701" marB="457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68573" marR="68573" marT="45701" marB="457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30000</a:t>
                      </a:r>
                    </a:p>
                  </a:txBody>
                  <a:tcPr marL="68573" marR="68573" marT="45701" marB="457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3797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Board and Field day</a:t>
                      </a:r>
                    </a:p>
                  </a:txBody>
                  <a:tcPr marL="68573" marR="68573" marT="45701" marB="457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6000</a:t>
                      </a:r>
                    </a:p>
                  </a:txBody>
                  <a:tcPr marL="68573" marR="68573" marT="45701" marB="457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33797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Cost</a:t>
                      </a:r>
                    </a:p>
                  </a:txBody>
                  <a:tcPr marL="68573" marR="68573" marT="45701" marB="457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36,000</a:t>
                      </a:r>
                    </a:p>
                  </a:txBody>
                  <a:tcPr marL="68573" marR="68573" marT="45701" marB="45701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5241741" y="893433"/>
            <a:ext cx="3581400" cy="110799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Area: 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0.1 ha.  per demo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IN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No. of farmers</a:t>
            </a:r>
            <a:r>
              <a:rPr lang="en-IN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IN" b="0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b="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Scientists: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Agron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, AS and </a:t>
            </a:r>
          </a:p>
          <a:p>
            <a:pPr marL="285750" indent="-285750" algn="l">
              <a:spcBef>
                <a:spcPts val="0"/>
              </a:spcBef>
              <a:defRPr/>
            </a:pPr>
            <a:r>
              <a:rPr lang="en-US" b="0" dirty="0">
                <a:latin typeface="Times New Roman" pitchFamily="18" charset="0"/>
                <a:cs typeface="Times New Roman" pitchFamily="18" charset="0"/>
              </a:rPr>
              <a:t>                    Plant breeder (V.C Farm</a:t>
            </a:r>
            <a:r>
              <a:rPr lang="en-US" sz="1800" b="0" dirty="0">
                <a:latin typeface="+mn-lt"/>
              </a:rPr>
              <a:t>) 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207550" y="2786058"/>
            <a:ext cx="3505200" cy="230832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IN" b="0" dirty="0">
                <a:latin typeface="Times New Roman" pitchFamily="18" charset="0"/>
                <a:cs typeface="Times New Roman" pitchFamily="18" charset="0"/>
              </a:rPr>
              <a:t>Plant height (cm)</a:t>
            </a:r>
          </a:p>
          <a:p>
            <a:pPr>
              <a:lnSpc>
                <a:spcPct val="100000"/>
              </a:lnSpc>
              <a:defRPr/>
            </a:pPr>
            <a:r>
              <a:rPr lang="en-IN" b="0" dirty="0">
                <a:latin typeface="Times New Roman" pitchFamily="18" charset="0"/>
                <a:cs typeface="Times New Roman" pitchFamily="18" charset="0"/>
              </a:rPr>
              <a:t>Number of tillers/plant</a:t>
            </a:r>
          </a:p>
          <a:p>
            <a:pPr>
              <a:lnSpc>
                <a:spcPct val="100000"/>
              </a:lnSpc>
              <a:defRPr/>
            </a:pPr>
            <a:r>
              <a:rPr lang="en-IN" b="0" dirty="0">
                <a:latin typeface="Times New Roman" pitchFamily="18" charset="0"/>
                <a:cs typeface="Times New Roman" pitchFamily="18" charset="0"/>
              </a:rPr>
              <a:t>Leaf to stem ratio</a:t>
            </a:r>
          </a:p>
          <a:p>
            <a:pPr>
              <a:lnSpc>
                <a:spcPct val="100000"/>
              </a:lnSpc>
              <a:defRPr/>
            </a:pPr>
            <a:r>
              <a:rPr lang="en-IN" b="0" dirty="0">
                <a:latin typeface="Times New Roman" pitchFamily="18" charset="0"/>
                <a:cs typeface="Times New Roman" pitchFamily="18" charset="0"/>
              </a:rPr>
              <a:t>Green fodder yield  (t/ha)</a:t>
            </a:r>
          </a:p>
          <a:p>
            <a:pPr>
              <a:lnSpc>
                <a:spcPct val="100000"/>
              </a:lnSpc>
              <a:defRPr/>
            </a:pPr>
            <a:r>
              <a:rPr lang="en-IN" b="0" dirty="0">
                <a:latin typeface="Times New Roman" pitchFamily="18" charset="0"/>
                <a:cs typeface="Times New Roman" pitchFamily="18" charset="0"/>
              </a:rPr>
              <a:t>Palatability (%) </a:t>
            </a:r>
          </a:p>
          <a:p>
            <a:pPr>
              <a:lnSpc>
                <a:spcPct val="100000"/>
              </a:lnSpc>
              <a:defRPr/>
            </a:pPr>
            <a:r>
              <a:rPr lang="en-IN" b="0" dirty="0">
                <a:latin typeface="Times New Roman" pitchFamily="18" charset="0"/>
                <a:cs typeface="Times New Roman" pitchFamily="18" charset="0"/>
              </a:rPr>
              <a:t>Crude Protein (%)</a:t>
            </a:r>
          </a:p>
          <a:p>
            <a:pPr>
              <a:lnSpc>
                <a:spcPct val="100000"/>
              </a:lnSpc>
              <a:defRPr/>
            </a:pPr>
            <a:r>
              <a:rPr lang="en-IN" b="0" dirty="0">
                <a:latin typeface="Times New Roman" pitchFamily="18" charset="0"/>
                <a:cs typeface="Times New Roman" pitchFamily="18" charset="0"/>
              </a:rPr>
              <a:t>Crude Fibre (%)</a:t>
            </a:r>
          </a:p>
          <a:p>
            <a:pPr>
              <a:lnSpc>
                <a:spcPct val="100000"/>
              </a:lnSpc>
              <a:defRPr/>
            </a:pPr>
            <a:r>
              <a:rPr lang="en-IN" b="0" dirty="0">
                <a:latin typeface="Times New Roman" pitchFamily="18" charset="0"/>
                <a:cs typeface="Times New Roman" pitchFamily="18" charset="0"/>
              </a:rPr>
              <a:t>B:C</a:t>
            </a:r>
            <a:endParaRPr lang="en-US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14943" y="2214554"/>
            <a:ext cx="157163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tabLst>
                <a:tab pos="173038" algn="l"/>
              </a:tabLst>
              <a:defRPr/>
            </a:pPr>
            <a:r>
              <a:rPr lang="en-US" b="1" dirty="0">
                <a:solidFill>
                  <a:srgbClr val="000099"/>
                </a:solidFill>
                <a:latin typeface="Georgia" pitchFamily="18" charset="0"/>
              </a:rPr>
              <a:t>Parameters</a:t>
            </a:r>
          </a:p>
        </p:txBody>
      </p:sp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5247323" y="334193"/>
            <a:ext cx="227962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>
                <a:solidFill>
                  <a:srgbClr val="000099"/>
                </a:solidFill>
                <a:latin typeface="Georgia" pitchFamily="18" charset="0"/>
              </a:rPr>
              <a:t>Implementation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0200" y="191136"/>
            <a:ext cx="2856872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Georgia" pitchFamily="18" charset="0"/>
              </a:rPr>
              <a:t>Critical Inputs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5214942" y="5753940"/>
            <a:ext cx="3499048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  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Method Demonstration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Training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Farmers – Scientists interaction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 </a:t>
            </a:r>
            <a:endParaRPr lang="en-IN" sz="18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5222334" y="5198202"/>
            <a:ext cx="2778690" cy="428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b="1" dirty="0">
              <a:solidFill>
                <a:srgbClr val="050763"/>
              </a:solidFill>
            </a:endParaRPr>
          </a:p>
          <a:p>
            <a:pPr algn="l"/>
            <a:endParaRPr lang="en-US" sz="2000" b="1" dirty="0">
              <a:solidFill>
                <a:srgbClr val="050763"/>
              </a:solidFill>
            </a:endParaRPr>
          </a:p>
          <a:p>
            <a:pPr algn="l"/>
            <a:r>
              <a:rPr lang="en-US" sz="1600" b="1" dirty="0">
                <a:solidFill>
                  <a:srgbClr val="000099"/>
                </a:solidFill>
                <a:latin typeface="Georgia" pitchFamily="18" charset="0"/>
              </a:rPr>
              <a:t>  Educational activities</a:t>
            </a:r>
            <a:r>
              <a:rPr lang="en-US" sz="1600" b="1" dirty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en-US" sz="1600" b="1" dirty="0">
                <a:solidFill>
                  <a:srgbClr val="C00000"/>
                </a:solidFill>
                <a:latin typeface="Georgia" pitchFamily="18" charset="0"/>
              </a:rPr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 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xmlns="" val="96592067"/>
      </p:ext>
    </p:extLst>
  </p:cSld>
  <p:clrMapOvr>
    <a:masterClrMapping/>
  </p:clrMapOvr>
  <p:transition spd="slow">
    <p:strips dir="r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57158" y="80770"/>
            <a:ext cx="8501122" cy="954107"/>
          </a:xfrm>
          <a:prstGeom prst="rect">
            <a:avLst/>
          </a:prstGeom>
          <a:noFill/>
          <a:ln>
            <a:solidFill>
              <a:srgbClr val="C00000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Franklin Gothic Medium" pitchFamily="34" charset="0"/>
              </a:rPr>
              <a:t>3</a:t>
            </a:r>
            <a:r>
              <a:rPr lang="en-US" sz="2800" b="1" dirty="0">
                <a:solidFill>
                  <a:srgbClr val="000099"/>
                </a:solidFill>
                <a:latin typeface="Georgia" pitchFamily="18" charset="0"/>
                <a:cs typeface="Arial" panose="020B0604020202020204" pitchFamily="34" charset="0"/>
                <a:sym typeface="Franklin Gothic Medium" pitchFamily="34" charset="0"/>
              </a:rPr>
              <a:t>: Assessment on management of mites and thrips in Mulberry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179512" y="1579602"/>
            <a:ext cx="1631312" cy="55399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b="1" dirty="0">
                <a:ln>
                  <a:noFill/>
                </a:ln>
                <a:solidFill>
                  <a:srgbClr val="C00000"/>
                </a:solidFill>
                <a:latin typeface="Georgia" pitchFamily="18" charset="0"/>
              </a:rPr>
              <a:t>Rationale</a:t>
            </a:r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214282" y="2143116"/>
            <a:ext cx="8715436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  <a:defRPr/>
            </a:pPr>
            <a:r>
              <a:rPr lang="en-I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Sericulture is an important enterprise in </a:t>
            </a:r>
            <a:r>
              <a:rPr lang="en-IN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Bengaluru</a:t>
            </a:r>
            <a:r>
              <a:rPr lang="en-I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Rural District comprising about 6400 ha. under </a:t>
            </a:r>
            <a:r>
              <a:rPr lang="en-IN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moriculture</a:t>
            </a:r>
            <a:r>
              <a:rPr lang="en-I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I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Mites and </a:t>
            </a:r>
            <a:r>
              <a:rPr lang="en-IN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thrips</a:t>
            </a:r>
            <a:r>
              <a:rPr lang="en-I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are severe pest in mulberry cultivation with an intensity of 35-40 %</a:t>
            </a:r>
            <a:r>
              <a:rPr lang="en-I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resulting in low leaf yield and poor quality.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I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Farmers are not able to control these pest </a:t>
            </a:r>
            <a:r>
              <a:rPr lang="en-IN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inspite</a:t>
            </a:r>
            <a:r>
              <a:rPr lang="en-I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of using many chemicals with repeated sprays .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I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Therefore, it is necessary to assess different management practices to control mites and </a:t>
            </a:r>
            <a:r>
              <a:rPr lang="en-IN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thrips</a:t>
            </a:r>
            <a:r>
              <a:rPr lang="en-I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 mulberry for better yield and quality in turn to get good cocoon yield. 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2" name="AutoShape 2" descr="Untitl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pic>
        <p:nvPicPr>
          <p:cNvPr id="20483" name="Picture 3" descr="C:\Users\Admin\Desktop\downlo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199300"/>
            <a:ext cx="2088232" cy="156415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20484" name="Picture 4" descr="C:\Users\Admin\Desktop\download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5145262"/>
            <a:ext cx="2280316" cy="16722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2558932" y="5713567"/>
            <a:ext cx="2000264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31775" indent="-231775" algn="just">
              <a:defRPr/>
            </a:pP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Mites infestation</a:t>
            </a: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7020272" y="5805264"/>
            <a:ext cx="2000264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31775" indent="-231775" algn="just"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Thrips infestation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BA5ADE1-27AA-4CE5-8D2C-E6C7742B78A3}"/>
              </a:ext>
            </a:extLst>
          </p:cNvPr>
          <p:cNvSpPr txBox="1"/>
          <p:nvPr/>
        </p:nvSpPr>
        <p:spPr>
          <a:xfrm>
            <a:off x="5857884" y="1118844"/>
            <a:ext cx="284166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Place: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Thimmasandra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Taluk: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Hosakote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Season :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Kharif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and Summer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1979712" y="1196752"/>
            <a:ext cx="3714776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Avg. Yield: </a:t>
            </a:r>
            <a:r>
              <a:rPr lang="en-US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49 t/ha   </a:t>
            </a:r>
          </a:p>
          <a:p>
            <a:pPr>
              <a:lnSpc>
                <a:spcPct val="100000"/>
              </a:lnSpc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Pot. Yield: </a:t>
            </a:r>
            <a:r>
              <a:rPr lang="en-US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60 t/ha</a:t>
            </a: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xmlns="" id="{3719AC5B-ED74-4627-A964-62B8B291B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22" y="1135289"/>
            <a:ext cx="1501565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000" b="1" dirty="0">
                <a:ln>
                  <a:noFill/>
                </a:ln>
                <a:solidFill>
                  <a:schemeClr val="tx1"/>
                </a:solidFill>
                <a:highlight>
                  <a:srgbClr val="FFFF00"/>
                </a:highlight>
                <a:latin typeface="Georgia" pitchFamily="18" charset="0"/>
              </a:rPr>
              <a:t>Contd..</a:t>
            </a:r>
            <a:endParaRPr lang="en-US" sz="2200" b="1" dirty="0">
              <a:ln>
                <a:noFill/>
              </a:ln>
              <a:solidFill>
                <a:schemeClr val="tx1"/>
              </a:solidFill>
              <a:highlight>
                <a:srgbClr val="FFFF00"/>
              </a:highlight>
              <a:latin typeface="Georgia" pitchFamily="18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0D0A9-A312-40AD-97F1-A584E781D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58" y="214290"/>
            <a:ext cx="1677480" cy="44702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US" sz="2200" b="1" dirty="0">
                <a:solidFill>
                  <a:srgbClr val="C00000"/>
                </a:solidFill>
                <a:latin typeface="Georgia" pitchFamily="18" charset="0"/>
              </a:rPr>
              <a:t>Objectives</a:t>
            </a:r>
            <a:endParaRPr lang="en-IN" sz="22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95D971-5BEC-48BD-AE1D-4D92B66FB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20" y="857232"/>
            <a:ext cx="8215370" cy="164307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To evaluate the performance of different management practices  to control mites and thrips</a:t>
            </a:r>
          </a:p>
          <a:p>
            <a:pPr algn="just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To assess the different management practices on leaf yield, quality, cocoon yield and economics.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C0D638D-E75D-4351-99F1-8DBFCC6F254E}"/>
              </a:ext>
            </a:extLst>
          </p:cNvPr>
          <p:cNvSpPr txBox="1">
            <a:spLocks/>
          </p:cNvSpPr>
          <p:nvPr/>
        </p:nvSpPr>
        <p:spPr>
          <a:xfrm>
            <a:off x="285720" y="2714620"/>
            <a:ext cx="1714512" cy="442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b="1" dirty="0">
                <a:solidFill>
                  <a:srgbClr val="C00000"/>
                </a:solidFill>
                <a:latin typeface="Georgia" pitchFamily="18" charset="0"/>
              </a:rPr>
              <a:t>Hypothesis </a:t>
            </a:r>
            <a:endParaRPr lang="en-IN" sz="22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8BFA9B93-2D8C-43A0-8C60-8FAA1BFD9BCF}"/>
              </a:ext>
            </a:extLst>
          </p:cNvPr>
          <p:cNvSpPr txBox="1">
            <a:spLocks/>
          </p:cNvSpPr>
          <p:nvPr/>
        </p:nvSpPr>
        <p:spPr>
          <a:xfrm>
            <a:off x="285720" y="3357562"/>
            <a:ext cx="8572560" cy="857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r>
              <a:rPr lang="en-IN" sz="2200" dirty="0"/>
              <a:t> </a:t>
            </a:r>
            <a:r>
              <a:rPr lang="en-IN" sz="2200" dirty="0">
                <a:latin typeface="Times New Roman" pitchFamily="18" charset="0"/>
                <a:cs typeface="Times New Roman" pitchFamily="18" charset="0"/>
              </a:rPr>
              <a:t>Different management practices may control mites and </a:t>
            </a:r>
            <a:r>
              <a:rPr lang="en-IN" sz="2200" dirty="0" err="1">
                <a:latin typeface="Times New Roman" pitchFamily="18" charset="0"/>
                <a:cs typeface="Times New Roman" pitchFamily="18" charset="0"/>
              </a:rPr>
              <a:t>thrips</a:t>
            </a:r>
            <a:r>
              <a:rPr lang="en-IN" sz="2200" dirty="0">
                <a:latin typeface="Times New Roman" pitchFamily="18" charset="0"/>
                <a:cs typeface="Times New Roman" pitchFamily="18" charset="0"/>
              </a:rPr>
              <a:t>, thus improves the  leaf yield and quality and in turn cocoon production. 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26DC63C3-CADF-4952-A0F8-281C132CE67A}"/>
              </a:ext>
            </a:extLst>
          </p:cNvPr>
          <p:cNvSpPr txBox="1">
            <a:spLocks/>
          </p:cNvSpPr>
          <p:nvPr/>
        </p:nvSpPr>
        <p:spPr>
          <a:xfrm>
            <a:off x="285720" y="4429132"/>
            <a:ext cx="5194920" cy="1357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200" dirty="0"/>
          </a:p>
          <a:p>
            <a:pPr algn="l"/>
            <a:endParaRPr lang="en-US" sz="2200" dirty="0"/>
          </a:p>
          <a:p>
            <a:pPr algn="l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No. of Treatments: 05 </a:t>
            </a:r>
          </a:p>
          <a:p>
            <a:pPr algn="l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No. of Replication: 04</a:t>
            </a:r>
          </a:p>
          <a:p>
            <a:pPr algn="l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Statistical design: RCBD</a:t>
            </a:r>
          </a:p>
          <a:p>
            <a:pPr algn="l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Statistical tool: ANOVA </a:t>
            </a:r>
          </a:p>
          <a:p>
            <a:pPr algn="l"/>
            <a:endParaRPr lang="en-US" sz="2200" dirty="0"/>
          </a:p>
          <a:p>
            <a:pPr algn="l"/>
            <a:r>
              <a:rPr lang="en-US" sz="2200" dirty="0"/>
              <a:t> </a:t>
            </a:r>
            <a:endParaRPr lang="en-IN" sz="2200" dirty="0"/>
          </a:p>
        </p:txBody>
      </p:sp>
    </p:spTree>
    <p:extLst>
      <p:ext uri="{BB962C8B-B14F-4D97-AF65-F5344CB8AC3E}">
        <p14:creationId xmlns:p14="http://schemas.microsoft.com/office/powerpoint/2010/main" xmlns="" val="3162971210"/>
      </p:ext>
    </p:extLst>
  </p:cSld>
  <p:clrMapOvr>
    <a:masterClrMapping/>
  </p:clrMapOvr>
  <p:transition spd="slow">
    <p:strips dir="r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9771450"/>
              </p:ext>
            </p:extLst>
          </p:nvPr>
        </p:nvGraphicFramePr>
        <p:xfrm>
          <a:off x="357188" y="776289"/>
          <a:ext cx="8572559" cy="51741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722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02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67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Technological Options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Georgia" pitchFamily="18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dirty="0">
                          <a:solidFill>
                            <a:srgbClr val="C00000"/>
                          </a:solidFill>
                          <a:latin typeface="Georgia" pitchFamily="18" charset="0"/>
                          <a:cs typeface="Arial" charset="0"/>
                        </a:rPr>
                        <a:t>Source (year)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Georgia" pitchFamily="18" charset="0"/>
                        <a:cs typeface="Arial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895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900" b="1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900" b="1" baseline="-25000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900" b="1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 </a:t>
                      </a:r>
                      <a:r>
                        <a:rPr lang="en-US" sz="1900" b="0" dirty="0">
                          <a:latin typeface="Times New Roman" pitchFamily="18" charset="0"/>
                          <a:cs typeface="Times New Roman" pitchFamily="18" charset="0"/>
                        </a:rPr>
                        <a:t>Spraying of Dimethoate</a:t>
                      </a:r>
                      <a:r>
                        <a:rPr lang="en-US" sz="19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30 EC </a:t>
                      </a:r>
                      <a:r>
                        <a:rPr lang="en-US" sz="1900" b="0" dirty="0">
                          <a:latin typeface="Times New Roman" pitchFamily="18" charset="0"/>
                          <a:cs typeface="Times New Roman" pitchFamily="18" charset="0"/>
                        </a:rPr>
                        <a:t>(2ml/L)/Neem</a:t>
                      </a:r>
                      <a:r>
                        <a:rPr lang="en-US" sz="19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oil (2ml/L) 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9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        a</a:t>
                      </a:r>
                      <a:r>
                        <a:rPr lang="en-US" sz="1900" b="0" dirty="0">
                          <a:latin typeface="Times New Roman" pitchFamily="18" charset="0"/>
                          <a:cs typeface="Times New Roman" pitchFamily="18" charset="0"/>
                        </a:rPr>
                        <a:t>t 12-15 DAP</a:t>
                      </a:r>
                      <a:endParaRPr lang="en-US" sz="1900" b="0" kern="1200" dirty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Farmers’ Practice </a:t>
                      </a:r>
                      <a:endParaRPr lang="en-US" sz="19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432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900" b="1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900" b="1" baseline="-25000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1900" b="1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  </a:t>
                      </a:r>
                      <a:r>
                        <a:rPr lang="en-US" sz="1900" b="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Spraying of Dimethoate 30% EC (2ml/L)</a:t>
                      </a:r>
                      <a:r>
                        <a:rPr lang="en-US" sz="1900" b="0" baseline="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at 8 DAP</a:t>
                      </a:r>
                      <a:r>
                        <a:rPr lang="en-US" sz="1900" b="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&amp;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900" b="0" baseline="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</a:t>
                      </a:r>
                      <a:r>
                        <a:rPr lang="en-US" sz="1900" b="0" baseline="0" dirty="0" err="1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propargite</a:t>
                      </a:r>
                      <a:r>
                        <a:rPr lang="en-US" sz="1900" b="0" baseline="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57 EC (1.5 ml/L) at 15 DAP</a:t>
                      </a:r>
                      <a:endParaRPr lang="en-US" sz="1900" b="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UAS (B), 2010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3881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900" b="1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900" b="1" baseline="-25000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1900" b="1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  </a:t>
                      </a:r>
                      <a:r>
                        <a:rPr lang="en-US" sz="19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Spraying of Dimethoate 30% EC (3ml/L) at 8 DAP &amp;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9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</a:t>
                      </a:r>
                      <a:r>
                        <a:rPr lang="en-US" sz="19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9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Fenazaquin</a:t>
                      </a:r>
                      <a:r>
                        <a:rPr lang="en-US" sz="19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10 EC (1.5 ml/L) (20 days)/ Cyenopyrafen 30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9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sc (0.5 ml/L) (15 days) / </a:t>
                      </a:r>
                      <a:r>
                        <a:rPr lang="en-US" sz="19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wettable</a:t>
                      </a:r>
                      <a:r>
                        <a:rPr lang="en-US" sz="19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sulphur 80%  </a:t>
                      </a:r>
                      <a:r>
                        <a:rPr lang="en-US" sz="19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wp</a:t>
                      </a:r>
                      <a:r>
                        <a:rPr lang="en-US" sz="19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3 g/L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9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(5 days)</a:t>
                      </a:r>
                      <a:endParaRPr lang="en-US" sz="1900" b="0" kern="1200" dirty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-236538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9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CSRTI, </a:t>
                      </a:r>
                      <a:r>
                        <a:rPr lang="en-US" sz="19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Mysuru</a:t>
                      </a:r>
                      <a:r>
                        <a:rPr lang="en-US" sz="19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2016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439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900" b="1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900" b="1" baseline="-25000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1900" b="1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  </a:t>
                      </a:r>
                      <a:r>
                        <a:rPr lang="en-US" sz="1900" b="0" dirty="0">
                          <a:latin typeface="Times New Roman" pitchFamily="18" charset="0"/>
                          <a:cs typeface="Times New Roman" pitchFamily="18" charset="0"/>
                        </a:rPr>
                        <a:t>Spraying of Bacteria</a:t>
                      </a:r>
                      <a:r>
                        <a:rPr lang="en-US" sz="19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900" b="0" dirty="0" err="1">
                          <a:latin typeface="Times New Roman" pitchFamily="18" charset="0"/>
                          <a:cs typeface="Times New Roman" pitchFamily="18" charset="0"/>
                        </a:rPr>
                        <a:t>Shatpada</a:t>
                      </a:r>
                      <a:r>
                        <a:rPr lang="en-US" sz="1900" b="0" dirty="0">
                          <a:latin typeface="Times New Roman" pitchFamily="18" charset="0"/>
                          <a:cs typeface="Times New Roman" pitchFamily="18" charset="0"/>
                        </a:rPr>
                        <a:t>-All rounder) - @ 20 g/L</a:t>
                      </a:r>
                      <a:r>
                        <a:rPr lang="en-US" sz="1900" b="0" baseline="0" dirty="0">
                          <a:latin typeface="Times New Roman" pitchFamily="18" charset="0"/>
                          <a:cs typeface="Times New Roman" pitchFamily="18" charset="0"/>
                        </a:rPr>
                        <a:t>, 4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9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         sprays at 5 days interval @ 15 days after pruning</a:t>
                      </a:r>
                      <a:endParaRPr lang="en-US" sz="1900" b="0" kern="1200" dirty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ICAR - NBAIR, </a:t>
                      </a:r>
                      <a:r>
                        <a:rPr lang="en-US" sz="19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Bengaluru</a:t>
                      </a:r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2020</a:t>
                      </a:r>
                      <a:endParaRPr lang="en-US" sz="19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0598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900" b="1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900" b="1" baseline="-25000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1900" b="1" dirty="0">
                          <a:solidFill>
                            <a:srgbClr val="0D12F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  </a:t>
                      </a:r>
                      <a:r>
                        <a:rPr lang="en-US" sz="1900" b="0" dirty="0">
                          <a:latin typeface="Times New Roman" pitchFamily="18" charset="0"/>
                          <a:cs typeface="Times New Roman" pitchFamily="18" charset="0"/>
                        </a:rPr>
                        <a:t>Spraying of Bacteria</a:t>
                      </a:r>
                      <a:r>
                        <a:rPr lang="en-US" sz="19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900" b="0" dirty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900" b="0" dirty="0" err="1">
                          <a:latin typeface="Times New Roman" pitchFamily="18" charset="0"/>
                          <a:cs typeface="Times New Roman" pitchFamily="18" charset="0"/>
                        </a:rPr>
                        <a:t>Shatpada</a:t>
                      </a:r>
                      <a:r>
                        <a:rPr lang="en-US" sz="1900" b="0" dirty="0">
                          <a:latin typeface="Times New Roman" pitchFamily="18" charset="0"/>
                          <a:cs typeface="Times New Roman" pitchFamily="18" charset="0"/>
                        </a:rPr>
                        <a:t>-Master Blaster) - @ 20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900" b="0" dirty="0">
                          <a:latin typeface="Times New Roman" pitchFamily="18" charset="0"/>
                          <a:cs typeface="Times New Roman" pitchFamily="18" charset="0"/>
                        </a:rPr>
                        <a:t>          g/L</a:t>
                      </a:r>
                      <a:r>
                        <a:rPr lang="en-US" sz="1900" b="0" baseline="0" dirty="0">
                          <a:latin typeface="Times New Roman" pitchFamily="18" charset="0"/>
                          <a:cs typeface="Times New Roman" pitchFamily="18" charset="0"/>
                        </a:rPr>
                        <a:t>, 4 sprays at 5 days interval @ 15 days after pruning</a:t>
                      </a:r>
                      <a:endParaRPr lang="en-US" sz="1900" b="0" kern="1200" dirty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ICAR - NBAIR, </a:t>
                      </a:r>
                      <a:r>
                        <a:rPr lang="en-US" sz="19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Bengaluru</a:t>
                      </a:r>
                      <a:r>
                        <a:rPr lang="en-US" sz="19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2020</a:t>
                      </a:r>
                      <a:endParaRPr lang="en-US" sz="19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trips dir="r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1"/>
          <p:cNvSpPr txBox="1">
            <a:spLocks noChangeArrowheads="1"/>
          </p:cNvSpPr>
          <p:nvPr/>
        </p:nvSpPr>
        <p:spPr bwMode="auto">
          <a:xfrm>
            <a:off x="5429256" y="130710"/>
            <a:ext cx="2643206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srgbClr val="000099"/>
                </a:solidFill>
                <a:latin typeface="Georgia" pitchFamily="18" charset="0"/>
              </a:rPr>
              <a:t>Implementation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5387826" y="561071"/>
            <a:ext cx="3541892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</a:rPr>
              <a:t>Area:  0.2 ha. per trial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</a:rPr>
              <a:t>No. of Farmers: 03 </a:t>
            </a:r>
          </a:p>
          <a:p>
            <a:pPr marL="1074738" indent="-1074738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</a:rPr>
              <a:t>Scientists : PP, Hort (SS &amp; H), Agron &amp; SS </a:t>
            </a:r>
          </a:p>
        </p:txBody>
      </p:sp>
      <p:sp>
        <p:nvSpPr>
          <p:cNvPr id="4100" name="TextBox 6"/>
          <p:cNvSpPr txBox="1">
            <a:spLocks noChangeArrowheads="1"/>
          </p:cNvSpPr>
          <p:nvPr/>
        </p:nvSpPr>
        <p:spPr bwMode="auto">
          <a:xfrm>
            <a:off x="468313" y="115888"/>
            <a:ext cx="2286203" cy="430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Georgia" pitchFamily="18" charset="0"/>
              </a:rPr>
              <a:t>Critical Inputs</a:t>
            </a:r>
          </a:p>
        </p:txBody>
      </p:sp>
      <p:graphicFrame>
        <p:nvGraphicFramePr>
          <p:cNvPr id="8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53841879"/>
              </p:ext>
            </p:extLst>
          </p:nvPr>
        </p:nvGraphicFramePr>
        <p:xfrm>
          <a:off x="179388" y="720725"/>
          <a:ext cx="5002212" cy="606529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3352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79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Particulars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Qty./ trial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Cost/ trial (Rs.)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Propargite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 ml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1700</a:t>
                      </a:r>
                    </a:p>
                  </a:txBody>
                  <a:tcPr marL="91449" marR="9144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Fenzaquin</a:t>
                      </a:r>
                      <a:endParaRPr kumimoji="0" lang="en-US" sz="20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 ml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1600</a:t>
                      </a:r>
                    </a:p>
                  </a:txBody>
                  <a:tcPr marL="91449" marR="9144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374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Wettable sulphur 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kg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</a:p>
                  </a:txBody>
                  <a:tcPr marL="91449" marR="9144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74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Cyenopyrafen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ml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3400</a:t>
                      </a:r>
                    </a:p>
                  </a:txBody>
                  <a:tcPr marL="91449" marR="9144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374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Shatpada-All rounder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kg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3200</a:t>
                      </a:r>
                    </a:p>
                  </a:txBody>
                  <a:tcPr marL="91449" marR="9144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74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20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Shatpada-Master Blaster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kg</a:t>
                      </a:r>
                    </a:p>
                  </a:txBody>
                  <a:tcPr marL="91449" marR="9144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3200</a:t>
                      </a:r>
                    </a:p>
                  </a:txBody>
                  <a:tcPr marL="91449" marR="9144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6497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(per trial)</a:t>
                      </a:r>
                    </a:p>
                  </a:txBody>
                  <a:tcPr marL="91425" marR="91425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13500</a:t>
                      </a:r>
                    </a:p>
                  </a:txBody>
                  <a:tcPr marL="91425" marR="91425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7457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 for 3 trials </a:t>
                      </a:r>
                    </a:p>
                  </a:txBody>
                  <a:tcPr marL="91425" marR="91425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40500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72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Board and Field day</a:t>
                      </a:r>
                    </a:p>
                  </a:txBody>
                  <a:tcPr marL="91425" marR="91425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</a:t>
                      </a:r>
                    </a:p>
                  </a:txBody>
                  <a:tcPr marL="91425" marR="91425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334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Cost</a:t>
                      </a:r>
                    </a:p>
                  </a:txBody>
                  <a:tcPr marL="91425" marR="91425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46500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anchor="ctr" horzOverflow="overflow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4141" name="TextBox 8"/>
          <p:cNvSpPr txBox="1">
            <a:spLocks noChangeArrowheads="1"/>
          </p:cNvSpPr>
          <p:nvPr/>
        </p:nvSpPr>
        <p:spPr bwMode="auto">
          <a:xfrm>
            <a:off x="285750" y="6286500"/>
            <a:ext cx="6643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IN"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2840" y="1873430"/>
            <a:ext cx="2056680" cy="430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Parameters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357818" y="2357430"/>
            <a:ext cx="3581400" cy="1754326"/>
          </a:xfrm>
          <a:prstGeom prst="rect">
            <a:avLst/>
          </a:prstGeom>
          <a:noFill/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Leaf yield and quality 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Mites incidence (%) &amp; Thrips incidence (%)</a:t>
            </a:r>
          </a:p>
          <a:p>
            <a:pPr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No. &amp; cost of sprays </a:t>
            </a:r>
          </a:p>
          <a:p>
            <a:pPr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Yield (q/ha)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B:C 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317083" y="4787304"/>
            <a:ext cx="3748087" cy="1754326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Silkworm larval mortality (%)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Growth index (g/larva)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Weight of single cocoon (g)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Single shell weight (g)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Cocoon to shell ratio (%)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IN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Effective rate of rearing (ERR %)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57818" y="4208408"/>
            <a:ext cx="3021013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Biosafety Parameters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5357818" y="571480"/>
            <a:ext cx="3541892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Area:  </a:t>
            </a:r>
            <a:r>
              <a:rPr lang="en-US" sz="1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0.2 ha. per trial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No. of Farmers: </a:t>
            </a:r>
            <a:r>
              <a:rPr lang="en-US" sz="1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03 </a:t>
            </a:r>
          </a:p>
          <a:p>
            <a:pPr marL="1074738" indent="-1074738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Scientists : </a:t>
            </a:r>
            <a:r>
              <a:rPr lang="en-US" sz="1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PP, Hort (SS &amp; H), Agron &amp; SS 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47800" y="571480"/>
            <a:ext cx="5429264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Silk Reeling Parameters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571736" y="1214422"/>
            <a:ext cx="3748087" cy="181588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Filament weight (g)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Filament length (cm)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Denier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Reeling breaks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2314568" y="3810000"/>
            <a:ext cx="4772032" cy="1981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Method Demonstration 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Training </a:t>
            </a:r>
          </a:p>
          <a:p>
            <a:pPr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Farmer’s Scientist interaction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1657336" y="3211581"/>
            <a:ext cx="5124464" cy="4901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b="1" dirty="0">
              <a:solidFill>
                <a:srgbClr val="050763"/>
              </a:solidFill>
            </a:endParaRPr>
          </a:p>
          <a:p>
            <a:pPr algn="l"/>
            <a:endParaRPr lang="en-US" sz="2000" b="1" dirty="0">
              <a:solidFill>
                <a:srgbClr val="050763"/>
              </a:solidFill>
            </a:endParaRPr>
          </a:p>
          <a:p>
            <a:pPr algn="l"/>
            <a:r>
              <a:rPr lang="en-US" sz="2400" b="1" dirty="0">
                <a:solidFill>
                  <a:srgbClr val="050763"/>
                </a:solidFill>
              </a:rPr>
              <a:t>  </a:t>
            </a:r>
            <a:r>
              <a:rPr lang="en-US" sz="2400" b="1" dirty="0">
                <a:solidFill>
                  <a:srgbClr val="050763"/>
                </a:solidFill>
                <a:latin typeface="Georgia" pitchFamily="18" charset="0"/>
              </a:rPr>
              <a:t>Educational activities</a:t>
            </a:r>
            <a:r>
              <a:rPr lang="en-US" sz="2400" b="1" dirty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en-US" sz="2400" b="1" dirty="0">
                <a:solidFill>
                  <a:srgbClr val="C00000"/>
                </a:solidFill>
                <a:latin typeface="Georgia" pitchFamily="18" charset="0"/>
              </a:rPr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000" dirty="0"/>
              <a:t> </a:t>
            </a:r>
            <a:endParaRPr lang="en-IN" sz="2000" dirty="0"/>
          </a:p>
        </p:txBody>
      </p:sp>
    </p:spTree>
  </p:cSld>
  <p:clrMapOvr>
    <a:masterClrMapping/>
  </p:clrMapOvr>
  <p:transition spd="slow">
    <p:strips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3984809"/>
              </p:ext>
            </p:extLst>
          </p:nvPr>
        </p:nvGraphicFramePr>
        <p:xfrm>
          <a:off x="152400" y="609600"/>
          <a:ext cx="8884096" cy="6177280"/>
        </p:xfrm>
        <a:graphic>
          <a:graphicData uri="http://schemas.openxmlformats.org/drawingml/2006/table">
            <a:tbl>
              <a:tblPr/>
              <a:tblGrid>
                <a:gridCol w="3871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969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2836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Georgia" pitchFamily="18" charset="0"/>
                          <a:ea typeface="Times New Roman"/>
                          <a:cs typeface="Times New Roman"/>
                        </a:rPr>
                        <a:t>Problems</a:t>
                      </a:r>
                      <a:endParaRPr lang="en-US" sz="1800" dirty="0">
                        <a:solidFill>
                          <a:srgbClr val="C00000"/>
                        </a:solidFill>
                        <a:highlight>
                          <a:srgbClr val="FFFF00"/>
                        </a:highlight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335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CA0692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Maize </a:t>
                      </a:r>
                      <a:r>
                        <a:rPr lang="en-US" sz="1800" dirty="0">
                          <a:solidFill>
                            <a:srgbClr val="CA0692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18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No application of K &amp; micro nutrients,</a:t>
                      </a:r>
                      <a:r>
                        <a:rPr lang="en-US" sz="1800" baseline="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Fall army worm, Stem</a:t>
                      </a:r>
                      <a:r>
                        <a:rPr lang="en-US" sz="18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borer, Downy mildew and Turcicum leaf blight</a:t>
                      </a: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925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CA0692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Finger millet </a:t>
                      </a:r>
                      <a:r>
                        <a:rPr lang="en-US" sz="1800" dirty="0">
                          <a:solidFill>
                            <a:srgbClr val="CA0692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–</a:t>
                      </a:r>
                      <a:r>
                        <a:rPr lang="en-US" sz="1800" dirty="0">
                          <a:solidFill>
                            <a:srgbClr val="0066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</a:t>
                      </a: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mbalanced</a:t>
                      </a:r>
                      <a:r>
                        <a:rPr lang="en-US" sz="18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nutrition leading to crop lodging, </a:t>
                      </a: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Intermittent drought and blast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335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just">
                        <a:lnSpc>
                          <a:spcPct val="100000"/>
                        </a:lnSpc>
                        <a:defRPr/>
                      </a:pPr>
                      <a:r>
                        <a:rPr lang="en-IN" sz="1800" b="1" kern="1200" dirty="0">
                          <a:solidFill>
                            <a:srgbClr val="CA0692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Foxtail</a:t>
                      </a:r>
                      <a:r>
                        <a:rPr lang="en-IN" sz="1800" b="1" kern="1200" baseline="0" dirty="0">
                          <a:solidFill>
                            <a:srgbClr val="CA0692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millet – </a:t>
                      </a:r>
                      <a:r>
                        <a:rPr lang="en-IN" sz="18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Low yield in local varieties, lack of knowledge on new varieties and value addition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3619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Tomato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- Indiscriminate use of fertilizers due to lack of knowledge on recommended schedules,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ToLCV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 Bacterial wilt, early blight, late blight, Blossom end rot, leaf miner, thrips  and fruit borer 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925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Cabbage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– Imbalanced nutrition, DBM and black rot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925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CA0692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Fodder</a:t>
                      </a:r>
                      <a:r>
                        <a:rPr lang="en-US" sz="1800" kern="1200" dirty="0">
                          <a:solidFill>
                            <a:srgbClr val="CA0692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- </a:t>
                      </a: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Non availability of green fodder through</a:t>
                      </a:r>
                      <a:r>
                        <a:rPr lang="en-US" sz="18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out the year and lack of awareness on improved varieties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6335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CA0692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Pole Bean </a:t>
                      </a:r>
                      <a:r>
                        <a:rPr lang="en-US" sz="1800" dirty="0">
                          <a:solidFill>
                            <a:srgbClr val="CA0692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– </a:t>
                      </a:r>
                      <a:r>
                        <a:rPr lang="en-US" sz="18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Imbalanced nutrition, severe</a:t>
                      </a:r>
                      <a:r>
                        <a:rPr lang="en-US" sz="18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incidence of yellow mosaic virus, rust, leaf miner, anthracnose and pod borer</a:t>
                      </a:r>
                      <a:endParaRPr lang="en-US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925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Arecanut -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Imbalanced nutrition, nut drop, nut splitting  and no intercropping system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83619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Dairy animals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– Non availability of green fodder through out the year, low milk production, decreased reproductive efficiency after calving, inefficient reproductive management practices, delayed onset of oestrus</a:t>
                      </a: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63356">
                <a:tc>
                  <a:txBody>
                    <a:bodyPr/>
                    <a:lstStyle/>
                    <a:p>
                      <a:pPr algn="just"/>
                      <a:r>
                        <a:rPr lang="en-US" dirty="0"/>
                        <a:t>10</a:t>
                      </a:r>
                    </a:p>
                  </a:txBody>
                  <a:tcPr marL="65784" marR="65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Nutrition garden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Nutrition insecurity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and lack of knowledge on importance of nutrition garden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605" marR="14605" marT="177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547664" y="83463"/>
            <a:ext cx="6953426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Problems identified in </a:t>
            </a:r>
            <a:r>
              <a:rPr lang="en-US" sz="2200" b="1" dirty="0" err="1">
                <a:solidFill>
                  <a:srgbClr val="0D12F3"/>
                </a:solidFill>
                <a:latin typeface="Georgia" pitchFamily="18" charset="0"/>
                <a:cs typeface="Arial" charset="0"/>
              </a:rPr>
              <a:t>Narasapura</a:t>
            </a:r>
            <a:r>
              <a:rPr lang="en-US" sz="22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 Cluster</a:t>
            </a:r>
            <a:endParaRPr lang="en-US" sz="2200" b="1" dirty="0">
              <a:solidFill>
                <a:srgbClr val="0000FF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2825468"/>
      </p:ext>
    </p:extLst>
  </p:cSld>
  <p:clrMapOvr>
    <a:masterClrMapping/>
  </p:clrMapOvr>
  <p:transition spd="slow">
    <p:strips dir="r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F79A71DD-F80D-4BF2-84A9-0F637189E4EC}"/>
              </a:ext>
            </a:extLst>
          </p:cNvPr>
          <p:cNvSpPr txBox="1">
            <a:spLocks/>
          </p:cNvSpPr>
          <p:nvPr/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1BB640C6-3130-4E9A-85D4-093C00F94BCC}"/>
              </a:ext>
            </a:extLst>
          </p:cNvPr>
          <p:cNvSpPr txBox="1">
            <a:spLocks/>
          </p:cNvSpPr>
          <p:nvPr/>
        </p:nvSpPr>
        <p:spPr>
          <a:xfrm>
            <a:off x="428596" y="1571612"/>
            <a:ext cx="8286808" cy="26432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atin typeface="+mn-lt"/>
              </a:rPr>
              <a:t> </a:t>
            </a:r>
          </a:p>
          <a:p>
            <a:r>
              <a:rPr lang="en-US" b="1" dirty="0">
                <a:latin typeface="Georgia" pitchFamily="18" charset="0"/>
              </a:rPr>
              <a:t>Front Line Demonstrations </a:t>
            </a:r>
            <a:r>
              <a:rPr lang="en-US" b="1" dirty="0">
                <a:latin typeface="+mn-lt"/>
              </a:rPr>
              <a:t/>
            </a:r>
            <a:br>
              <a:rPr lang="en-US" b="1" dirty="0">
                <a:latin typeface="+mn-lt"/>
              </a:rPr>
            </a:br>
            <a:endParaRPr lang="en-IN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2666637"/>
      </p:ext>
    </p:extLst>
  </p:cSld>
  <p:clrMapOvr>
    <a:masterClrMapping/>
  </p:clrMapOvr>
  <p:transition spd="slow">
    <p:strips dir="r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/>
          </p:cNvSpPr>
          <p:nvPr/>
        </p:nvSpPr>
        <p:spPr bwMode="auto">
          <a:xfrm>
            <a:off x="111956" y="4150314"/>
            <a:ext cx="5984044" cy="263148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18" tIns="45718" rIns="45718" bIns="45718">
            <a:spAutoFit/>
          </a:bodyPr>
          <a:lstStyle/>
          <a:p>
            <a:pPr marL="133941" indent="-133941" defTabSz="914145">
              <a:buSzPct val="100000"/>
            </a:pP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Source of Technology: </a:t>
            </a:r>
            <a:r>
              <a:rPr lang="en-US" sz="22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  <a:sym typeface="Franklin Gothic Medium" pitchFamily="34" charset="0"/>
              </a:rPr>
              <a:t>UAS, </a:t>
            </a:r>
            <a:r>
              <a:rPr lang="en-US" sz="2200" b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  <a:sym typeface="Franklin Gothic Medium" pitchFamily="34" charset="0"/>
              </a:rPr>
              <a:t>Bengaluru</a:t>
            </a:r>
            <a:r>
              <a:rPr lang="en-US" sz="22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  <a:sym typeface="Franklin Gothic Medium" pitchFamily="34" charset="0"/>
              </a:rPr>
              <a:t>, 2018</a:t>
            </a:r>
          </a:p>
          <a:p>
            <a:pPr marL="133941" indent="-133941" defTabSz="914145">
              <a:buSzPct val="100000"/>
            </a:pPr>
            <a:endParaRPr lang="en-US" sz="7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Franklin Gothic Medium" pitchFamily="34" charset="0"/>
            </a:endParaRP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i="1" dirty="0" err="1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Azospirillum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  – 200 g &amp; PSB  – 200 g for seed treatment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RDF: 10 t/ha FYM, 100:50:25 NPK &amp; 10 Zn kg/ha 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50% N , full P &amp; K as basal 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25% N at 30 DAS, 25 % N at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tasseling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stage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endParaRPr lang="en-IN" sz="1100" dirty="0">
              <a:solidFill>
                <a:prstClr val="black"/>
              </a:solidFill>
              <a:latin typeface="Times New Roman" pitchFamily="18" charset="0"/>
              <a:ea typeface="Franklin Gothic Medium" pitchFamily="34" charset="0"/>
              <a:cs typeface="Times New Roman" pitchFamily="18" charset="0"/>
              <a:sym typeface="Franklin Gothic Medium" pitchFamily="34" charset="0"/>
            </a:endParaRPr>
          </a:p>
          <a:p>
            <a:pPr marL="342900" indent="-342900" defTabSz="914145">
              <a:buSzPct val="100000"/>
            </a:pPr>
            <a:r>
              <a:rPr lang="en-IN" sz="2000" b="1" dirty="0">
                <a:solidFill>
                  <a:srgbClr val="C00000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Check: </a:t>
            </a: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Farmer’s Practice 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ea typeface="Franklin Gothic Medium" pitchFamily="34" charset="0"/>
              <a:cs typeface="Times New Roman" pitchFamily="18" charset="0"/>
              <a:sym typeface="Franklin Gothic Medium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85720" y="136442"/>
            <a:ext cx="8572560" cy="461665"/>
          </a:xfrm>
          <a:prstGeom prst="rect">
            <a:avLst/>
          </a:prstGeom>
          <a:noFill/>
          <a:ln>
            <a:solidFill>
              <a:srgbClr val="C00000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200" b="1" dirty="0">
                <a:solidFill>
                  <a:srgbClr val="000099"/>
                </a:solidFill>
                <a:latin typeface="Georgia" pitchFamily="18" charset="0"/>
              </a:rPr>
              <a:t>: </a:t>
            </a:r>
            <a:r>
              <a:rPr lang="en-IN" sz="2200" b="1" dirty="0">
                <a:solidFill>
                  <a:srgbClr val="000099"/>
                </a:solidFill>
                <a:latin typeface="Georgia" pitchFamily="18" charset="0"/>
              </a:rPr>
              <a:t>Potassium Management in Maize through Bio -K</a:t>
            </a:r>
            <a:endParaRPr lang="en-US" sz="2200" b="1" dirty="0">
              <a:solidFill>
                <a:srgbClr val="000099"/>
              </a:solidFill>
              <a:latin typeface="Georgia" pitchFamily="18" charset="0"/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179512" y="836712"/>
            <a:ext cx="1724028" cy="6001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200" b="1" dirty="0">
                <a:ln>
                  <a:noFill/>
                </a:ln>
                <a:solidFill>
                  <a:srgbClr val="C00000"/>
                </a:solidFill>
                <a:latin typeface="Georgia" pitchFamily="18" charset="0"/>
              </a:rPr>
              <a:t>Rationale</a:t>
            </a: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79512" y="1524000"/>
            <a:ext cx="8761488" cy="2554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  <a:defRPr/>
            </a:pP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About 30 to 40 per cent of soils in </a:t>
            </a:r>
            <a:r>
              <a:rPr lang="en-IN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Bengaluru</a:t>
            </a: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Rural District are low in available potassium content.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IN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Improper and imbalanced K application to maize resulted in low yield and poor quality grains.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There is a need to address potassium management in maize through agro based by-products, which are eco-friendly. 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Therefore, it was felt necessary to demonstrate potassium management in maize through Bio – K.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Bannari Amman Bio Divis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92" t="11941" r="27408" b="8680"/>
          <a:stretch/>
        </p:blipFill>
        <p:spPr bwMode="auto">
          <a:xfrm>
            <a:off x="8108149" y="5722515"/>
            <a:ext cx="685936" cy="105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mruth Bio-K-Rich Granule/Powder Fertilizer (Bio/Organic Potash) at Rs  950/bag | Chitradurga| ID: 2182522003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59" r="16393"/>
          <a:stretch/>
        </p:blipFill>
        <p:spPr bwMode="auto">
          <a:xfrm>
            <a:off x="6185213" y="5686692"/>
            <a:ext cx="785818" cy="118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ow Over-Fertilization Hurts Farms—and the Environm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5213" y="4167824"/>
            <a:ext cx="2693511" cy="1398503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E316C88-1771-4CBD-8A34-11B59EAD1D29}"/>
              </a:ext>
            </a:extLst>
          </p:cNvPr>
          <p:cNvSpPr txBox="1"/>
          <p:nvPr/>
        </p:nvSpPr>
        <p:spPr>
          <a:xfrm>
            <a:off x="7072298" y="609600"/>
            <a:ext cx="207170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Place: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Narasapura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Taluk: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Nelamangala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Season: 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Kharif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2339752" y="836712"/>
            <a:ext cx="214314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Avg. Yield: </a:t>
            </a:r>
            <a:r>
              <a:rPr lang="en-US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52 q /ha 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Pot. Yield: </a:t>
            </a:r>
            <a:r>
              <a:rPr lang="en-US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70 q/ha</a:t>
            </a:r>
          </a:p>
        </p:txBody>
      </p:sp>
    </p:spTree>
    <p:extLst>
      <p:ext uri="{BB962C8B-B14F-4D97-AF65-F5344CB8AC3E}">
        <p14:creationId xmlns:p14="http://schemas.microsoft.com/office/powerpoint/2010/main" xmlns="" val="2595336321"/>
      </p:ext>
    </p:extLst>
  </p:cSld>
  <p:clrMapOvr>
    <a:masterClrMapping/>
  </p:clrMapOvr>
  <p:transition spd="slow">
    <p:strips dir="r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0029119"/>
              </p:ext>
            </p:extLst>
          </p:nvPr>
        </p:nvGraphicFramePr>
        <p:xfrm>
          <a:off x="212175" y="1336388"/>
          <a:ext cx="3521625" cy="4354804"/>
        </p:xfrm>
        <a:graphic>
          <a:graphicData uri="http://schemas.openxmlformats.org/drawingml/2006/table">
            <a:tbl>
              <a:tblPr/>
              <a:tblGrid>
                <a:gridCol w="15713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57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44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84169"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Particulars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Qty. /demo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Cost/</a:t>
                      </a:r>
                    </a:p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demo </a:t>
                      </a:r>
                    </a:p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(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Rs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.)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7459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PSB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1 kg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100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7459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Azospirillum</a:t>
                      </a:r>
                      <a:endParaRPr kumimoji="0" 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Franklin Gothic Medium" pitchFamily="34" charset="0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1 kg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100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74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Bio - K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1000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74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ZnSO</a:t>
                      </a:r>
                      <a:r>
                        <a:rPr kumimoji="0" lang="en-IN" sz="2000" b="0" i="0" u="none" strike="noStrike" kern="1200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7459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Soil analysis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900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7461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Total (per demo)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8" marR="32148" marT="32148" marB="32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2175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8" marR="32148" marT="32148" marB="32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7461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Cost for 5 demos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I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Franklin Gothic Medium" pitchFamily="34" charset="0"/>
                        </a:rPr>
                        <a:t>10875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8" marR="32148" marT="32148" marB="32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7461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Board and Field day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6000</a:t>
                      </a:r>
                    </a:p>
                  </a:txBody>
                  <a:tcPr marL="32148" marR="32148" marT="32148" marB="32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7461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Total Cost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16875</a:t>
                      </a:r>
                    </a:p>
                  </a:txBody>
                  <a:tcPr marL="32148" marR="32148" marT="32148" marB="32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52400" y="452735"/>
            <a:ext cx="2473754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Critical Inputs</a:t>
            </a:r>
          </a:p>
        </p:txBody>
      </p:sp>
      <p:sp>
        <p:nvSpPr>
          <p:cNvPr id="22" name="Text Box 41"/>
          <p:cNvSpPr txBox="1">
            <a:spLocks noChangeArrowheads="1"/>
          </p:cNvSpPr>
          <p:nvPr/>
        </p:nvSpPr>
        <p:spPr bwMode="auto">
          <a:xfrm>
            <a:off x="4343028" y="177859"/>
            <a:ext cx="2943616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400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Implementation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371033" y="1814444"/>
            <a:ext cx="1915480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Parameters   </a:t>
            </a: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4352134" y="2335122"/>
            <a:ext cx="2880320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9875" indent="-182563"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Soil fertility status </a:t>
            </a:r>
          </a:p>
          <a:p>
            <a:pPr marL="269875" indent="-182563"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Plant  height (cm)</a:t>
            </a:r>
          </a:p>
          <a:p>
            <a:pPr marL="269875" indent="-182563"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No. of cobs/plant</a:t>
            </a:r>
          </a:p>
          <a:p>
            <a:pPr marL="269875" indent="-182563"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Length of cob (cm)</a:t>
            </a:r>
          </a:p>
          <a:p>
            <a:pPr marL="269875" indent="-182563">
              <a:buFont typeface="Arial" pitchFamily="34" charset="0"/>
              <a:buChar char="•"/>
            </a:pPr>
            <a:r>
              <a:rPr lang="en-I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Cob weight (g)</a:t>
            </a:r>
          </a:p>
          <a:p>
            <a:pPr marL="269875" indent="-182563">
              <a:buFont typeface="Arial" pitchFamily="34" charset="0"/>
              <a:buChar char="•"/>
            </a:pPr>
            <a:r>
              <a:rPr lang="en-I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Test weight (g)</a:t>
            </a:r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9875" indent="-182563"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Grain yield  (q/ha)</a:t>
            </a:r>
          </a:p>
          <a:p>
            <a:pPr marL="269875" indent="-182563">
              <a:buFont typeface="Arial" pitchFamily="34" charset="0"/>
              <a:buChar char="•"/>
            </a:pPr>
            <a:r>
              <a:rPr lang="en-I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Stover yield (q/ha)</a:t>
            </a:r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9875" indent="-182563"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B:C </a:t>
            </a:r>
          </a:p>
        </p:txBody>
      </p:sp>
      <p:sp>
        <p:nvSpPr>
          <p:cNvPr id="30" name="Text Box 41"/>
          <p:cNvSpPr txBox="1">
            <a:spLocks noChangeArrowheads="1"/>
          </p:cNvSpPr>
          <p:nvPr/>
        </p:nvSpPr>
        <p:spPr bwMode="auto">
          <a:xfrm>
            <a:off x="58057" y="6029286"/>
            <a:ext cx="4143372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Distribution of Soil Health Cards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11FFC64-8095-45C7-8FCF-18E3B8ADC0EE}"/>
              </a:ext>
            </a:extLst>
          </p:cNvPr>
          <p:cNvSpPr/>
          <p:nvPr/>
        </p:nvSpPr>
        <p:spPr>
          <a:xfrm>
            <a:off x="4352134" y="749456"/>
            <a:ext cx="4411591" cy="83099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000" indent="-255588" defTabSz="914145">
              <a:buFont typeface="Arial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Area: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0.2 ha. per demo</a:t>
            </a:r>
          </a:p>
          <a:p>
            <a:pPr marL="36000" indent="-255588" defTabSz="914145">
              <a:buFont typeface="Arial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No of farmers: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05</a:t>
            </a:r>
          </a:p>
          <a:p>
            <a:pPr marL="36000" indent="-255588" defTabSz="914145">
              <a:buFont typeface="Arial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Scientists: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SS,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Hort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 (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Sr.S&amp;H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) &amp;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Agron</a:t>
            </a:r>
            <a:endParaRPr lang="en-US" sz="1600" dirty="0">
              <a:solidFill>
                <a:prstClr val="black"/>
              </a:solidFill>
              <a:latin typeface="Times New Roman" pitchFamily="18" charset="0"/>
              <a:ea typeface="Franklin Gothic Medium" pitchFamily="34" charset="0"/>
              <a:cs typeface="Times New Roman" pitchFamily="18" charset="0"/>
              <a:sym typeface="Franklin Gothic Medium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FFB4F61-CF09-4EF6-BFDC-825446C6D34E}"/>
              </a:ext>
            </a:extLst>
          </p:cNvPr>
          <p:cNvSpPr/>
          <p:nvPr/>
        </p:nvSpPr>
        <p:spPr>
          <a:xfrm>
            <a:off x="4352134" y="4743675"/>
            <a:ext cx="4363270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Statistical test: </a:t>
            </a:r>
            <a:r>
              <a:rPr lang="en-US" sz="2000" b="1" dirty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Two way ‘t’ test 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344866" y="5286388"/>
            <a:ext cx="3298968" cy="428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b="1" dirty="0">
              <a:solidFill>
                <a:srgbClr val="050763"/>
              </a:solidFill>
              <a:latin typeface="Georgia" pitchFamily="18" charset="0"/>
              <a:cs typeface="Times New Roman" pitchFamily="18" charset="0"/>
            </a:endParaRPr>
          </a:p>
          <a:p>
            <a:pPr algn="l"/>
            <a:endParaRPr lang="en-US" sz="2000" b="1" dirty="0">
              <a:solidFill>
                <a:srgbClr val="050763"/>
              </a:solidFill>
              <a:latin typeface="Georgia" pitchFamily="18" charset="0"/>
              <a:cs typeface="Times New Roman" pitchFamily="18" charset="0"/>
            </a:endParaRPr>
          </a:p>
          <a:p>
            <a:pPr algn="l"/>
            <a:r>
              <a:rPr lang="en-US" sz="2000" b="1" dirty="0">
                <a:solidFill>
                  <a:srgbClr val="050763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Educational activities</a:t>
            </a:r>
            <a:r>
              <a:rPr lang="en-US" sz="20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</a:br>
            <a:r>
              <a:rPr lang="en-US" sz="2000" dirty="0">
                <a:latin typeface="Georgia" pitchFamily="18" charset="0"/>
                <a:cs typeface="Times New Roman" pitchFamily="18" charset="0"/>
              </a:rPr>
              <a:t/>
            </a:r>
            <a:br>
              <a:rPr lang="en-US" sz="2000" dirty="0">
                <a:latin typeface="Georgia" pitchFamily="18" charset="0"/>
                <a:cs typeface="Times New Roman" pitchFamily="18" charset="0"/>
              </a:rPr>
            </a:br>
            <a:r>
              <a:rPr lang="en-US" sz="2000" dirty="0">
                <a:latin typeface="Georgia" pitchFamily="18" charset="0"/>
                <a:cs typeface="Times New Roman" pitchFamily="18" charset="0"/>
              </a:rPr>
              <a:t> </a:t>
            </a:r>
            <a:endParaRPr lang="en-IN" sz="2000" dirty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357686" y="5779038"/>
            <a:ext cx="3499048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Method Demonstration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Training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Field Day </a:t>
            </a:r>
          </a:p>
          <a:p>
            <a:pPr algn="l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9710312"/>
      </p:ext>
    </p:extLst>
  </p:cSld>
  <p:clrMapOvr>
    <a:masterClrMapping/>
  </p:clrMapOvr>
  <p:transition spd="slow">
    <p:strips dir="r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68662" y="71414"/>
            <a:ext cx="8661056" cy="769441"/>
          </a:xfrm>
          <a:prstGeom prst="rect">
            <a:avLst/>
          </a:prstGeom>
          <a:noFill/>
          <a:ln>
            <a:solidFill>
              <a:srgbClr val="C00000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marL="457200" indent="-457200" algn="ctr">
              <a:defRPr/>
            </a:pP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>
                <a:solidFill>
                  <a:srgbClr val="000099"/>
                </a:solidFill>
                <a:latin typeface="Georgia" pitchFamily="18" charset="0"/>
              </a:rPr>
              <a:t>: Demonstration of short duration Finger millet var. KMR-</a:t>
            </a: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630</a:t>
            </a:r>
            <a:r>
              <a:rPr lang="en-US" sz="2000" b="1" dirty="0">
                <a:solidFill>
                  <a:srgbClr val="000099"/>
                </a:solidFill>
                <a:latin typeface="Georgia" pitchFamily="18" charset="0"/>
              </a:rPr>
              <a:t> under double cropping system (Cowpea – Finger millet)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eorgia" pitchFamily="18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51520" y="2276872"/>
            <a:ext cx="8491566" cy="224676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28600" indent="-228600" eaLnBrk="1" hangingPunct="1">
              <a:buFont typeface="Symbol"/>
              <a:buChar char="¨"/>
              <a:defRPr sz="1600"/>
            </a:lvl1pPr>
          </a:lstStyle>
          <a:p>
            <a:pPr marL="0" lvl="0" indent="0" algn="just">
              <a:buFont typeface="Wingdings" pitchFamily="2" charset="2"/>
              <a:buChar char="Ø"/>
              <a:defRPr/>
            </a:pP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Finger Millet is being grown as sole crop with blast susceptible varieties in an area of 40,000 ha in </a:t>
            </a:r>
            <a:r>
              <a:rPr lang="en-IN" sz="2000" dirty="0" err="1">
                <a:latin typeface="Times New Roman" pitchFamily="18" charset="0"/>
                <a:cs typeface="Times New Roman" pitchFamily="18" charset="0"/>
              </a:rPr>
              <a:t>Bengaluru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 Rural District.</a:t>
            </a:r>
          </a:p>
          <a:p>
            <a:pPr marL="0" lvl="0" indent="0" algn="just">
              <a:buFont typeface="Wingdings" pitchFamily="2" charset="2"/>
              <a:buChar char="Ø"/>
              <a:defRPr/>
            </a:pP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000" b="1" dirty="0">
                <a:latin typeface="Times New Roman" pitchFamily="18" charset="0"/>
                <a:cs typeface="Times New Roman" pitchFamily="18" charset="0"/>
              </a:rPr>
              <a:t>Farmers are not taking the advantage of bimodal distribution of rainfall from may to November to adopt double cropping system. </a:t>
            </a:r>
          </a:p>
          <a:p>
            <a:pPr marL="0" lvl="0" indent="0" algn="just">
              <a:buFont typeface="Wingdings" pitchFamily="2" charset="2"/>
              <a:buChar char="Ø"/>
              <a:defRPr/>
            </a:pP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Therefore, it is essential to demonstrate double cropping system using short duration cowpea (KBC-9) and blast resistant Finger millet variety (KMR-630) for maximum  productivity.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I:\FARMTRIALS 2020-21\pHOTOS\Farm Trial\IMG20200915130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1" y="4663503"/>
            <a:ext cx="3027185" cy="214987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6" name="Picture 2" descr="I:\Vabasandra Aug 2021\IMG_12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726" y="4658205"/>
            <a:ext cx="3232757" cy="215517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251520" y="1196752"/>
            <a:ext cx="1501565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000" b="1" dirty="0">
                <a:ln>
                  <a:noFill/>
                </a:ln>
                <a:solidFill>
                  <a:srgbClr val="C00000"/>
                </a:solidFill>
                <a:latin typeface="Georgia" pitchFamily="18" charset="0"/>
              </a:rPr>
              <a:t>Rationale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063ABD7-7751-49C0-9396-5B6773531660}"/>
              </a:ext>
            </a:extLst>
          </p:cNvPr>
          <p:cNvSpPr txBox="1"/>
          <p:nvPr/>
        </p:nvSpPr>
        <p:spPr>
          <a:xfrm>
            <a:off x="6372200" y="980728"/>
            <a:ext cx="252028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Place: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Sonnamaranahalli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Taluk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Doddaballapura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Season : 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Kharif</a:t>
            </a:r>
            <a:endParaRPr lang="en-US" b="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123728" y="980728"/>
          <a:ext cx="4143404" cy="11169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87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Avg.</a:t>
                      </a:r>
                      <a:r>
                        <a:rPr lang="en-US" sz="1600" b="1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 yield </a:t>
                      </a:r>
                      <a:endParaRPr lang="en-US" sz="16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Pot. Yield</a:t>
                      </a:r>
                      <a:endParaRPr lang="en-US" sz="1600" b="1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5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Cow pea</a:t>
                      </a:r>
                      <a:endParaRPr lang="en-US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itchFamily="18" charset="0"/>
                          <a:cs typeface="Times New Roman" pitchFamily="18" charset="0"/>
                        </a:rPr>
                        <a:t>9.0 q/ha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Times New Roman" pitchFamily="18" charset="0"/>
                          <a:cs typeface="Times New Roman" pitchFamily="18" charset="0"/>
                        </a:rPr>
                        <a:t>12.0 q/ha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Finger millet</a:t>
                      </a:r>
                      <a:endParaRPr lang="en-US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Times New Roman" pitchFamily="18" charset="0"/>
                          <a:cs typeface="Times New Roman" pitchFamily="18" charset="0"/>
                        </a:rPr>
                        <a:t>16.0 q/ha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itchFamily="18" charset="0"/>
                          <a:cs typeface="Times New Roman" pitchFamily="18" charset="0"/>
                        </a:rPr>
                        <a:t>25.0 q/ha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trips dir="r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63064" y="714356"/>
            <a:ext cx="8929718" cy="48320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31775" indent="-231775">
              <a:defRPr/>
            </a:pPr>
            <a:r>
              <a:rPr 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Source of Technology: </a:t>
            </a:r>
            <a:r>
              <a:rPr lang="en-US" sz="22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UAS(B), 2020-21</a:t>
            </a:r>
          </a:p>
          <a:p>
            <a:pPr marL="231775" indent="-231775">
              <a:defRPr/>
            </a:pPr>
            <a:endParaRPr lang="en-US" sz="22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31775" indent="-231775" algn="just">
              <a:lnSpc>
                <a:spcPct val="150000"/>
              </a:lnSpc>
              <a:buFont typeface="Symbol"/>
              <a:buChar char="¨"/>
              <a:defRPr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Double cropping system (cowpea  - Finger millet)</a:t>
            </a:r>
          </a:p>
          <a:p>
            <a:pPr marL="231775" indent="-231775" algn="just">
              <a:lnSpc>
                <a:spcPct val="150000"/>
              </a:lnSpc>
              <a:buFont typeface="Symbol"/>
              <a:buChar char="¨"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Moisture conservation furrows (every 12 rows) in Finger millet</a:t>
            </a:r>
          </a:p>
          <a:p>
            <a:pPr marL="231775" indent="-231775" algn="just">
              <a:lnSpc>
                <a:spcPct val="150000"/>
              </a:lnSpc>
              <a:buFont typeface="Symbol"/>
              <a:buChar char="¨"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Use of  short duration var. KBC-9 in Cowpea and KMR- 630 (95-100 days) in Finger millet</a:t>
            </a:r>
          </a:p>
          <a:p>
            <a:pPr marL="231775" indent="-231775">
              <a:lnSpc>
                <a:spcPct val="150000"/>
              </a:lnSpc>
              <a:buFont typeface="Symbol"/>
              <a:buChar char="¨"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Seed treatment with </a:t>
            </a:r>
            <a:r>
              <a:rPr lang="en-US" sz="2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Rhizobium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200 g (cowpea) and </a:t>
            </a:r>
            <a:r>
              <a:rPr lang="en-US" sz="22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Azospirillum</a:t>
            </a:r>
            <a:r>
              <a:rPr lang="en-US" sz="2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200 g 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(finger millet)</a:t>
            </a:r>
          </a:p>
          <a:p>
            <a:pPr marL="231775" indent="-231775">
              <a:lnSpc>
                <a:spcPct val="150000"/>
              </a:lnSpc>
              <a:buFont typeface="Symbol"/>
              <a:buChar char="¨"/>
              <a:defRPr/>
            </a:pPr>
            <a:endParaRPr lang="en-IN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31775" indent="-231775">
              <a:lnSpc>
                <a:spcPct val="150000"/>
              </a:lnSpc>
              <a:defRPr/>
            </a:pPr>
            <a:r>
              <a:rPr lang="en-IN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Check: </a:t>
            </a:r>
            <a:r>
              <a:rPr lang="en-IN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Sole crop - Finger millet var. GPU - 28</a:t>
            </a:r>
            <a:endParaRPr lang="en-US" sz="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"/>
          <p:cNvSpPr txBox="1">
            <a:spLocks noChangeArrowheads="1"/>
          </p:cNvSpPr>
          <p:nvPr/>
        </p:nvSpPr>
        <p:spPr bwMode="auto">
          <a:xfrm>
            <a:off x="4687686" y="569117"/>
            <a:ext cx="3505200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Area: 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0.4 ha. per demo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No. of farmers:  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Scientists : 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Agronomy and SS </a:t>
            </a:r>
          </a:p>
        </p:txBody>
      </p:sp>
      <p:graphicFrame>
        <p:nvGraphicFramePr>
          <p:cNvPr id="3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01873976"/>
              </p:ext>
            </p:extLst>
          </p:nvPr>
        </p:nvGraphicFramePr>
        <p:xfrm>
          <a:off x="184380" y="807302"/>
          <a:ext cx="4087687" cy="573796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112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43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Particulars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Qty./ demo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Cost (Rs.)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2353">
                <a:tc>
                  <a:txBody>
                    <a:bodyPr/>
                    <a:lstStyle/>
                    <a:p>
                      <a:pPr algn="l"/>
                      <a:r>
                        <a:rPr kumimoji="0" lang="en-US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Finger millet Seeds  </a:t>
                      </a:r>
                    </a:p>
                    <a:p>
                      <a:pPr algn="l"/>
                      <a:r>
                        <a:rPr kumimoji="0" lang="en-US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(KMR-630)  </a:t>
                      </a:r>
                      <a:endParaRPr kumimoji="0" lang="en-US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2353">
                <a:tc>
                  <a:txBody>
                    <a:bodyPr/>
                    <a:lstStyle/>
                    <a:p>
                      <a:pPr algn="l"/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Cowpea seeds </a:t>
                      </a:r>
                    </a:p>
                    <a:p>
                      <a:pPr algn="l"/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(KBC-9)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12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2014">
                <a:tc>
                  <a:txBody>
                    <a:bodyPr/>
                    <a:lstStyle/>
                    <a:p>
                      <a:r>
                        <a:rPr lang="en-US" sz="1800" i="1" dirty="0" err="1">
                          <a:latin typeface="Times New Roman" pitchFamily="18" charset="0"/>
                          <a:cs typeface="Times New Roman" pitchFamily="18" charset="0"/>
                        </a:rPr>
                        <a:t>Rhizobium</a:t>
                      </a:r>
                      <a:endParaRPr lang="en-US" sz="18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1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i="1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Azospirillum</a:t>
                      </a:r>
                      <a:r>
                        <a:rPr kumimoji="0" lang="en-US" sz="18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Soil analysis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334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(per demo)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96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 for 10 demos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26600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89661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Board and Field day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89661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Cost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32600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623186" y="1968708"/>
            <a:ext cx="4441984" cy="2446824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225425" indent="-225425" algn="just">
              <a:lnSpc>
                <a:spcPct val="100000"/>
              </a:lnSpc>
              <a:defRPr/>
            </a:pPr>
            <a:r>
              <a:rPr lang="en-US" sz="17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Plant height (cm) in both crops</a:t>
            </a:r>
          </a:p>
          <a:p>
            <a:pPr marL="225425" indent="-225425" algn="just">
              <a:lnSpc>
                <a:spcPct val="100000"/>
              </a:lnSpc>
              <a:defRPr/>
            </a:pPr>
            <a:r>
              <a:rPr lang="en-US" sz="17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No. of  productive tillers/plant in Finger millet</a:t>
            </a:r>
          </a:p>
          <a:p>
            <a:pPr marL="225425" indent="-225425" algn="just">
              <a:lnSpc>
                <a:spcPct val="100000"/>
              </a:lnSpc>
              <a:defRPr/>
            </a:pPr>
            <a:r>
              <a:rPr lang="en-US" sz="17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No. of branches per plant  in cowpea</a:t>
            </a:r>
          </a:p>
          <a:p>
            <a:pPr marL="225425" indent="-225425" algn="just">
              <a:lnSpc>
                <a:spcPct val="100000"/>
              </a:lnSpc>
              <a:defRPr/>
            </a:pPr>
            <a:r>
              <a:rPr lang="en-US" sz="17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Blast  severity (%) in Finger millet</a:t>
            </a:r>
          </a:p>
          <a:p>
            <a:pPr marL="225425" indent="-225425" algn="just">
              <a:lnSpc>
                <a:spcPct val="100000"/>
              </a:lnSpc>
              <a:defRPr/>
            </a:pPr>
            <a:r>
              <a:rPr lang="en-US" sz="17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Yield (q/ha) for both crops</a:t>
            </a:r>
          </a:p>
          <a:p>
            <a:pPr marL="225425" indent="-225425" algn="just">
              <a:lnSpc>
                <a:spcPct val="100000"/>
              </a:lnSpc>
              <a:defRPr/>
            </a:pPr>
            <a:r>
              <a:rPr lang="en-IN" sz="17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Equivalent yield of Finger millet (q/ha)</a:t>
            </a:r>
          </a:p>
          <a:p>
            <a:pPr marL="225425" indent="-225425" algn="just">
              <a:lnSpc>
                <a:spcPct val="100000"/>
              </a:lnSpc>
              <a:defRPr/>
            </a:pPr>
            <a:r>
              <a:rPr lang="en-IN" sz="17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Bio mass of cowpea added to soil (q/ha)</a:t>
            </a:r>
          </a:p>
          <a:p>
            <a:pPr marL="225425" indent="-225425" algn="just">
              <a:lnSpc>
                <a:spcPct val="100000"/>
              </a:lnSpc>
              <a:defRPr/>
            </a:pPr>
            <a:r>
              <a:rPr lang="en-IN" sz="17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Soil analysis before and after harvest of crop </a:t>
            </a:r>
            <a:endParaRPr lang="en-US" sz="17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5425" indent="-225425" algn="just">
              <a:lnSpc>
                <a:spcPct val="100000"/>
              </a:lnSpc>
              <a:defRPr/>
            </a:pPr>
            <a:r>
              <a:rPr lang="en-US" sz="17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B:C </a:t>
            </a:r>
          </a:p>
        </p:txBody>
      </p:sp>
      <p:sp>
        <p:nvSpPr>
          <p:cNvPr id="6" name="Rectangle 5"/>
          <p:cNvSpPr/>
          <p:nvPr/>
        </p:nvSpPr>
        <p:spPr>
          <a:xfrm>
            <a:off x="4674969" y="1548454"/>
            <a:ext cx="1715893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Georgia" pitchFamily="18" charset="0"/>
              </a:rPr>
              <a:t>Parameters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162906"/>
            <a:ext cx="2473754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Georgia" pitchFamily="18" charset="0"/>
              </a:rPr>
              <a:t>Critical Inputs</a:t>
            </a: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4687686" y="93778"/>
            <a:ext cx="252752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>
                <a:solidFill>
                  <a:srgbClr val="000099"/>
                </a:solidFill>
                <a:latin typeface="Georgia" pitchFamily="18" charset="0"/>
              </a:rPr>
              <a:t>Implementation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06E757B-F73E-4558-B4F0-8C3CD944607E}"/>
              </a:ext>
            </a:extLst>
          </p:cNvPr>
          <p:cNvSpPr/>
          <p:nvPr/>
        </p:nvSpPr>
        <p:spPr>
          <a:xfrm>
            <a:off x="4662109" y="4572008"/>
            <a:ext cx="4002133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Georgia" pitchFamily="18" charset="0"/>
              </a:rPr>
              <a:t>Statistical test: </a:t>
            </a:r>
            <a:r>
              <a:rPr lang="en-US" b="1" dirty="0">
                <a:solidFill>
                  <a:schemeClr val="tx1"/>
                </a:solidFill>
                <a:latin typeface="Georgia" pitchFamily="18" charset="0"/>
              </a:rPr>
              <a:t>Two way ‘t’ test 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643438" y="5643578"/>
            <a:ext cx="3499048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Method Demonstration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Training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Field day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643438" y="5072074"/>
            <a:ext cx="3178204" cy="428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endParaRPr lang="en-US" sz="18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r>
              <a:rPr lang="en-US" sz="1800" b="1" dirty="0">
                <a:solidFill>
                  <a:srgbClr val="050763"/>
                </a:solidFill>
                <a:latin typeface="Georgia" pitchFamily="18" charset="0"/>
              </a:rPr>
              <a:t> </a:t>
            </a:r>
            <a:r>
              <a:rPr lang="en-US" sz="1800" b="1" dirty="0">
                <a:solidFill>
                  <a:srgbClr val="000099"/>
                </a:solidFill>
                <a:latin typeface="Georgia" pitchFamily="18" charset="0"/>
              </a:rPr>
              <a:t>Educational activities</a:t>
            </a:r>
            <a:r>
              <a:rPr lang="en-US" sz="1800" b="1" dirty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en-US" sz="1800" b="1" dirty="0">
                <a:solidFill>
                  <a:srgbClr val="C00000"/>
                </a:solidFill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/>
            </a:r>
            <a:br>
              <a:rPr lang="en-US" sz="1800" dirty="0"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> </a:t>
            </a:r>
            <a:endParaRPr lang="en-IN" sz="1800" dirty="0">
              <a:latin typeface="Georgia" pitchFamily="18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785786" y="71414"/>
            <a:ext cx="7601272" cy="461665"/>
          </a:xfrm>
          <a:prstGeom prst="rect">
            <a:avLst/>
          </a:prstGeom>
          <a:noFill/>
          <a:ln>
            <a:solidFill>
              <a:srgbClr val="C00000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marL="457200" indent="-457200" algn="ctr">
              <a:defRPr/>
            </a:pP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>
                <a:solidFill>
                  <a:srgbClr val="000099"/>
                </a:solidFill>
                <a:latin typeface="Georgia" pitchFamily="18" charset="0"/>
              </a:rPr>
              <a:t>: Integrated Nutrient Management in Finger millet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251520" y="620688"/>
            <a:ext cx="1714512" cy="6001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200" b="1" dirty="0">
                <a:ln>
                  <a:noFill/>
                </a:ln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Rationale</a:t>
            </a: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251520" y="1556792"/>
            <a:ext cx="8501122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  <a:defRPr/>
            </a:pPr>
            <a:r>
              <a:rPr lang="en-I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Finger millet is a major field crop in </a:t>
            </a:r>
            <a:r>
              <a:rPr lang="en-IN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Bengaluru</a:t>
            </a:r>
            <a:r>
              <a:rPr lang="en-I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Rural District covering an area of 40,000 ha. highly susceptible to lodging (50-60 %) mainly due to no or low potash application.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I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Farmers have not adopted integrated nutrient management practice to address the crop performance and soil fertility</a:t>
            </a:r>
            <a:r>
              <a:rPr lang="en-I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I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Therefore, it is optimum to demonstrate INM in Finger millet.  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304800" y="4038600"/>
            <a:ext cx="8644798" cy="258531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18" tIns="45718" rIns="45718" bIns="45718">
            <a:spAutoFit/>
          </a:bodyPr>
          <a:lstStyle/>
          <a:p>
            <a:pPr marL="133941" indent="-133941" defTabSz="914145">
              <a:buSzPct val="100000"/>
            </a:pP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Source of Technology: </a:t>
            </a:r>
            <a:r>
              <a:rPr lang="en-US" sz="20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  <a:sym typeface="Franklin Gothic Medium" pitchFamily="34" charset="0"/>
              </a:rPr>
              <a:t>UAS (B), 2015</a:t>
            </a:r>
            <a:endParaRPr lang="en-US" sz="2000" b="1" u="sng" dirty="0">
              <a:solidFill>
                <a:srgbClr val="0070C0"/>
              </a:solidFill>
              <a:highlight>
                <a:srgbClr val="FFFF00"/>
              </a:highlight>
              <a:latin typeface="Times New Roman" pitchFamily="18" charset="0"/>
              <a:cs typeface="Times New Roman" pitchFamily="18" charset="0"/>
              <a:sym typeface="Franklin Gothic Medium" pitchFamily="34" charset="0"/>
            </a:endParaRP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i="1" dirty="0" err="1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Azospirillum</a:t>
            </a:r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 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– 150 g for seed treatment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RDF: 7.5 t/ha FYM, 50:37.5:40 NPK, 12.5 &amp; 10 Zn &amp; Borax kg/ha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Zn &amp; Borax application before sowing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50% N  and  full P, K , Zn and B as basal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50 % N at 6 – 7 weeks after sowing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endParaRPr lang="en-IN" sz="2000" dirty="0">
              <a:solidFill>
                <a:prstClr val="black"/>
              </a:solidFill>
              <a:latin typeface="Times New Roman" pitchFamily="18" charset="0"/>
              <a:ea typeface="Franklin Gothic Medium" pitchFamily="34" charset="0"/>
              <a:cs typeface="Times New Roman" pitchFamily="18" charset="0"/>
              <a:sym typeface="Franklin Gothic Medium" pitchFamily="34" charset="0"/>
            </a:endParaRPr>
          </a:p>
          <a:p>
            <a:pPr marL="342900" indent="-342900" defTabSz="914145">
              <a:buSzPct val="100000"/>
            </a:pPr>
            <a:r>
              <a:rPr lang="en-IN" sz="2000" b="1" dirty="0">
                <a:solidFill>
                  <a:srgbClr val="C00000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Check: </a:t>
            </a: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Farmer’s Practice (N-87 Kg, P-46 Kg / ha.)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ea typeface="Franklin Gothic Medium" pitchFamily="34" charset="0"/>
              <a:cs typeface="Times New Roman" pitchFamily="18" charset="0"/>
              <a:sym typeface="Franklin Gothic Medium" pitchFamily="34" charset="0"/>
            </a:endParaRPr>
          </a:p>
        </p:txBody>
      </p:sp>
      <p:pic>
        <p:nvPicPr>
          <p:cNvPr id="1026" name="Picture 2" descr="Finger millet now ICRISAT&amp;#39;s mandate cro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05400"/>
            <a:ext cx="2646760" cy="128588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65037C-7EAF-4A54-AE75-ADC371BAF048}"/>
              </a:ext>
            </a:extLst>
          </p:cNvPr>
          <p:cNvSpPr txBox="1"/>
          <p:nvPr/>
        </p:nvSpPr>
        <p:spPr>
          <a:xfrm>
            <a:off x="6372200" y="620688"/>
            <a:ext cx="228601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Place: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Narasapura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Taluk: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Nelamangala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Season : 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Kharif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3059832" y="620688"/>
            <a:ext cx="2077130" cy="87357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Avg. Yield: </a:t>
            </a:r>
            <a:r>
              <a:rPr lang="en-US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 q/ha </a:t>
            </a:r>
          </a:p>
          <a:p>
            <a:pPr algn="l"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Pot Yield: </a:t>
            </a:r>
            <a:r>
              <a:rPr lang="en-US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25 q/ha</a:t>
            </a:r>
          </a:p>
        </p:txBody>
      </p:sp>
    </p:spTree>
    <p:extLst>
      <p:ext uri="{BB962C8B-B14F-4D97-AF65-F5344CB8AC3E}">
        <p14:creationId xmlns:p14="http://schemas.microsoft.com/office/powerpoint/2010/main" xmlns="" val="109233683"/>
      </p:ext>
    </p:extLst>
  </p:cSld>
  <p:clrMapOvr>
    <a:masterClrMapping/>
  </p:clrMapOvr>
  <p:transition spd="slow">
    <p:strips dir="r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20826" y="324129"/>
            <a:ext cx="2473754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Georgia" pitchFamily="18" charset="0"/>
              </a:rPr>
              <a:t>Critical Inputs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860032" y="698936"/>
            <a:ext cx="37338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Area: </a:t>
            </a:r>
            <a:r>
              <a:rPr lang="en-US" sz="1800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0.2 ha per demo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 of farmers: </a:t>
            </a:r>
            <a:r>
              <a:rPr lang="en-US" sz="1800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Scientists –</a:t>
            </a:r>
            <a:r>
              <a:rPr lang="en-US" sz="1800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SS, </a:t>
            </a:r>
            <a:r>
              <a:rPr lang="en-US" sz="1800" dirty="0" err="1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Agron</a:t>
            </a:r>
            <a:r>
              <a:rPr lang="en-US" sz="1800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&amp; PP</a:t>
            </a:r>
          </a:p>
        </p:txBody>
      </p:sp>
      <p:sp>
        <p:nvSpPr>
          <p:cNvPr id="12" name="Text Box 41"/>
          <p:cNvSpPr txBox="1">
            <a:spLocks noChangeArrowheads="1"/>
          </p:cNvSpPr>
          <p:nvPr/>
        </p:nvSpPr>
        <p:spPr bwMode="auto">
          <a:xfrm>
            <a:off x="4860032" y="204888"/>
            <a:ext cx="2569488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>
                <a:solidFill>
                  <a:srgbClr val="000099"/>
                </a:solidFill>
                <a:latin typeface="Georgia" pitchFamily="18" charset="0"/>
              </a:rPr>
              <a:t>Implementation</a:t>
            </a:r>
          </a:p>
        </p:txBody>
      </p:sp>
      <p:graphicFrame>
        <p:nvGraphicFramePr>
          <p:cNvPr id="6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41591107"/>
              </p:ext>
            </p:extLst>
          </p:nvPr>
        </p:nvGraphicFramePr>
        <p:xfrm>
          <a:off x="685800" y="1066800"/>
          <a:ext cx="4038600" cy="4953003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13132"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Particulars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Qty. /demo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Cost/</a:t>
                      </a:r>
                    </a:p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demo </a:t>
                      </a:r>
                    </a:p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(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Rs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.)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9795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Fertilizers 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- 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FC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9795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Azospirillum</a:t>
                      </a:r>
                      <a:endParaRPr kumimoji="0" 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Franklin Gothic Medium" pitchFamily="34" charset="0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1 kg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100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06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Borax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150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06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ZnSO</a:t>
                      </a:r>
                      <a:r>
                        <a:rPr kumimoji="0" lang="en-IN" sz="2000" b="0" i="0" u="none" strike="noStrike" kern="1200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1.5 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9795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Soil analysis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900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9797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Total (per demo)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8" marR="32148" marT="32148" marB="32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I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1275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8" marR="32148" marT="32148" marB="32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9797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Cost for 5 demos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I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6375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8" marR="32148" marT="32148" marB="32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9797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Board and Field day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6000</a:t>
                      </a:r>
                    </a:p>
                  </a:txBody>
                  <a:tcPr marL="32148" marR="32148" marT="32148" marB="32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9797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Total Cost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I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12375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8" marR="32148" marT="32148" marB="32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893302" y="1853788"/>
            <a:ext cx="2393342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Georgia" pitchFamily="18" charset="0"/>
              </a:rPr>
              <a:t>Parameters   </a:t>
            </a: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4860032" y="2332070"/>
            <a:ext cx="2880320" cy="17543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69875" indent="-182563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Soil fertility status </a:t>
            </a:r>
          </a:p>
          <a:p>
            <a:pPr marL="269875" indent="-182563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Plant  height (cm)</a:t>
            </a:r>
          </a:p>
          <a:p>
            <a:pPr marL="269875" indent="-182563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No. of tillers/hill</a:t>
            </a:r>
          </a:p>
          <a:p>
            <a:pPr marL="269875" indent="-182563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Grain Yield (q/ha)</a:t>
            </a:r>
          </a:p>
          <a:p>
            <a:pPr marL="269875" indent="-182563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Straw yield (q/ha)</a:t>
            </a:r>
          </a:p>
          <a:p>
            <a:pPr marL="269875" indent="-182563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B:C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8CC0EDE-8641-4162-AD42-3CDC850A6F9B}"/>
              </a:ext>
            </a:extLst>
          </p:cNvPr>
          <p:cNvSpPr/>
          <p:nvPr/>
        </p:nvSpPr>
        <p:spPr>
          <a:xfrm>
            <a:off x="4857752" y="4314774"/>
            <a:ext cx="4071966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Georgia" pitchFamily="18" charset="0"/>
              </a:rPr>
              <a:t>Statistical test: </a:t>
            </a:r>
            <a:r>
              <a:rPr lang="en-US" b="1" dirty="0">
                <a:solidFill>
                  <a:schemeClr val="tx1"/>
                </a:solidFill>
                <a:latin typeface="Georgia" pitchFamily="18" charset="0"/>
              </a:rPr>
              <a:t>Two way ‘t’ test 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857752" y="5500702"/>
            <a:ext cx="3499048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Method Demonstration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Training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Field Day </a:t>
            </a:r>
          </a:p>
          <a:p>
            <a:pPr algn="l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865144" y="4992262"/>
            <a:ext cx="3207318" cy="428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endParaRPr lang="en-US" sz="18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r>
              <a:rPr lang="en-US" sz="1800" b="1" dirty="0">
                <a:solidFill>
                  <a:srgbClr val="050763"/>
                </a:solidFill>
                <a:latin typeface="Georgia" pitchFamily="18" charset="0"/>
              </a:rPr>
              <a:t> </a:t>
            </a:r>
            <a:r>
              <a:rPr lang="en-US" sz="1800" b="1" dirty="0">
                <a:solidFill>
                  <a:srgbClr val="000099"/>
                </a:solidFill>
                <a:latin typeface="Georgia" pitchFamily="18" charset="0"/>
              </a:rPr>
              <a:t>Educational activities</a:t>
            </a:r>
            <a:br>
              <a:rPr lang="en-US" sz="1800" b="1" dirty="0">
                <a:solidFill>
                  <a:srgbClr val="000099"/>
                </a:solidFill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/>
            </a:r>
            <a:br>
              <a:rPr lang="en-US" sz="1800" dirty="0"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> </a:t>
            </a:r>
            <a:endParaRPr lang="en-IN" sz="18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1199454"/>
      </p:ext>
    </p:extLst>
  </p:cSld>
  <p:clrMapOvr>
    <a:masterClrMapping/>
  </p:clrMapOvr>
  <p:transition spd="slow">
    <p:strips dir="r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2274888" y="-76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57158" y="71414"/>
            <a:ext cx="8405842" cy="800219"/>
          </a:xfrm>
          <a:prstGeom prst="rect">
            <a:avLst/>
          </a:prstGeom>
          <a:noFill/>
          <a:ln>
            <a:solidFill>
              <a:srgbClr val="C00000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200" b="1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: Demonstration of Foxtail millet Var. GPUF </a:t>
            </a:r>
            <a:r>
              <a:rPr lang="en-US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b="1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 for value addition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285720" y="2071678"/>
            <a:ext cx="8501122" cy="419198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28600" indent="-228600" eaLnBrk="1" hangingPunct="1">
              <a:buFont typeface="Symbol"/>
              <a:buChar char="¨"/>
              <a:defRPr sz="1600"/>
            </a:lvl1pPr>
          </a:lstStyle>
          <a:p>
            <a:pPr marL="0" indent="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Foxtail millet is the second most important millet rich in dietary fibre, minerals and B – Complex vitamins. </a:t>
            </a:r>
            <a:r>
              <a:rPr lang="en-IN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Bengaluru</a:t>
            </a: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Rural District is having more area under </a:t>
            </a:r>
            <a:r>
              <a:rPr lang="en-IN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rainfed</a:t>
            </a: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situation with vagaries of monsoon suitable for millet cultivation. </a:t>
            </a:r>
          </a:p>
          <a:p>
            <a:pPr marL="0" indent="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IN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GoK</a:t>
            </a: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is promoting millets under area expansion programme with monetary incentives to farmers.</a:t>
            </a:r>
          </a:p>
          <a:p>
            <a:pPr marL="0" indent="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Farmers are cultivating foxtail millet in Bengaluru Rural District, </a:t>
            </a:r>
            <a:r>
              <a:rPr lang="en-IN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using local varieties and consuming without value addition.</a:t>
            </a: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Therefore, demonstration of new foxtail millet variety and its value addition is required. 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395536" y="1124744"/>
            <a:ext cx="1661084" cy="55399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b="1" dirty="0">
                <a:ln>
                  <a:noFill/>
                </a:ln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Rationale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22D99F-63FC-4CF8-9057-41BEEAB024C8}"/>
              </a:ext>
            </a:extLst>
          </p:cNvPr>
          <p:cNvSpPr txBox="1"/>
          <p:nvPr/>
        </p:nvSpPr>
        <p:spPr>
          <a:xfrm>
            <a:off x="6286512" y="1000108"/>
            <a:ext cx="215943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Place: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Narasapura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Taluk: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Nelamangala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Season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Kharif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2786050" y="1000108"/>
            <a:ext cx="207713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Avg. Yield: </a:t>
            </a:r>
            <a:r>
              <a:rPr lang="en-US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q/ha </a:t>
            </a:r>
          </a:p>
          <a:p>
            <a:pPr algn="l"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Pot Yield: </a:t>
            </a:r>
            <a:r>
              <a:rPr lang="en-US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14 q/ha</a:t>
            </a: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2274888" y="-76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7652" name="Text Box 9"/>
          <p:cNvSpPr txBox="1">
            <a:spLocks noChangeArrowheads="1"/>
          </p:cNvSpPr>
          <p:nvPr/>
        </p:nvSpPr>
        <p:spPr bwMode="auto">
          <a:xfrm>
            <a:off x="1646238" y="24384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latin typeface="Franklin Gothic Medium" pitchFamily="34" charset="0"/>
              <a:cs typeface="Arial" charset="0"/>
            </a:endParaRPr>
          </a:p>
        </p:txBody>
      </p:sp>
      <p:sp>
        <p:nvSpPr>
          <p:cNvPr id="26" name="Text Box 40"/>
          <p:cNvSpPr txBox="1">
            <a:spLocks noChangeArrowheads="1"/>
          </p:cNvSpPr>
          <p:nvPr/>
        </p:nvSpPr>
        <p:spPr bwMode="auto">
          <a:xfrm>
            <a:off x="904522" y="3427253"/>
            <a:ext cx="7286676" cy="31700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indent="-228600"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Source of Technology: </a:t>
            </a:r>
            <a:r>
              <a:rPr lang="en-US" sz="24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UAS(B), 2021</a:t>
            </a:r>
          </a:p>
          <a:p>
            <a:pPr marL="228600" indent="-228600">
              <a:defRPr/>
            </a:pPr>
            <a:endParaRPr lang="en-US" sz="24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defRPr/>
            </a:pPr>
            <a:endParaRPr lang="en-US" sz="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 typeface="Symbol"/>
              <a:buChar char="¨"/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GPUF3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variety</a:t>
            </a:r>
          </a:p>
          <a:p>
            <a:pPr marL="231775" lvl="0" indent="-231775" algn="just">
              <a:buFont typeface="Symbol"/>
              <a:buChar char="¨"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Seed treatment with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Azospirillum</a:t>
            </a:r>
            <a:endParaRPr lang="en-US" sz="2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31775" lvl="0" indent="-231775" algn="just">
              <a:buFont typeface="Symbol"/>
              <a:buChar char="¨"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Processing and value addition: RTC foxtail millet rice, laddu, RTC upma mix 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etc.</a:t>
            </a:r>
          </a:p>
          <a:p>
            <a:pPr marL="231775" lvl="0" indent="-231775" algn="just">
              <a:buFont typeface="Symbol"/>
              <a:buChar char="¨"/>
              <a:defRPr/>
            </a:pPr>
            <a:endParaRPr lang="en-IN" sz="2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31775" lvl="0" indent="-231775" algn="just">
              <a:defRPr/>
            </a:pPr>
            <a:r>
              <a:rPr lang="en-I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Check: </a:t>
            </a:r>
            <a:r>
              <a:rPr lang="en-I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Farmer’s practice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Admin\Desktop\foxtail-millet-500x500_1200x1200.png.crdownload">
            <a:extLst>
              <a:ext uri="{FF2B5EF4-FFF2-40B4-BE49-F238E27FC236}">
                <a16:creationId xmlns:a16="http://schemas.microsoft.com/office/drawing/2014/main" xmlns="" id="{BE1B8F8C-9665-4E3E-A172-90974BE7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1966" y="102926"/>
            <a:ext cx="3053970" cy="3110050"/>
          </a:xfrm>
          <a:prstGeom prst="rect">
            <a:avLst/>
          </a:prstGeom>
          <a:noFill/>
          <a:ln w="3175"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download (1).jpg">
            <a:extLst>
              <a:ext uri="{FF2B5EF4-FFF2-40B4-BE49-F238E27FC236}">
                <a16:creationId xmlns:a16="http://schemas.microsoft.com/office/drawing/2014/main" xmlns="" id="{D26C85DF-463A-4E60-A798-BC9A0DB84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7" t="10001" r="6666" b="6665"/>
          <a:stretch>
            <a:fillRect/>
          </a:stretch>
        </p:blipFill>
        <p:spPr bwMode="auto">
          <a:xfrm>
            <a:off x="4716016" y="135959"/>
            <a:ext cx="2570580" cy="2471712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28716058"/>
              </p:ext>
            </p:extLst>
          </p:nvPr>
        </p:nvGraphicFramePr>
        <p:xfrm>
          <a:off x="107504" y="1465202"/>
          <a:ext cx="8856983" cy="50356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71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727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699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835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46366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Crop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Average Yield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Potential Yield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Diagnosed problem</a:t>
                      </a: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Proposed activity</a:t>
                      </a:r>
                    </a:p>
                  </a:txBody>
                  <a:tcPr marL="14793" marR="1479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47564">
                <a:tc>
                  <a:txBody>
                    <a:bodyPr/>
                    <a:lstStyle/>
                    <a:p>
                      <a:pPr marL="58738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latin typeface="Times New Roman" pitchFamily="18" charset="0"/>
                          <a:cs typeface="Times New Roman" pitchFamily="18" charset="0"/>
                        </a:rPr>
                        <a:t>Finger millet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58738" indent="0" algn="ctr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16 q/ha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25 q/ha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  <a:defRPr/>
                      </a:pP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No / low potash application, Micronutrients application (Zn &amp; B) is not followed, Lodging due to potash imbalance</a:t>
                      </a:r>
                      <a:endParaRPr lang="en-US" sz="18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FLD -  Integrated Nutrient Management</a:t>
                      </a:r>
                      <a:r>
                        <a:rPr lang="en-US" sz="18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in Finger millet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4793" marR="1479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99964">
                <a:tc>
                  <a:txBody>
                    <a:bodyPr/>
                    <a:lstStyle/>
                    <a:p>
                      <a:pPr marL="58738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1" kern="1200" dirty="0">
                          <a:latin typeface="Times New Roman" pitchFamily="18" charset="0"/>
                          <a:cs typeface="Times New Roman" pitchFamily="18" charset="0"/>
                        </a:rPr>
                        <a:t>Fodder sorghum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58738" indent="0" algn="just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Lack of knowledge on improved varieties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pPr marL="58738" indent="0"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FLD - Demonstration of </a:t>
                      </a:r>
                      <a:r>
                        <a:rPr lang="en-US" sz="1800" kern="1200" dirty="0" err="1">
                          <a:latin typeface="Times New Roman" pitchFamily="18" charset="0"/>
                          <a:cs typeface="Times New Roman" pitchFamily="18" charset="0"/>
                        </a:rPr>
                        <a:t>Multicut</a:t>
                      </a:r>
                      <a:r>
                        <a:rPr lang="en-US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 Fodder Sorghum COFS-31</a:t>
                      </a:r>
                      <a:r>
                        <a:rPr lang="en-US" sz="18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for green fodder</a:t>
                      </a:r>
                      <a:endParaRPr lang="en-US" sz="1800" b="0" kern="1200" dirty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4793" marR="1479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58738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1" kern="1200" dirty="0">
                          <a:latin typeface="Times New Roman" pitchFamily="18" charset="0"/>
                          <a:cs typeface="Times New Roman" pitchFamily="18" charset="0"/>
                        </a:rPr>
                        <a:t>Maize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52 q/ha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70 q/ha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793" marR="14793" marT="0" marB="0" anchor="ctr"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itchFamily="2" charset="2"/>
                        <a:buNone/>
                        <a:defRPr/>
                      </a:pP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No/Low K application,</a:t>
                      </a:r>
                    </a:p>
                    <a:p>
                      <a:pPr marL="0" indent="0" algn="just">
                        <a:buFont typeface="Wingdings" pitchFamily="2" charset="2"/>
                        <a:buNone/>
                        <a:defRPr/>
                      </a:pP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Micronutrients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application is not followed,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Pest and disease due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to potash imbalance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IN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FLD – Potassium</a:t>
                      </a:r>
                      <a:r>
                        <a:rPr lang="en-IN" sz="18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IN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Management in Maize through Bio –K</a:t>
                      </a:r>
                      <a:endParaRPr lang="en-US" sz="1800" b="0" kern="1200" dirty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4793" marR="14793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79512" y="284810"/>
            <a:ext cx="885698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/>
            <a:r>
              <a:rPr lang="en-US" sz="2800" b="1" dirty="0">
                <a:solidFill>
                  <a:srgbClr val="0D12F3"/>
                </a:solidFill>
                <a:latin typeface="Georgia" pitchFamily="18" charset="0"/>
              </a:rPr>
              <a:t>Gap Identification and Technology Prioritization – </a:t>
            </a:r>
            <a:r>
              <a:rPr lang="en-US" sz="2800" b="1" dirty="0" err="1">
                <a:solidFill>
                  <a:srgbClr val="0D12F3"/>
                </a:solidFill>
                <a:latin typeface="Georgia" pitchFamily="18" charset="0"/>
              </a:rPr>
              <a:t>Narasapura</a:t>
            </a:r>
            <a:r>
              <a:rPr lang="en-US" sz="2800" b="1" dirty="0">
                <a:solidFill>
                  <a:srgbClr val="0D12F3"/>
                </a:solidFill>
                <a:latin typeface="Georgia" pitchFamily="18" charset="0"/>
              </a:rPr>
              <a:t> Cluster</a:t>
            </a:r>
          </a:p>
        </p:txBody>
      </p:sp>
    </p:spTree>
    <p:extLst>
      <p:ext uri="{BB962C8B-B14F-4D97-AF65-F5344CB8AC3E}">
        <p14:creationId xmlns:p14="http://schemas.microsoft.com/office/powerpoint/2010/main" xmlns="" val="3539140122"/>
      </p:ext>
    </p:extLst>
  </p:cSld>
  <p:clrMapOvr>
    <a:masterClrMapping/>
  </p:clrMapOvr>
  <p:transition spd="slow">
    <p:strips dir="r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04800"/>
            <a:ext cx="1904689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Critical Inputs</a:t>
            </a:r>
          </a:p>
        </p:txBody>
      </p:sp>
      <p:sp>
        <p:nvSpPr>
          <p:cNvPr id="3" name="Text Box 41"/>
          <p:cNvSpPr txBox="1">
            <a:spLocks noChangeArrowheads="1"/>
          </p:cNvSpPr>
          <p:nvPr/>
        </p:nvSpPr>
        <p:spPr bwMode="auto">
          <a:xfrm>
            <a:off x="4836668" y="166300"/>
            <a:ext cx="220342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Implementation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8024" y="714356"/>
            <a:ext cx="3962400" cy="92333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Area: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0.2 ha. per demo</a:t>
            </a:r>
          </a:p>
          <a:p>
            <a:pPr>
              <a:defRPr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 of farmers: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05</a:t>
            </a:r>
          </a:p>
          <a:p>
            <a:pPr>
              <a:defRPr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Scientists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– HS, SS,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Agron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and AE </a:t>
            </a:r>
          </a:p>
        </p:txBody>
      </p:sp>
      <p:graphicFrame>
        <p:nvGraphicFramePr>
          <p:cNvPr id="5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27469736"/>
              </p:ext>
            </p:extLst>
          </p:nvPr>
        </p:nvGraphicFramePr>
        <p:xfrm>
          <a:off x="228600" y="1143000"/>
          <a:ext cx="4374960" cy="35852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145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20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83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Particulars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Qty./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demo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 (Rs.)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kumimoji="0" lang="en-US" sz="2000" kern="1200" dirty="0">
                          <a:latin typeface="Times New Roman" pitchFamily="18" charset="0"/>
                          <a:cs typeface="Times New Roman" pitchFamily="18" charset="0"/>
                        </a:rPr>
                        <a:t>Seeds  </a:t>
                      </a:r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000" b="0" kern="12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GPU</a:t>
                      </a:r>
                      <a:r>
                        <a:rPr kumimoji="0" lang="en-US" sz="2000" b="0" kern="1200" baseline="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lang="en-US" sz="20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endParaRPr kumimoji="0" lang="en-US" sz="20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</a:t>
                      </a:r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i="1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Azospirillum</a:t>
                      </a:r>
                      <a:r>
                        <a:rPr kumimoji="0" lang="en-US" sz="20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Value addition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057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 (per demo)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2,300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34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Cost for 5 demos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11,500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387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Board and Field Day</a:t>
                      </a:r>
                    </a:p>
                  </a:txBody>
                  <a:tcPr marL="91449" marR="91449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6,000</a:t>
                      </a:r>
                    </a:p>
                  </a:txBody>
                  <a:tcPr marL="91449" marR="9144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3460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800" b="1" kern="12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Cost</a:t>
                      </a:r>
                      <a:endParaRPr kumimoji="0" lang="en-US" sz="1800" b="1" kern="1200" dirty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17,500</a:t>
                      </a:r>
                    </a:p>
                  </a:txBody>
                  <a:tcPr marL="91449" marR="9144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900897" y="1916660"/>
            <a:ext cx="1814243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Parameters</a:t>
            </a:r>
            <a:endParaRPr lang="en-US" b="1" dirty="0">
              <a:solidFill>
                <a:srgbClr val="0000FF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857752" y="2357430"/>
            <a:ext cx="4286248" cy="203132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72000">
              <a:lnSpc>
                <a:spcPct val="100000"/>
              </a:lnSpc>
              <a:defRPr/>
            </a:pPr>
            <a:r>
              <a:rPr lang="en-IN" b="0" dirty="0">
                <a:latin typeface="Times New Roman" pitchFamily="18" charset="0"/>
                <a:cs typeface="Times New Roman" pitchFamily="18" charset="0"/>
              </a:rPr>
              <a:t>Plant height (cm)</a:t>
            </a:r>
          </a:p>
          <a:p>
            <a:pPr marL="72000">
              <a:lnSpc>
                <a:spcPct val="100000"/>
              </a:lnSpc>
              <a:defRPr/>
            </a:pPr>
            <a:r>
              <a:rPr lang="en-IN" b="0" dirty="0">
                <a:latin typeface="Times New Roman" pitchFamily="18" charset="0"/>
                <a:cs typeface="Times New Roman" pitchFamily="18" charset="0"/>
              </a:rPr>
              <a:t>Number of Tillers / plant</a:t>
            </a:r>
          </a:p>
          <a:p>
            <a:pPr marL="72000">
              <a:lnSpc>
                <a:spcPct val="100000"/>
              </a:lnSpc>
              <a:defRPr/>
            </a:pPr>
            <a:r>
              <a:rPr lang="en-IN" b="0" dirty="0">
                <a:latin typeface="Times New Roman" pitchFamily="18" charset="0"/>
                <a:cs typeface="Times New Roman" pitchFamily="18" charset="0"/>
              </a:rPr>
              <a:t>Yield (q/ha) </a:t>
            </a:r>
          </a:p>
          <a:p>
            <a:pPr marL="72000">
              <a:lnSpc>
                <a:spcPct val="100000"/>
              </a:lnSpc>
              <a:defRPr/>
            </a:pPr>
            <a:r>
              <a:rPr lang="en-IN" b="0" dirty="0">
                <a:latin typeface="Times New Roman" pitchFamily="18" charset="0"/>
                <a:cs typeface="Times New Roman" pitchFamily="18" charset="0"/>
              </a:rPr>
              <a:t>Processing cost (Rs/q)</a:t>
            </a:r>
          </a:p>
          <a:p>
            <a:pPr marL="282575" indent="-282575">
              <a:lnSpc>
                <a:spcPct val="100000"/>
              </a:lnSpc>
              <a:defRPr/>
            </a:pPr>
            <a:r>
              <a:rPr lang="en-IN" b="0" dirty="0">
                <a:latin typeface="Times New Roman" pitchFamily="18" charset="0"/>
                <a:cs typeface="Times New Roman" pitchFamily="18" charset="0"/>
              </a:rPr>
              <a:t>Sensory evaluation of value added products</a:t>
            </a:r>
          </a:p>
          <a:p>
            <a:pPr marL="72000">
              <a:lnSpc>
                <a:spcPct val="100000"/>
              </a:lnSpc>
              <a:defRPr/>
            </a:pPr>
            <a:r>
              <a:rPr lang="en-IN" b="0" dirty="0">
                <a:latin typeface="Times New Roman" pitchFamily="18" charset="0"/>
                <a:cs typeface="Times New Roman" pitchFamily="18" charset="0"/>
              </a:rPr>
              <a:t>Cost economics of value added products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E75C9D2-4F5D-4EA9-A369-43A50418E27B}"/>
              </a:ext>
            </a:extLst>
          </p:cNvPr>
          <p:cNvSpPr/>
          <p:nvPr/>
        </p:nvSpPr>
        <p:spPr>
          <a:xfrm>
            <a:off x="4788024" y="4643446"/>
            <a:ext cx="3871552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Georgia" pitchFamily="18" charset="0"/>
              </a:rPr>
              <a:t>Statistical test: </a:t>
            </a:r>
            <a:r>
              <a:rPr lang="en-US" b="1" dirty="0">
                <a:solidFill>
                  <a:schemeClr val="tx1"/>
                </a:solidFill>
                <a:latin typeface="Georgia" pitchFamily="18" charset="0"/>
              </a:rPr>
              <a:t>Two way ‘t’ test 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813400" y="5214950"/>
            <a:ext cx="3473376" cy="428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endParaRPr lang="en-US" sz="18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r>
              <a:rPr lang="en-US" sz="1800" b="1" dirty="0">
                <a:solidFill>
                  <a:srgbClr val="050763"/>
                </a:solidFill>
                <a:latin typeface="Georgia" pitchFamily="18" charset="0"/>
              </a:rPr>
              <a:t> </a:t>
            </a:r>
            <a:r>
              <a:rPr lang="en-US" sz="1800" b="1" dirty="0">
                <a:solidFill>
                  <a:srgbClr val="000099"/>
                </a:solidFill>
                <a:latin typeface="Georgia" pitchFamily="18" charset="0"/>
              </a:rPr>
              <a:t>Educational activities</a:t>
            </a:r>
            <a:r>
              <a:rPr lang="en-US" sz="1800" b="1" dirty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en-US" sz="1800" b="1" dirty="0">
                <a:solidFill>
                  <a:srgbClr val="C00000"/>
                </a:solidFill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/>
            </a:r>
            <a:br>
              <a:rPr lang="en-US" sz="1800" dirty="0"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> </a:t>
            </a:r>
            <a:endParaRPr lang="en-IN" sz="1800" dirty="0">
              <a:latin typeface="Georgia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794688" y="5710106"/>
            <a:ext cx="3499048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Method Demonstration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Training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Field Day </a:t>
            </a:r>
          </a:p>
          <a:p>
            <a:pPr algn="l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2274888" y="-76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7652" name="Text Box 9"/>
          <p:cNvSpPr txBox="1">
            <a:spLocks noChangeArrowheads="1"/>
          </p:cNvSpPr>
          <p:nvPr/>
        </p:nvSpPr>
        <p:spPr bwMode="auto">
          <a:xfrm>
            <a:off x="1646238" y="24384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latin typeface="Franklin Gothic Medium" pitchFamily="34" charset="0"/>
              <a:cs typeface="Arial" charset="0"/>
            </a:endParaRPr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179512" y="692696"/>
            <a:ext cx="1600200" cy="5062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2000" b="1" dirty="0">
                <a:ln>
                  <a:noFill/>
                </a:ln>
                <a:solidFill>
                  <a:srgbClr val="C00000"/>
                </a:solidFill>
                <a:latin typeface="Georgia" pitchFamily="18" charset="0"/>
              </a:rPr>
              <a:t>Rationale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785786" y="94950"/>
            <a:ext cx="7643866" cy="461665"/>
          </a:xfrm>
          <a:prstGeom prst="rect">
            <a:avLst/>
          </a:prstGeom>
          <a:noFill/>
          <a:ln>
            <a:solidFill>
              <a:srgbClr val="C00000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200" b="1" dirty="0">
                <a:solidFill>
                  <a:srgbClr val="000099"/>
                </a:solidFill>
                <a:latin typeface="Georgia" pitchFamily="18" charset="0"/>
                <a:cs typeface="Arial" panose="020B0604020202020204" pitchFamily="34" charset="0"/>
              </a:rPr>
              <a:t>:</a:t>
            </a:r>
            <a:r>
              <a:rPr lang="en-US" sz="2200" dirty="0">
                <a:solidFill>
                  <a:srgbClr val="000099"/>
                </a:solidFill>
                <a:latin typeface="Georgia" pitchFamily="18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000099"/>
                </a:solidFill>
                <a:latin typeface="Georgia" pitchFamily="18" charset="0"/>
              </a:rPr>
              <a:t>Integrated Crop  Management in Redgram 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72388" y="1512032"/>
            <a:ext cx="8892100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28600" indent="-228600" eaLnBrk="1" hangingPunct="1">
              <a:buFont typeface="Symbol"/>
              <a:buChar char="¨"/>
              <a:defRPr sz="1600"/>
            </a:lvl1pPr>
          </a:lstStyle>
          <a:p>
            <a:pPr marL="0" indent="0" algn="just">
              <a:buFont typeface="Wingdings" pitchFamily="2" charset="2"/>
              <a:buChar char="Ø"/>
              <a:defRPr/>
            </a:pPr>
            <a:r>
              <a:rPr lang="en-IN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existing varieties of redgram BRG -1 and BRG-2 are susceptible to wilt (&gt;10%) and SMD (10-15%). Apart from this, weeds and pod borer menace (&gt;20%) leads to severe yield loss in redgram.  </a:t>
            </a:r>
          </a:p>
          <a:p>
            <a:pPr marL="0" indent="0" algn="just">
              <a:buFont typeface="Wingdings" pitchFamily="2" charset="2"/>
              <a:buChar char="Ø"/>
              <a:defRPr/>
            </a:pP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Hence, it is necessary to demonstrate ICM in </a:t>
            </a:r>
            <a:r>
              <a:rPr lang="en-IN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redgram</a:t>
            </a: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for maximum yield.     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40"/>
          <p:cNvSpPr txBox="1">
            <a:spLocks noChangeArrowheads="1"/>
          </p:cNvSpPr>
          <p:nvPr/>
        </p:nvSpPr>
        <p:spPr bwMode="auto">
          <a:xfrm>
            <a:off x="0" y="2996952"/>
            <a:ext cx="8953858" cy="38318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indent="-228600">
              <a:defRPr/>
            </a:pP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Source of Technology: </a:t>
            </a:r>
            <a:r>
              <a:rPr lang="en-US" sz="20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UAS(B), 2018</a:t>
            </a:r>
          </a:p>
          <a:p>
            <a:pPr marL="228600" indent="-228600">
              <a:defRPr/>
            </a:pPr>
            <a:endParaRPr lang="en-US" sz="20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 typeface="Symbol"/>
              <a:buChar char="¨"/>
              <a:defRPr/>
            </a:pPr>
            <a:endParaRPr lang="en-US" sz="3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 typeface="Symbol"/>
              <a:buChar char="¨"/>
              <a:defRPr/>
            </a:pP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Variety – BRG 3 </a:t>
            </a:r>
          </a:p>
          <a:p>
            <a:pPr marL="228600" indent="-228600">
              <a:buFont typeface="Symbol"/>
              <a:buChar char="¨"/>
              <a:defRPr/>
            </a:pP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Seed treatment with </a:t>
            </a:r>
            <a:r>
              <a:rPr lang="en-IN" sz="2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Rhizobium</a:t>
            </a:r>
            <a:r>
              <a:rPr lang="en-IN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 g / ac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Font typeface="Symbol"/>
              <a:buChar char="¨"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Use of pre - emergent herbicide –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Pendimethalin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3.3ml / L</a:t>
            </a:r>
          </a:p>
          <a:p>
            <a:pPr marL="228600" indent="-228600">
              <a:buFont typeface="Symbol"/>
              <a:buChar char="¨"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Use of post - emergent herbicide -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Imazathapyr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ml/L @20-25 DAS</a:t>
            </a:r>
          </a:p>
          <a:p>
            <a:pPr marL="228600" indent="-228600">
              <a:buFont typeface="Symbol"/>
              <a:buChar char="¨"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Inter-cultivation @ 40-50 DAS</a:t>
            </a:r>
          </a:p>
          <a:p>
            <a:pPr marL="228600" indent="-228600">
              <a:buFont typeface="Symbol"/>
              <a:buChar char="¨"/>
              <a:defRPr/>
            </a:pP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Spraying of Pulse magic – 10g /L</a:t>
            </a:r>
          </a:p>
          <a:p>
            <a:pPr marL="228600" indent="-228600">
              <a:buFont typeface="Symbol"/>
              <a:buChar char="¨"/>
              <a:defRPr/>
            </a:pP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Installation of pheromone traps 5 (10 no. / ac)  and spraying of </a:t>
            </a:r>
            <a:r>
              <a:rPr lang="en-IN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spinosad</a:t>
            </a: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0.25 ml/L</a:t>
            </a:r>
          </a:p>
          <a:p>
            <a:pPr marL="228600" indent="-228600">
              <a:buFont typeface="Symbol"/>
              <a:buChar char="¨"/>
              <a:defRPr/>
            </a:pPr>
            <a:endParaRPr lang="en-I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defRPr/>
            </a:pPr>
            <a:r>
              <a:rPr lang="en-I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Check: </a:t>
            </a: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BRG - 2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3200400"/>
            <a:ext cx="2404467" cy="142876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0DAA4DB-9D91-44D6-9D03-A1C4D933FDAC}"/>
              </a:ext>
            </a:extLst>
          </p:cNvPr>
          <p:cNvSpPr txBox="1"/>
          <p:nvPr/>
        </p:nvSpPr>
        <p:spPr>
          <a:xfrm>
            <a:off x="6643702" y="642918"/>
            <a:ext cx="230599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Place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Kammasandra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Taluk: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Hosakote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Season 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Kharif</a:t>
            </a:r>
            <a:endParaRPr lang="en-US" b="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03848" y="692696"/>
          <a:ext cx="2714644" cy="7314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58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5333">
                <a:tc>
                  <a:txBody>
                    <a:bodyPr/>
                    <a:lstStyle/>
                    <a:p>
                      <a:r>
                        <a:rPr lang="en-US" sz="1800" b="1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Avg.</a:t>
                      </a:r>
                      <a:r>
                        <a:rPr lang="en-US" sz="1800" b="1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yield 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6.4 q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/ha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93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Pot. Yield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94" marR="68594" marT="45706" marB="4570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12.5 q/ha</a:t>
                      </a:r>
                    </a:p>
                  </a:txBody>
                  <a:tcPr marL="68594" marR="68594" marT="45706" marB="4570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579" y="528560"/>
            <a:ext cx="2093843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Georgia" pitchFamily="18" charset="0"/>
              </a:rPr>
              <a:t>Critical Inputs</a:t>
            </a:r>
          </a:p>
        </p:txBody>
      </p:sp>
      <p:sp>
        <p:nvSpPr>
          <p:cNvPr id="3" name="Text Box 41"/>
          <p:cNvSpPr txBox="1">
            <a:spLocks noChangeArrowheads="1"/>
          </p:cNvSpPr>
          <p:nvPr/>
        </p:nvSpPr>
        <p:spPr bwMode="auto">
          <a:xfrm>
            <a:off x="4876800" y="171775"/>
            <a:ext cx="220342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>
                <a:solidFill>
                  <a:srgbClr val="000099"/>
                </a:solidFill>
                <a:latin typeface="Georgia" pitchFamily="18" charset="0"/>
              </a:rPr>
              <a:t>Implementation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800" y="640858"/>
            <a:ext cx="3962400" cy="10156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Area: 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0.4 ha. per demo</a:t>
            </a:r>
          </a:p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No. of farmers: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Scientists 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Agron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SS &amp; PP  </a:t>
            </a:r>
          </a:p>
        </p:txBody>
      </p:sp>
      <p:graphicFrame>
        <p:nvGraphicFramePr>
          <p:cNvPr id="5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22409557"/>
              </p:ext>
            </p:extLst>
          </p:nvPr>
        </p:nvGraphicFramePr>
        <p:xfrm>
          <a:off x="228600" y="1143000"/>
          <a:ext cx="4374960" cy="5257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35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Particulars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Qty./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demo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 (Rs.)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kumimoji="0" lang="en-US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Seeds  </a:t>
                      </a: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(BRG-3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endParaRPr kumimoji="0"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i="1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Rhizobium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Pendimethalin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 ml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4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Imazathapyr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 ml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4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Pulse magic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4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Pheramone traps and lures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10+10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4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Spinosad (microbial)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ml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7806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(per demo)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5640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72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 for 5 demos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72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Board and Field day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72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Total Cost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34200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876800" y="2168147"/>
            <a:ext cx="3962400" cy="255454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IN" sz="2000" b="0" dirty="0">
                <a:latin typeface="Times New Roman" pitchFamily="18" charset="0"/>
                <a:cs typeface="Times New Roman" pitchFamily="18" charset="0"/>
              </a:rPr>
              <a:t>Plant height (cm)</a:t>
            </a:r>
          </a:p>
          <a:p>
            <a:pPr>
              <a:lnSpc>
                <a:spcPct val="100000"/>
              </a:lnSpc>
              <a:defRPr/>
            </a:pPr>
            <a:r>
              <a:rPr lang="en-IN" sz="2000" b="0" dirty="0">
                <a:latin typeface="Times New Roman" pitchFamily="18" charset="0"/>
                <a:cs typeface="Times New Roman" pitchFamily="18" charset="0"/>
              </a:rPr>
              <a:t>Number of branches/plant</a:t>
            </a:r>
          </a:p>
          <a:p>
            <a:pPr>
              <a:lnSpc>
                <a:spcPct val="100000"/>
              </a:lnSpc>
              <a:defRPr/>
            </a:pPr>
            <a:r>
              <a:rPr lang="en-IN" sz="2000" b="0" dirty="0">
                <a:latin typeface="Times New Roman" pitchFamily="18" charset="0"/>
                <a:cs typeface="Times New Roman" pitchFamily="18" charset="0"/>
              </a:rPr>
              <a:t>Weed intensity </a:t>
            </a:r>
          </a:p>
          <a:p>
            <a:pPr>
              <a:lnSpc>
                <a:spcPct val="100000"/>
              </a:lnSpc>
              <a:defRPr/>
            </a:pPr>
            <a:r>
              <a:rPr lang="en-IN" sz="20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Wilt  and SMD incidence (%)</a:t>
            </a:r>
          </a:p>
          <a:p>
            <a:pPr>
              <a:lnSpc>
                <a:spcPct val="100000"/>
              </a:lnSpc>
              <a:defRPr/>
            </a:pPr>
            <a:r>
              <a:rPr lang="en-IN" sz="20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Pod borer incidence (%)</a:t>
            </a:r>
          </a:p>
          <a:p>
            <a:pPr>
              <a:lnSpc>
                <a:spcPct val="100000"/>
              </a:lnSpc>
              <a:defRPr/>
            </a:pPr>
            <a:r>
              <a:rPr lang="en-IN" sz="20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No. of pods/plant</a:t>
            </a:r>
          </a:p>
          <a:p>
            <a:pPr>
              <a:lnSpc>
                <a:spcPct val="100000"/>
              </a:lnSpc>
              <a:defRPr/>
            </a:pPr>
            <a:r>
              <a:rPr lang="en-IN" sz="2000" b="0" dirty="0">
                <a:latin typeface="Times New Roman" pitchFamily="18" charset="0"/>
                <a:cs typeface="Times New Roman" pitchFamily="18" charset="0"/>
              </a:rPr>
              <a:t>Seed yield (q/ha) </a:t>
            </a:r>
          </a:p>
          <a:p>
            <a:pPr>
              <a:lnSpc>
                <a:spcPct val="100000"/>
              </a:lnSpc>
              <a:defRPr/>
            </a:pPr>
            <a:r>
              <a:rPr lang="en-IN" sz="2000" b="0" dirty="0">
                <a:latin typeface="Times New Roman" pitchFamily="18" charset="0"/>
                <a:cs typeface="Times New Roman" pitchFamily="18" charset="0"/>
              </a:rPr>
              <a:t> B:C </a:t>
            </a:r>
            <a:endParaRPr lang="en-US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76800" y="1712279"/>
            <a:ext cx="219553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Georgia" pitchFamily="18" charset="0"/>
              </a:rPr>
              <a:t>Parameters 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33474EF-EA38-41E5-9C6A-66BAE93A6A1C}"/>
              </a:ext>
            </a:extLst>
          </p:cNvPr>
          <p:cNvSpPr/>
          <p:nvPr/>
        </p:nvSpPr>
        <p:spPr>
          <a:xfrm>
            <a:off x="4845268" y="4841514"/>
            <a:ext cx="4013012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Georgia" pitchFamily="18" charset="0"/>
              </a:rPr>
              <a:t>Statistical test: </a:t>
            </a:r>
            <a:r>
              <a:rPr lang="en-US" b="1" dirty="0">
                <a:solidFill>
                  <a:schemeClr val="tx1"/>
                </a:solidFill>
                <a:latin typeface="Georgia" pitchFamily="18" charset="0"/>
              </a:rPr>
              <a:t>Two way ‘t’ test 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849378" y="5832770"/>
            <a:ext cx="3499048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Method Demonstration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Training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Field day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841004" y="5324330"/>
            <a:ext cx="3374334" cy="428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endParaRPr lang="en-US" sz="18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r>
              <a:rPr lang="en-US" sz="1800" b="1" dirty="0">
                <a:solidFill>
                  <a:srgbClr val="050763"/>
                </a:solidFill>
                <a:latin typeface="Georgia" pitchFamily="18" charset="0"/>
              </a:rPr>
              <a:t> </a:t>
            </a:r>
            <a:r>
              <a:rPr lang="en-US" sz="1800" b="1" dirty="0">
                <a:solidFill>
                  <a:srgbClr val="000099"/>
                </a:solidFill>
                <a:latin typeface="Georgia" pitchFamily="18" charset="0"/>
              </a:rPr>
              <a:t>Educational activities</a:t>
            </a:r>
            <a:br>
              <a:rPr lang="en-US" sz="1800" b="1" dirty="0">
                <a:solidFill>
                  <a:srgbClr val="000099"/>
                </a:solidFill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/>
            </a:r>
            <a:br>
              <a:rPr lang="en-US" sz="1800" dirty="0"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> </a:t>
            </a:r>
            <a:endParaRPr lang="en-IN" sz="1800" dirty="0">
              <a:latin typeface="Georgia" pitchFamily="18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2844" y="90470"/>
            <a:ext cx="8786874" cy="8382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  <a:defRPr/>
            </a:pPr>
            <a:endParaRPr lang="en-US" sz="2200" b="1" dirty="0">
              <a:solidFill>
                <a:srgbClr val="0000FF"/>
              </a:solidFill>
              <a:latin typeface="Georgia" pitchFamily="18" charset="0"/>
              <a:ea typeface="Times New Roman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  <a:defRPr/>
            </a:pP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200" b="1" dirty="0">
                <a:solidFill>
                  <a:srgbClr val="000099"/>
                </a:solidFill>
                <a:latin typeface="Georgia" pitchFamily="18" charset="0"/>
              </a:rPr>
              <a:t>: Demonstration of </a:t>
            </a:r>
            <a:r>
              <a:rPr lang="en-US" sz="2200" b="1" dirty="0" err="1">
                <a:solidFill>
                  <a:srgbClr val="000099"/>
                </a:solidFill>
                <a:latin typeface="Georgia" pitchFamily="18" charset="0"/>
              </a:rPr>
              <a:t>Multicut</a:t>
            </a:r>
            <a:r>
              <a:rPr lang="en-US" sz="2200" b="1" dirty="0">
                <a:solidFill>
                  <a:srgbClr val="000099"/>
                </a:solidFill>
                <a:latin typeface="Georgia" pitchFamily="18" charset="0"/>
              </a:rPr>
              <a:t> Fodder Sorghum COFS-</a:t>
            </a:r>
            <a:r>
              <a:rPr lang="en-US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31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  <a:defRPr/>
            </a:pPr>
            <a:r>
              <a:rPr lang="en-US" sz="2200" b="1" dirty="0">
                <a:solidFill>
                  <a:srgbClr val="000099"/>
                </a:solidFill>
                <a:latin typeface="Georgia" pitchFamily="18" charset="0"/>
              </a:rPr>
              <a:t> for green fodder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tabLst>
                <a:tab pos="2971800" algn="ctr"/>
                <a:tab pos="5943600" algn="r"/>
              </a:tabLst>
              <a:defRPr/>
            </a:pPr>
            <a:endParaRPr lang="en-US" sz="2200" b="1" dirty="0">
              <a:solidFill>
                <a:srgbClr val="0000FF"/>
              </a:solidFill>
              <a:latin typeface="Georgia" pitchFamily="18" charset="0"/>
              <a:ea typeface="Times New Roman"/>
            </a:endParaRPr>
          </a:p>
        </p:txBody>
      </p:sp>
      <p:sp>
        <p:nvSpPr>
          <p:cNvPr id="31" name="Text Box 40"/>
          <p:cNvSpPr txBox="1">
            <a:spLocks noChangeArrowheads="1"/>
          </p:cNvSpPr>
          <p:nvPr/>
        </p:nvSpPr>
        <p:spPr bwMode="auto">
          <a:xfrm>
            <a:off x="228600" y="4191000"/>
            <a:ext cx="5786478" cy="235449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indent="-228600">
              <a:defRPr/>
            </a:pP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Source of Technology: </a:t>
            </a:r>
            <a:r>
              <a:rPr lang="en-US" sz="21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TNAU, Tamil Nadu, 2014</a:t>
            </a:r>
          </a:p>
          <a:p>
            <a:pPr marL="228600" indent="-228600">
              <a:buFont typeface="Symbol"/>
              <a:buChar char="¨"/>
              <a:defRPr/>
            </a:pP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High yielding multicut fodder  variety CoFS-31 :135-140 t/ha/yr (6-7 cuts) with good palatability </a:t>
            </a:r>
          </a:p>
          <a:p>
            <a:pPr marL="228600" indent="-228600">
              <a:buFont typeface="Symbol"/>
              <a:buChar char="¨"/>
              <a:defRPr/>
            </a:pP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Improved agro - techniques for multicut fodder production</a:t>
            </a:r>
          </a:p>
          <a:p>
            <a:pPr marL="228600" indent="-228600">
              <a:defRPr/>
            </a:pPr>
            <a:endParaRPr lang="en-IN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defRPr/>
            </a:pPr>
            <a:r>
              <a:rPr lang="en-IN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Check : </a:t>
            </a:r>
            <a:r>
              <a:rPr lang="en-IN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Local Fodder sorghum var. </a:t>
            </a:r>
            <a:r>
              <a:rPr lang="en-IN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Kakmar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81302" y="2141490"/>
            <a:ext cx="8558242" cy="178510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  <a:defRPr/>
            </a:pPr>
            <a:r>
              <a:rPr lang="en-IN" sz="2200" dirty="0">
                <a:latin typeface="Times New Roman" pitchFamily="18" charset="0"/>
                <a:cs typeface="Times New Roman" pitchFamily="18" charset="0"/>
              </a:rPr>
              <a:t>The local fodder sorghum variety </a:t>
            </a:r>
            <a:r>
              <a:rPr lang="en-IN" sz="2200" dirty="0" err="1">
                <a:latin typeface="Times New Roman" pitchFamily="18" charset="0"/>
                <a:cs typeface="Times New Roman" pitchFamily="18" charset="0"/>
              </a:rPr>
              <a:t>kakmar</a:t>
            </a:r>
            <a:r>
              <a:rPr lang="en-IN" sz="2200" dirty="0">
                <a:latin typeface="Times New Roman" pitchFamily="18" charset="0"/>
                <a:cs typeface="Times New Roman" pitchFamily="18" charset="0"/>
              </a:rPr>
              <a:t> and few other old fodder varieties in the district  are yielding less with poor palatability (75 – 80%).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IN" sz="2200" b="1" dirty="0">
                <a:latin typeface="Times New Roman" pitchFamily="18" charset="0"/>
                <a:cs typeface="Times New Roman" pitchFamily="18" charset="0"/>
              </a:rPr>
              <a:t>Farmers are not aware of high yielding multicut fodder sorghum varieties</a:t>
            </a:r>
            <a:r>
              <a:rPr lang="en-IN" sz="2200" dirty="0">
                <a:latin typeface="Times New Roman" pitchFamily="18" charset="0"/>
                <a:cs typeface="Times New Roman" pitchFamily="18" charset="0"/>
              </a:rPr>
              <a:t>, which necessitated to demonstrate </a:t>
            </a:r>
            <a:r>
              <a:rPr lang="en-IN" sz="2200" dirty="0" err="1">
                <a:latin typeface="Times New Roman" pitchFamily="18" charset="0"/>
                <a:cs typeface="Times New Roman" pitchFamily="18" charset="0"/>
              </a:rPr>
              <a:t>multicut</a:t>
            </a:r>
            <a:r>
              <a:rPr lang="en-IN" sz="2200" dirty="0">
                <a:latin typeface="Times New Roman" pitchFamily="18" charset="0"/>
                <a:cs typeface="Times New Roman" pitchFamily="18" charset="0"/>
              </a:rPr>
              <a:t> fodder sorghum variety for higher green fodder yield and palatability. 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" descr="C:\Users\Dr.Venkate Gowda.J\Desktop\FLD and OFT photos\OFT Redgram 2019\DSC02977.JPG"/>
          <p:cNvPicPr>
            <a:picLocks noChangeAspect="1" noChangeArrowheads="1"/>
          </p:cNvPicPr>
          <p:nvPr/>
        </p:nvPicPr>
        <p:blipFill>
          <a:blip r:embed="rId3" cstate="print"/>
          <a:srcRect r="15061"/>
          <a:stretch>
            <a:fillRect/>
          </a:stretch>
        </p:blipFill>
        <p:spPr bwMode="auto">
          <a:xfrm>
            <a:off x="6179392" y="4572008"/>
            <a:ext cx="2838480" cy="187974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251035" y="1418939"/>
            <a:ext cx="1677759" cy="430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200" b="1" dirty="0">
                <a:ln>
                  <a:noFill/>
                </a:ln>
                <a:solidFill>
                  <a:srgbClr val="C00000"/>
                </a:solidFill>
                <a:latin typeface="Georgia" pitchFamily="18" charset="0"/>
              </a:rPr>
              <a:t>Rationale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7F5036-2BB4-466A-91F7-74AFA35CDDB9}"/>
              </a:ext>
            </a:extLst>
          </p:cNvPr>
          <p:cNvSpPr txBox="1"/>
          <p:nvPr/>
        </p:nvSpPr>
        <p:spPr>
          <a:xfrm>
            <a:off x="6357950" y="1133628"/>
            <a:ext cx="252028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Place: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Narasapura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Taluk: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Nelmangala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Season :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round the year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62376367"/>
              </p:ext>
            </p:extLst>
          </p:nvPr>
        </p:nvGraphicFramePr>
        <p:xfrm>
          <a:off x="304801" y="838200"/>
          <a:ext cx="4571999" cy="422453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572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73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73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041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Particulars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Qty./ demo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 (Rs.)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4076"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Seeds  (CoFS-31)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4076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(per demo)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24076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 for 10 demos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24076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Board and Field day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24076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Cost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4800" y="181253"/>
            <a:ext cx="2093843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Critical Inputs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023940" y="633242"/>
            <a:ext cx="36576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Area: </a:t>
            </a:r>
            <a:r>
              <a:rPr lang="en-US" sz="1800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0.1 ha. per demo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 of farmers : </a:t>
            </a:r>
            <a:r>
              <a:rPr lang="en-US" sz="1800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Scientists – </a:t>
            </a:r>
            <a:r>
              <a:rPr lang="en-US" sz="1800" dirty="0" err="1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Agron</a:t>
            </a:r>
            <a:r>
              <a:rPr lang="en-US" sz="1800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and SS</a:t>
            </a:r>
          </a:p>
        </p:txBody>
      </p:sp>
      <p:sp>
        <p:nvSpPr>
          <p:cNvPr id="12" name="Text Box 41"/>
          <p:cNvSpPr txBox="1">
            <a:spLocks noChangeArrowheads="1"/>
          </p:cNvSpPr>
          <p:nvPr/>
        </p:nvSpPr>
        <p:spPr bwMode="auto">
          <a:xfrm>
            <a:off x="5081744" y="162906"/>
            <a:ext cx="220342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Implementation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000628" y="2297850"/>
            <a:ext cx="3733800" cy="1631216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Plant height (cm)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Number of tillers/</a:t>
            </a:r>
            <a:r>
              <a:rPr lang="en-US" sz="20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culm</a:t>
            </a:r>
            <a:endParaRPr lang="en-US" sz="20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Green fodder Yield (t/ha)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Palatability (%)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IN" sz="20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B:C</a:t>
            </a:r>
            <a:endParaRPr lang="en-US" sz="20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41"/>
          <p:cNvSpPr txBox="1">
            <a:spLocks noChangeArrowheads="1"/>
          </p:cNvSpPr>
          <p:nvPr/>
        </p:nvSpPr>
        <p:spPr bwMode="auto">
          <a:xfrm>
            <a:off x="5000628" y="1773502"/>
            <a:ext cx="2129464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Parameters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E8D96D2-BA56-427A-BEFC-D0DB07CEDB9D}"/>
              </a:ext>
            </a:extLst>
          </p:cNvPr>
          <p:cNvSpPr/>
          <p:nvPr/>
        </p:nvSpPr>
        <p:spPr>
          <a:xfrm>
            <a:off x="4993236" y="4018234"/>
            <a:ext cx="3828601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Georgia" pitchFamily="18" charset="0"/>
              </a:rPr>
              <a:t>Statistical test: </a:t>
            </a:r>
            <a:r>
              <a:rPr lang="en-US" b="1" dirty="0">
                <a:solidFill>
                  <a:schemeClr val="tx1"/>
                </a:solidFill>
                <a:latin typeface="Georgia" pitchFamily="18" charset="0"/>
              </a:rPr>
              <a:t>Two way ‘t’ test 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943974" y="5170598"/>
            <a:ext cx="3499048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Method Demonstration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Training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Field day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951366" y="4599094"/>
            <a:ext cx="3192534" cy="428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endParaRPr lang="en-US" sz="18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r>
              <a:rPr lang="en-US" sz="1800" b="1" dirty="0">
                <a:solidFill>
                  <a:srgbClr val="050763"/>
                </a:solidFill>
                <a:latin typeface="Georgia" pitchFamily="18" charset="0"/>
              </a:rPr>
              <a:t> </a:t>
            </a:r>
            <a:r>
              <a:rPr lang="en-US" sz="1800" b="1" dirty="0">
                <a:solidFill>
                  <a:srgbClr val="000099"/>
                </a:solidFill>
                <a:latin typeface="Georgia" pitchFamily="18" charset="0"/>
              </a:rPr>
              <a:t>Educational activities</a:t>
            </a:r>
            <a:br>
              <a:rPr lang="en-US" sz="1800" b="1" dirty="0">
                <a:solidFill>
                  <a:srgbClr val="000099"/>
                </a:solidFill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/>
            </a:r>
            <a:br>
              <a:rPr lang="en-US" sz="1800" dirty="0"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> </a:t>
            </a:r>
            <a:endParaRPr lang="en-IN" sz="1800" dirty="0">
              <a:latin typeface="Georgia" pitchFamily="18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42876" y="71414"/>
            <a:ext cx="8858280" cy="769441"/>
          </a:xfrm>
          <a:prstGeom prst="rect">
            <a:avLst/>
          </a:prstGeom>
          <a:noFill/>
          <a:ln>
            <a:solidFill>
              <a:srgbClr val="C00000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b="1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: Demonstration of NARI </a:t>
            </a:r>
            <a:r>
              <a:rPr lang="en-US" sz="2000" b="1" i="1" dirty="0" err="1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Nirbeeja</a:t>
            </a:r>
            <a:r>
              <a:rPr lang="en-US" sz="2000" b="1" i="1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Subabul</a:t>
            </a:r>
            <a:r>
              <a:rPr lang="en-US" sz="2000" b="1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 grafts for nutritious fodder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214282" y="1052736"/>
            <a:ext cx="1714512" cy="55399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b="1" dirty="0">
                <a:ln>
                  <a:noFill/>
                </a:ln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Rationale</a:t>
            </a: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71406" y="1700808"/>
            <a:ext cx="8858312" cy="259385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IN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Farmers are getting low milk yield and SNF as they are not practicing mixed ration balancing with leguminous fodders.  </a:t>
            </a: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IN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Though </a:t>
            </a:r>
            <a:r>
              <a:rPr lang="en-IN" sz="1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subabul</a:t>
            </a:r>
            <a:r>
              <a:rPr lang="en-IN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is  a potential fodder, farmers are not preferring it due to its weed menace and susceptible to psyllids. </a:t>
            </a: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IN" sz="1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Subabul</a:t>
            </a:r>
            <a:r>
              <a:rPr lang="en-IN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variety released by NARI, Maharashtra is sterile in nature, resistant to psyllids and  high yielding with more palatability. </a:t>
            </a: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IN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Therefore it is necessary to demonstrate NARI </a:t>
            </a:r>
            <a:r>
              <a:rPr lang="en-IN" sz="1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Nirbeeja</a:t>
            </a:r>
            <a:r>
              <a:rPr lang="en-IN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grafts of </a:t>
            </a:r>
            <a:r>
              <a:rPr lang="en-IN" sz="1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subabul</a:t>
            </a:r>
            <a:r>
              <a:rPr lang="en-IN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for nutritious fodder. </a:t>
            </a:r>
            <a:endParaRPr lang="en-US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22F29CC-96A1-4701-AFCC-D4963EBDA18D}"/>
              </a:ext>
            </a:extLst>
          </p:cNvPr>
          <p:cNvSpPr txBox="1"/>
          <p:nvPr/>
        </p:nvSpPr>
        <p:spPr>
          <a:xfrm>
            <a:off x="6715140" y="857232"/>
            <a:ext cx="222665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Place: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Irigenahalli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Taluk: 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Devanahalli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Season: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Kharif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KVKPC-2\Downloads\IMG-20210401-WA0012.jpg"/>
          <p:cNvPicPr>
            <a:picLocks noChangeAspect="1" noChangeArrowheads="1"/>
          </p:cNvPicPr>
          <p:nvPr/>
        </p:nvPicPr>
        <p:blipFill>
          <a:blip r:embed="rId3" cstate="print"/>
          <a:srcRect r="5416" b="25556"/>
          <a:stretch>
            <a:fillRect/>
          </a:stretch>
        </p:blipFill>
        <p:spPr bwMode="auto">
          <a:xfrm>
            <a:off x="6327947" y="4430916"/>
            <a:ext cx="2285984" cy="240650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1406" y="4293096"/>
            <a:ext cx="5940754" cy="26298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97263" indent="-3497263" algn="just">
              <a:defRPr/>
            </a:pPr>
            <a:r>
              <a:rPr lang="en-US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Source of Technology :   </a:t>
            </a:r>
            <a:r>
              <a:rPr lang="en-US" sz="18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NARI, </a:t>
            </a:r>
            <a:r>
              <a:rPr lang="en-US" sz="1800" b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Maharastra</a:t>
            </a:r>
            <a:r>
              <a:rPr lang="en-US" sz="18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, 2016 </a:t>
            </a: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Psyllid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resistant </a:t>
            </a: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Sterile in nature </a:t>
            </a: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High palatability &amp; digestibility</a:t>
            </a: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High Quality feed supplement (Dry matter 36-37%)</a:t>
            </a: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High yielding &amp; fast growing (10kg of green foliage at every cutting of 12 weeks interval)</a:t>
            </a:r>
          </a:p>
          <a:p>
            <a:pPr marL="285750" indent="-285750">
              <a:lnSpc>
                <a:spcPct val="150000"/>
              </a:lnSpc>
              <a:defRPr/>
            </a:pPr>
            <a:r>
              <a:rPr lang="en-US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Check: 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Farmer’s Practice </a:t>
            </a:r>
          </a:p>
        </p:txBody>
      </p:sp>
    </p:spTree>
    <p:extLst>
      <p:ext uri="{BB962C8B-B14F-4D97-AF65-F5344CB8AC3E}">
        <p14:creationId xmlns:p14="http://schemas.microsoft.com/office/powerpoint/2010/main" xmlns="" val="3090951856"/>
      </p:ext>
    </p:extLst>
  </p:cSld>
  <p:clrMapOvr>
    <a:masterClrMapping/>
  </p:clrMapOvr>
  <p:transition spd="slow">
    <p:strips dir="r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17730904"/>
              </p:ext>
            </p:extLst>
          </p:nvPr>
        </p:nvGraphicFramePr>
        <p:xfrm>
          <a:off x="76200" y="990414"/>
          <a:ext cx="4352924" cy="422453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38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87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041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Particulars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Qty./ demo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Cost/ demo (Rs.)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4076"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Grafts/Plants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4076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(per demo)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4076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 for 20 demos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4076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Board and Field day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24076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Cost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3579" y="457122"/>
            <a:ext cx="2093843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Critical Inputs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724400" y="605363"/>
            <a:ext cx="41148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 of units : </a:t>
            </a:r>
            <a:r>
              <a:rPr lang="en-US" sz="1800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 (20 grafts/demo)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 of farmers: </a:t>
            </a:r>
            <a:r>
              <a:rPr lang="en-US" sz="1800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Scientists – </a:t>
            </a:r>
            <a:r>
              <a:rPr lang="en-US" sz="1800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AE, </a:t>
            </a:r>
            <a:r>
              <a:rPr lang="en-US" sz="1800" dirty="0" err="1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Hort</a:t>
            </a:r>
            <a:r>
              <a:rPr lang="en-US" sz="1800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(SS &amp; H) &amp; </a:t>
            </a:r>
            <a:r>
              <a:rPr lang="en-US" sz="1800" dirty="0" err="1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Franklin Gothic Medium" pitchFamily="34" charset="0"/>
              </a:rPr>
              <a:t>Agron</a:t>
            </a:r>
            <a:r>
              <a:rPr lang="en-US" sz="1800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Franklin Gothic Medium" pitchFamily="34" charset="0"/>
              </a:rPr>
              <a:t>.</a:t>
            </a:r>
            <a:endParaRPr lang="en-US" sz="1800" dirty="0">
              <a:ln>
                <a:noFill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41"/>
          <p:cNvSpPr txBox="1">
            <a:spLocks noChangeArrowheads="1"/>
          </p:cNvSpPr>
          <p:nvPr/>
        </p:nvSpPr>
        <p:spPr bwMode="auto">
          <a:xfrm>
            <a:off x="4724400" y="122157"/>
            <a:ext cx="2847996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2000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Implementation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790837" y="2500306"/>
            <a:ext cx="3962400" cy="1323439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Plant height (cm)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Green fodder Yield/plant (Kg)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Green fodder Yield (t/ha)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sz="20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Palatability (%)</a:t>
            </a:r>
          </a:p>
        </p:txBody>
      </p:sp>
      <p:sp>
        <p:nvSpPr>
          <p:cNvPr id="14" name="Text Box 41"/>
          <p:cNvSpPr txBox="1">
            <a:spLocks noChangeArrowheads="1"/>
          </p:cNvSpPr>
          <p:nvPr/>
        </p:nvSpPr>
        <p:spPr bwMode="auto">
          <a:xfrm>
            <a:off x="4777065" y="1928802"/>
            <a:ext cx="2505030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2000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Parameters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CA67969-2C82-49B7-8450-9E8D35B982FA}"/>
              </a:ext>
            </a:extLst>
          </p:cNvPr>
          <p:cNvSpPr/>
          <p:nvPr/>
        </p:nvSpPr>
        <p:spPr>
          <a:xfrm>
            <a:off x="4800600" y="4243336"/>
            <a:ext cx="3629052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Statistical test: 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Two way ‘t’ test 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844932" y="4857784"/>
            <a:ext cx="3156092" cy="428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endParaRPr lang="en-US" sz="20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r>
              <a:rPr lang="en-US" sz="2000" b="1" dirty="0">
                <a:solidFill>
                  <a:srgbClr val="050763"/>
                </a:solidFill>
                <a:latin typeface="Georgia" pitchFamily="18" charset="0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Educational activities</a:t>
            </a:r>
            <a:br>
              <a:rPr lang="en-US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Georgia" pitchFamily="18" charset="0"/>
              </a:rPr>
              <a:t/>
            </a:r>
            <a:br>
              <a:rPr lang="en-US" sz="2000" dirty="0">
                <a:latin typeface="Georgia" pitchFamily="18" charset="0"/>
              </a:rPr>
            </a:br>
            <a:r>
              <a:rPr lang="en-US" sz="2000" dirty="0">
                <a:latin typeface="Georgia" pitchFamily="18" charset="0"/>
              </a:rPr>
              <a:t> </a:t>
            </a:r>
            <a:endParaRPr lang="en-IN" sz="2000" dirty="0">
              <a:latin typeface="Georgia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826220" y="5429264"/>
            <a:ext cx="3499048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Method Demonstration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Training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Field Day </a:t>
            </a:r>
          </a:p>
          <a:p>
            <a:pPr algn="l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8592021"/>
      </p:ext>
    </p:extLst>
  </p:cSld>
  <p:clrMapOvr>
    <a:masterClrMapping/>
  </p:clrMapOvr>
  <p:transition spd="slow">
    <p:strips dir="r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/>
          </p:cNvSpPr>
          <p:nvPr/>
        </p:nvSpPr>
        <p:spPr bwMode="auto">
          <a:xfrm>
            <a:off x="63064" y="4077072"/>
            <a:ext cx="8723778" cy="286231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18" tIns="45718" rIns="45718" bIns="45718">
            <a:spAutoFit/>
          </a:bodyPr>
          <a:lstStyle/>
          <a:p>
            <a:pPr marL="133941" indent="-133941" defTabSz="914145">
              <a:buSzPct val="100000"/>
            </a:pP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Source of Technology: </a:t>
            </a:r>
            <a:r>
              <a:rPr lang="en-US" sz="20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  <a:sym typeface="Franklin Gothic Medium" pitchFamily="34" charset="0"/>
              </a:rPr>
              <a:t>UAS, Bengaluru, 2019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IN" sz="2000" i="1" dirty="0" err="1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Rhizobium</a:t>
            </a:r>
            <a:r>
              <a:rPr lang="en-IN" sz="2000" i="1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 </a:t>
            </a: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– 200 g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for seed treatment per acre 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PSB – 150 g for seed treatment per acre 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AMC – 5 kg for 500 kg FYM/Compost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FYM: 10 t/ha, RDF – 25:40:30 kg/acre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50% N, 100 % PK as basal and 50 % N as top dress after 4 WAS</a:t>
            </a:r>
          </a:p>
          <a:p>
            <a:pPr marL="342900" indent="-342900" defTabSz="914145">
              <a:buSzPct val="100000"/>
              <a:buFont typeface="Wingdings" pitchFamily="2" charset="2"/>
              <a:buChar char="Ø"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Vegetable special (2 sprays: Flower bud initiation &amp; 10-15 days after 1</a:t>
            </a:r>
            <a:r>
              <a:rPr lang="en-US" sz="2000" baseline="30000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st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 spray)</a:t>
            </a:r>
            <a:endParaRPr lang="en-IN" sz="2000" dirty="0">
              <a:solidFill>
                <a:prstClr val="black"/>
              </a:solidFill>
              <a:latin typeface="Times New Roman" pitchFamily="18" charset="0"/>
              <a:ea typeface="Franklin Gothic Medium" pitchFamily="34" charset="0"/>
              <a:cs typeface="Times New Roman" pitchFamily="18" charset="0"/>
              <a:sym typeface="Franklin Gothic Medium" pitchFamily="34" charset="0"/>
            </a:endParaRPr>
          </a:p>
          <a:p>
            <a:pPr marL="342900" indent="-342900" defTabSz="914145">
              <a:buSzPct val="100000"/>
            </a:pPr>
            <a:endParaRPr lang="en-IN" sz="2000" b="1" dirty="0">
              <a:solidFill>
                <a:srgbClr val="C00000"/>
              </a:solidFill>
              <a:latin typeface="Times New Roman" pitchFamily="18" charset="0"/>
              <a:ea typeface="Franklin Gothic Medium" pitchFamily="34" charset="0"/>
              <a:cs typeface="Times New Roman" pitchFamily="18" charset="0"/>
              <a:sym typeface="Franklin Gothic Medium" pitchFamily="34" charset="0"/>
            </a:endParaRPr>
          </a:p>
          <a:p>
            <a:pPr marL="342900" indent="-342900" defTabSz="914145">
              <a:buSzPct val="100000"/>
            </a:pPr>
            <a:r>
              <a:rPr lang="en-IN" sz="2000" b="1" dirty="0">
                <a:solidFill>
                  <a:srgbClr val="C00000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Check : </a:t>
            </a:r>
            <a:r>
              <a:rPr lang="en-IN" sz="2000" dirty="0">
                <a:solidFill>
                  <a:schemeClr val="tx1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Farmer’s Practice 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ea typeface="Franklin Gothic Medium" pitchFamily="34" charset="0"/>
              <a:cs typeface="Times New Roman" pitchFamily="18" charset="0"/>
              <a:sym typeface="Franklin Gothic Medium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14282" y="71414"/>
            <a:ext cx="8643998" cy="461665"/>
          </a:xfrm>
          <a:prstGeom prst="rect">
            <a:avLst/>
          </a:prstGeom>
          <a:noFill/>
          <a:ln>
            <a:solidFill>
              <a:srgbClr val="C00000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400" b="1" dirty="0">
                <a:solidFill>
                  <a:srgbClr val="000099"/>
                </a:solidFill>
                <a:latin typeface="Georgia" pitchFamily="18" charset="0"/>
              </a:rPr>
              <a:t>: </a:t>
            </a:r>
            <a:r>
              <a:rPr lang="en-IN" sz="2400" b="1" dirty="0">
                <a:solidFill>
                  <a:srgbClr val="000099"/>
                </a:solidFill>
                <a:latin typeface="Georgia" pitchFamily="18" charset="0"/>
              </a:rPr>
              <a:t>Integrated Nutrient Management in Pole bean</a:t>
            </a:r>
            <a:endParaRPr lang="en-US" sz="2400" b="1" dirty="0">
              <a:solidFill>
                <a:srgbClr val="000099"/>
              </a:solidFill>
              <a:latin typeface="Georgia" pitchFamily="18" charset="0"/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142844" y="1042886"/>
            <a:ext cx="1643073" cy="6001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200" b="1" dirty="0">
                <a:ln>
                  <a:noFill/>
                </a:ln>
                <a:solidFill>
                  <a:srgbClr val="C00000"/>
                </a:solidFill>
                <a:latin typeface="Georgia" pitchFamily="18" charset="0"/>
              </a:rPr>
              <a:t>Rationale</a:t>
            </a: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85853" y="1700808"/>
            <a:ext cx="8725129" cy="22780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IN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Pole bean is an  important vegetable crop cultivated in Bengaluru Rural District. </a:t>
            </a:r>
            <a:r>
              <a:rPr lang="en-IN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Farmers have not adopted integrated nutrient management, which has resulted in low yield and poor quality of beans.</a:t>
            </a: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IN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Further, farmers are not using biological agents </a:t>
            </a:r>
            <a:r>
              <a:rPr lang="en-IN" sz="1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viz., </a:t>
            </a:r>
            <a:r>
              <a:rPr lang="en-IN" sz="1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Rhizobium</a:t>
            </a:r>
            <a:r>
              <a:rPr lang="en-IN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PSB, AMC and also micronutrients mixture like vegetable special though they are potential in enhancing yield and quality. </a:t>
            </a: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IN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Hence, it is planned to demonstrate the INM practice in pole bean. </a:t>
            </a:r>
            <a:endParaRPr lang="en-US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2264" y="4338441"/>
            <a:ext cx="2092224" cy="139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411134" y="304800"/>
            <a:ext cx="655666" cy="47320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b="1" dirty="0">
              <a:ln w="11430"/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118F437-89FA-44CF-A0C9-8E0F883D199E}"/>
              </a:ext>
            </a:extLst>
          </p:cNvPr>
          <p:cNvSpPr txBox="1"/>
          <p:nvPr/>
        </p:nvSpPr>
        <p:spPr>
          <a:xfrm>
            <a:off x="6190286" y="785794"/>
            <a:ext cx="252028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Place: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Kammasandra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Taluk: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Hoskote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Season : 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Kharif/Rabi</a:t>
            </a:r>
            <a:endParaRPr lang="en-US" b="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3071802" y="785794"/>
            <a:ext cx="2077130" cy="87357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Avg. Yield: </a:t>
            </a:r>
            <a:r>
              <a:rPr lang="en-US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 t/ha </a:t>
            </a:r>
          </a:p>
          <a:p>
            <a:pPr algn="l"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Pot Yield: </a:t>
            </a:r>
            <a:r>
              <a:rPr lang="en-US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40 t/ha</a:t>
            </a:r>
          </a:p>
        </p:txBody>
      </p:sp>
    </p:spTree>
    <p:extLst>
      <p:ext uri="{BB962C8B-B14F-4D97-AF65-F5344CB8AC3E}">
        <p14:creationId xmlns:p14="http://schemas.microsoft.com/office/powerpoint/2010/main" xmlns="" val="2685422704"/>
      </p:ext>
    </p:extLst>
  </p:cSld>
  <p:clrMapOvr>
    <a:masterClrMapping/>
  </p:clrMapOvr>
  <p:transition spd="slow">
    <p:strips dir="r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4323128" y="589212"/>
            <a:ext cx="4411591" cy="923330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000" indent="-255588" defTabSz="914145"/>
            <a:r>
              <a:rPr lang="en-US" b="1" dirty="0">
                <a:solidFill>
                  <a:srgbClr val="C00000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Area: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0. 2 ha per demo</a:t>
            </a:r>
          </a:p>
          <a:p>
            <a:pPr marL="36000" indent="-255588" defTabSz="914145"/>
            <a:r>
              <a:rPr lang="en-US" b="1" dirty="0">
                <a:solidFill>
                  <a:srgbClr val="C00000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No of farmers: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05</a:t>
            </a:r>
          </a:p>
          <a:p>
            <a:pPr marL="36000" indent="-255588" defTabSz="914145"/>
            <a:r>
              <a:rPr lang="en-US" b="1" dirty="0">
                <a:solidFill>
                  <a:srgbClr val="C00000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Scientists: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SS,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Hort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Sr.S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 &amp; H) &amp;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Agron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ea typeface="Franklin Gothic Medium" pitchFamily="34" charset="0"/>
                <a:cs typeface="Times New Roman" pitchFamily="18" charset="0"/>
                <a:sym typeface="Franklin Gothic Medium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2400" y="162906"/>
            <a:ext cx="2093843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Georgia" pitchFamily="18" charset="0"/>
              </a:rPr>
              <a:t>Critical Inputs</a:t>
            </a:r>
          </a:p>
        </p:txBody>
      </p:sp>
      <p:sp>
        <p:nvSpPr>
          <p:cNvPr id="22" name="Text Box 41"/>
          <p:cNvSpPr txBox="1">
            <a:spLocks noChangeArrowheads="1"/>
          </p:cNvSpPr>
          <p:nvPr/>
        </p:nvSpPr>
        <p:spPr bwMode="auto">
          <a:xfrm>
            <a:off x="4323128" y="73967"/>
            <a:ext cx="2438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>
                <a:solidFill>
                  <a:srgbClr val="000099"/>
                </a:solidFill>
                <a:latin typeface="Georgia" pitchFamily="18" charset="0"/>
              </a:rPr>
              <a:t>Implementation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406478" y="1630908"/>
            <a:ext cx="2094348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Georgia" pitchFamily="18" charset="0"/>
              </a:rPr>
              <a:t>Parameters </a:t>
            </a:r>
            <a:r>
              <a:rPr lang="en-US" b="1" dirty="0">
                <a:solidFill>
                  <a:srgbClr val="C00000"/>
                </a:solidFill>
                <a:latin typeface="Georgia" pitchFamily="18" charset="0"/>
              </a:rPr>
              <a:t> </a:t>
            </a: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4350444" y="2112055"/>
            <a:ext cx="3507703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255588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Soil fertility status </a:t>
            </a:r>
          </a:p>
          <a:p>
            <a:pPr marL="342900" indent="-255588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Plant  height (cm)</a:t>
            </a:r>
          </a:p>
          <a:p>
            <a:pPr marL="342900" indent="-255588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 of branches/plant</a:t>
            </a:r>
          </a:p>
          <a:p>
            <a:pPr marL="342900" indent="-255588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No. of pods/plant</a:t>
            </a:r>
          </a:p>
          <a:p>
            <a:pPr marL="342900" indent="-255588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Length and girth of pod (cm)</a:t>
            </a:r>
          </a:p>
          <a:p>
            <a:pPr marL="342900" indent="-255588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Yield  (t/ha)</a:t>
            </a:r>
          </a:p>
          <a:p>
            <a:pPr marL="342900" indent="-255588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B:C </a:t>
            </a:r>
          </a:p>
        </p:txBody>
      </p:sp>
      <p:sp>
        <p:nvSpPr>
          <p:cNvPr id="30" name="Text Box 41"/>
          <p:cNvSpPr txBox="1">
            <a:spLocks noChangeArrowheads="1"/>
          </p:cNvSpPr>
          <p:nvPr/>
        </p:nvSpPr>
        <p:spPr bwMode="auto">
          <a:xfrm>
            <a:off x="4350445" y="6317076"/>
            <a:ext cx="4555607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>
                <a:solidFill>
                  <a:srgbClr val="000099"/>
                </a:solidFill>
                <a:latin typeface="Georgia" pitchFamily="18" charset="0"/>
              </a:rPr>
              <a:t>Distribution of Soil Health Cards </a:t>
            </a:r>
          </a:p>
        </p:txBody>
      </p:sp>
      <p:graphicFrame>
        <p:nvGraphicFramePr>
          <p:cNvPr id="9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0638340"/>
              </p:ext>
            </p:extLst>
          </p:nvPr>
        </p:nvGraphicFramePr>
        <p:xfrm>
          <a:off x="95250" y="819051"/>
          <a:ext cx="4171951" cy="5798521"/>
        </p:xfrm>
        <a:graphic>
          <a:graphicData uri="http://schemas.openxmlformats.org/drawingml/2006/table">
            <a:tbl>
              <a:tblPr/>
              <a:tblGrid>
                <a:gridCol w="20281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28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10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77784"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Particulars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Qty. /demo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Cost/</a:t>
                      </a:r>
                    </a:p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demo </a:t>
                      </a:r>
                    </a:p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(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Rs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.)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5535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Rhizobium</a:t>
                      </a:r>
                      <a:r>
                        <a:rPr kumimoji="0" lang="en-IN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 </a:t>
                      </a:r>
                      <a:endParaRPr kumimoji="0" 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1 Kg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100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5535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PSB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1 kg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100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5535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Vegetable special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1 kg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200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5535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AMC powder 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5 kg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1000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5535">
                <a:tc>
                  <a:txBody>
                    <a:bodyPr/>
                    <a:lstStyle/>
                    <a:p>
                      <a:pPr marL="0" marR="0" lvl="0" indent="0" algn="l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Soil analysis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3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900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5538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Total (Per demo)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8" marR="32148" marT="32148" marB="32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I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2300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8" marR="32148" marT="32148" marB="32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5538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Cost for 5 demos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I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11500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+mn-ea" charset="0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32148" marR="32148" marT="32148" marB="32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35538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Board and Field day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6000</a:t>
                      </a:r>
                    </a:p>
                  </a:txBody>
                  <a:tcPr marL="32148" marR="32148" marT="32148" marB="32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35538">
                <a:tc gridSpan="2">
                  <a:txBody>
                    <a:bodyPr/>
                    <a:lstStyle/>
                    <a:p>
                      <a:pPr marL="0" marR="0" lvl="0" indent="0" algn="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Total Cost</a:t>
                      </a:r>
                    </a:p>
                  </a:txBody>
                  <a:tcPr marL="32147" marR="32147" marT="32147" marB="321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3001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82600" algn="l"/>
                          <a:tab pos="1295400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 charset="0"/>
                          <a:cs typeface="Times New Roman" pitchFamily="18" charset="0"/>
                          <a:sym typeface="Helvetica Light" charset="0"/>
                        </a:rPr>
                        <a:t>17500</a:t>
                      </a:r>
                    </a:p>
                  </a:txBody>
                  <a:tcPr marL="32148" marR="32148" marT="32148" marB="3214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786A920-24FB-4F77-8B75-171CC56EDD10}"/>
              </a:ext>
            </a:extLst>
          </p:cNvPr>
          <p:cNvSpPr/>
          <p:nvPr/>
        </p:nvSpPr>
        <p:spPr>
          <a:xfrm>
            <a:off x="4343786" y="4345552"/>
            <a:ext cx="3871552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Statistical test: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Two way ‘t’ test 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337474" y="5249428"/>
            <a:ext cx="3499048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Method Demonstration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Training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Field Day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343786" y="4786322"/>
            <a:ext cx="3286148" cy="428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endParaRPr lang="en-US" sz="18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r>
              <a:rPr lang="en-US" sz="1800" b="1" dirty="0">
                <a:solidFill>
                  <a:srgbClr val="000099"/>
                </a:solidFill>
                <a:latin typeface="Georgia" pitchFamily="18" charset="0"/>
              </a:rPr>
              <a:t> Educational activities</a:t>
            </a:r>
            <a:r>
              <a:rPr lang="en-US" sz="1800" b="1" dirty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en-US" sz="1800" b="1" dirty="0">
                <a:solidFill>
                  <a:srgbClr val="C00000"/>
                </a:solidFill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/>
            </a:r>
            <a:br>
              <a:rPr lang="en-US" sz="1800" dirty="0"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> </a:t>
            </a:r>
            <a:endParaRPr lang="en-IN" sz="18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3952754"/>
      </p:ext>
    </p:extLst>
  </p:cSld>
  <p:clrMapOvr>
    <a:masterClrMapping/>
  </p:clrMapOvr>
  <p:transition spd="slow">
    <p:strips dir="r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14282" y="71414"/>
            <a:ext cx="8701118" cy="769441"/>
          </a:xfrm>
          <a:prstGeom prst="rect">
            <a:avLst/>
          </a:prstGeom>
          <a:noFill/>
          <a:ln>
            <a:solidFill>
              <a:srgbClr val="C00000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000" b="1" dirty="0">
                <a:solidFill>
                  <a:srgbClr val="000099"/>
                </a:solidFill>
                <a:latin typeface="Georgia" pitchFamily="18" charset="0"/>
              </a:rPr>
              <a:t>: Management of Yellow Mosaic Virus in Pole bean through Integrated Approach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142844" y="1214422"/>
            <a:ext cx="1857388" cy="49795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b="1" dirty="0">
                <a:ln>
                  <a:noFill/>
                </a:ln>
                <a:solidFill>
                  <a:srgbClr val="C00000"/>
                </a:solidFill>
                <a:latin typeface="Georgia" pitchFamily="18" charset="0"/>
              </a:rPr>
              <a:t>Rationale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2844" y="1785926"/>
            <a:ext cx="8786874" cy="19870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-231775" algn="just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IN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Bengaluru Rural District having 570 ha. under </a:t>
            </a:r>
            <a:r>
              <a:rPr lang="en-IN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pole bean which is highly susceptible to  </a:t>
            </a:r>
          </a:p>
          <a:p>
            <a:pPr indent="-231775" algn="just">
              <a:lnSpc>
                <a:spcPct val="114000"/>
              </a:lnSpc>
              <a:defRPr/>
            </a:pPr>
            <a:r>
              <a:rPr lang="en-IN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YMV with a crop loss to an extent of 40 %.  </a:t>
            </a:r>
          </a:p>
          <a:p>
            <a:pPr indent="-231775" algn="just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IN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Farmers are indiscriminately using pesticides to control  whiteflies which act as a vector for YMV leading to higher cost of cultivation. </a:t>
            </a:r>
          </a:p>
          <a:p>
            <a:pPr indent="-231775" algn="just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IN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Therefore, it is need of the hour to conduct demonstration on integrated management of YMV in pole bean to enhance yield and quality. </a:t>
            </a:r>
            <a:endParaRPr lang="en-US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C2F8AE-9E26-4F9C-B495-0186C0017B44}"/>
              </a:ext>
            </a:extLst>
          </p:cNvPr>
          <p:cNvSpPr txBox="1"/>
          <p:nvPr/>
        </p:nvSpPr>
        <p:spPr>
          <a:xfrm>
            <a:off x="6786578" y="862596"/>
            <a:ext cx="207170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Place: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Narasapura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Taluk: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Nelamangala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Season : 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Kharif</a:t>
            </a:r>
            <a:endParaRPr lang="en-US" b="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85FA0670-10AB-4247-A5B5-1E6ADFE07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6" t="4123" r="3755" b="4230"/>
          <a:stretch>
            <a:fillRect/>
          </a:stretch>
        </p:blipFill>
        <p:spPr bwMode="auto">
          <a:xfrm>
            <a:off x="6643702" y="4143383"/>
            <a:ext cx="2377440" cy="170688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3214678" y="1015386"/>
            <a:ext cx="2500330" cy="69910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14000"/>
              </a:lnSpc>
              <a:defRPr/>
            </a:pPr>
            <a:r>
              <a:rPr lang="en-IN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Avg. Yield: </a:t>
            </a:r>
            <a:r>
              <a:rPr lang="en-IN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 t/ha</a:t>
            </a:r>
          </a:p>
          <a:p>
            <a:pPr algn="l">
              <a:lnSpc>
                <a:spcPct val="114000"/>
              </a:lnSpc>
              <a:defRPr/>
            </a:pPr>
            <a:r>
              <a:rPr lang="en-IN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Potential Yield: </a:t>
            </a:r>
            <a:r>
              <a:rPr lang="en-IN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 t/ha</a:t>
            </a:r>
            <a:endParaRPr lang="en-US" sz="1800" b="1" dirty="0">
              <a:ln>
                <a:noFill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7508" y="3731957"/>
            <a:ext cx="6514756" cy="322543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defRPr/>
            </a:pPr>
            <a:r>
              <a:rPr lang="en-US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Source of Technology : </a:t>
            </a:r>
            <a:r>
              <a:rPr lang="en-US" sz="18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UAS (B), 2020</a:t>
            </a: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Seed treatment with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Thiomethaxam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70 WS – 5g/kg seeds</a:t>
            </a: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Mulching with black silver mulch</a:t>
            </a: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Two rows of maize as border crop  </a:t>
            </a: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Soil application of 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Pseudomonas </a:t>
            </a:r>
            <a:r>
              <a:rPr lang="en-US" sz="1800" i="1" dirty="0" err="1">
                <a:latin typeface="Times New Roman" pitchFamily="18" charset="0"/>
                <a:cs typeface="Times New Roman" pitchFamily="18" charset="0"/>
              </a:rPr>
              <a:t>fluorescens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 (2 L) along with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neem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cake (200 kg)</a:t>
            </a: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Installation of yellow sticky cards @ 10No./acre</a:t>
            </a:r>
          </a:p>
          <a:p>
            <a:pPr algn="just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Spraying of neem soap (10g/L), Seaweed extract -1.5ml/L, Thiamethoxam 25% WG (0.5 g/L) and Imidacloprid 17.8 SL (0.5ml/L)</a:t>
            </a:r>
            <a:endParaRPr lang="en-US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89A2D5-4F04-4325-8888-F85046DCC2CF}"/>
              </a:ext>
            </a:extLst>
          </p:cNvPr>
          <p:cNvSpPr txBox="1"/>
          <p:nvPr/>
        </p:nvSpPr>
        <p:spPr>
          <a:xfrm>
            <a:off x="6527981" y="6081810"/>
            <a:ext cx="4572000" cy="383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defRPr/>
            </a:pPr>
            <a:r>
              <a:rPr lang="en-US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Check: 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Farmer’s Practice </a:t>
            </a:r>
          </a:p>
        </p:txBody>
      </p:sp>
    </p:spTree>
    <p:extLst>
      <p:ext uri="{BB962C8B-B14F-4D97-AF65-F5344CB8AC3E}">
        <p14:creationId xmlns:p14="http://schemas.microsoft.com/office/powerpoint/2010/main" xmlns="" val="1197575480"/>
      </p:ext>
    </p:extLst>
  </p:cSld>
  <p:clrMapOvr>
    <a:masterClrMapping/>
  </p:clrMapOvr>
  <p:transition spd="slow">
    <p:strips dir="r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0256644"/>
              </p:ext>
            </p:extLst>
          </p:nvPr>
        </p:nvGraphicFramePr>
        <p:xfrm>
          <a:off x="107504" y="2098744"/>
          <a:ext cx="8784976" cy="294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15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74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45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911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2028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137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Crop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Average Yield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Potential Yield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Diagnosed problem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Georgia" pitchFamily="18" charset="0"/>
                          <a:ea typeface="Times New Roman"/>
                          <a:cs typeface="Times New Roman"/>
                        </a:rPr>
                        <a:t>Proposed activity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5757">
                <a:tc>
                  <a:txBody>
                    <a:bodyPr/>
                    <a:lstStyle/>
                    <a:p>
                      <a:pPr marL="58738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Pole bean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29 t/ha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40 t/ha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Severe incidence of yellow</a:t>
                      </a:r>
                      <a:r>
                        <a:rPr lang="en-US" sz="1800" kern="1200" baseline="0" dirty="0">
                          <a:latin typeface="Times New Roman" pitchFamily="18" charset="0"/>
                          <a:cs typeface="Times New Roman" pitchFamily="18" charset="0"/>
                        </a:rPr>
                        <a:t> mosaic virus 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FLD – Management of Yellow Mosaic Virus in Pole bean through Integrated approach 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4203">
                <a:tc>
                  <a:txBody>
                    <a:bodyPr/>
                    <a:lstStyle/>
                    <a:p>
                      <a:pPr marL="58738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IN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Foxtail Millet 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IN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</a:t>
                      </a:r>
                      <a:r>
                        <a:rPr lang="en-IN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q/ha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 q/ha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just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Low yield in local varieties and lack of knowledge on value addition</a:t>
                      </a:r>
                    </a:p>
                  </a:txBody>
                  <a:tcPr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971800" algn="ctr"/>
                          <a:tab pos="5943600" algn="r"/>
                        </a:tabLst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FLD – Demonstration of Foxtail millet var. GPUF3 for value addition</a:t>
                      </a:r>
                    </a:p>
                  </a:txBody>
                  <a:tcPr marL="14793" marR="147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10362" y="428604"/>
            <a:ext cx="885698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/>
            <a:r>
              <a:rPr lang="en-US" sz="2800" b="1" dirty="0">
                <a:solidFill>
                  <a:srgbClr val="0D12F3"/>
                </a:solidFill>
                <a:latin typeface="Georgia" pitchFamily="18" charset="0"/>
              </a:rPr>
              <a:t>Gap Identification and Technology Prioritization – </a:t>
            </a:r>
            <a:r>
              <a:rPr lang="en-US" sz="2800" b="1" dirty="0" err="1">
                <a:solidFill>
                  <a:srgbClr val="0D12F3"/>
                </a:solidFill>
                <a:latin typeface="Georgia" pitchFamily="18" charset="0"/>
              </a:rPr>
              <a:t>Narasapura</a:t>
            </a:r>
            <a:r>
              <a:rPr lang="en-US" sz="2800" b="1" dirty="0">
                <a:solidFill>
                  <a:srgbClr val="0D12F3"/>
                </a:solidFill>
                <a:latin typeface="Georgia" pitchFamily="18" charset="0"/>
              </a:rPr>
              <a:t> Cluster</a:t>
            </a:r>
          </a:p>
        </p:txBody>
      </p:sp>
    </p:spTree>
    <p:extLst>
      <p:ext uri="{BB962C8B-B14F-4D97-AF65-F5344CB8AC3E}">
        <p14:creationId xmlns:p14="http://schemas.microsoft.com/office/powerpoint/2010/main" xmlns="" val="3539140122"/>
      </p:ext>
    </p:extLst>
  </p:cSld>
  <p:clrMapOvr>
    <a:masterClrMapping/>
  </p:clrMapOvr>
  <p:transition spd="slow">
    <p:strips dir="r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419" y="345024"/>
            <a:ext cx="1904689" cy="3693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Georgia" pitchFamily="18" charset="0"/>
              </a:rPr>
              <a:t>Critical Inputs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786314" y="2143116"/>
            <a:ext cx="3240360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Plant height (cm)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I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No. of branches /plant</a:t>
            </a:r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No. of pods/plant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Pod length (cm)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I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Whitefly incidence (%)</a:t>
            </a:r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YMV incidence (%)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No. &amp; cost of sprays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Yield (q/ha)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B:C </a:t>
            </a:r>
          </a:p>
        </p:txBody>
      </p:sp>
      <p:graphicFrame>
        <p:nvGraphicFramePr>
          <p:cNvPr id="4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95300963"/>
              </p:ext>
            </p:extLst>
          </p:nvPr>
        </p:nvGraphicFramePr>
        <p:xfrm>
          <a:off x="131440" y="883414"/>
          <a:ext cx="4440560" cy="5179172"/>
        </p:xfrm>
        <a:graphic>
          <a:graphicData uri="http://schemas.openxmlformats.org/drawingml/2006/table">
            <a:tbl>
              <a:tblPr/>
              <a:tblGrid>
                <a:gridCol w="19770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1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83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ritical Input</a:t>
                      </a: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Qty./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trial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Cost/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trial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4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Pseudomonas fluorescens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2 L</a:t>
                      </a:r>
                      <a:endParaRPr kumimoji="0" lang="en-I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1300</a:t>
                      </a:r>
                      <a:endParaRPr kumimoji="0" lang="en-I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04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Neem cake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200 kg</a:t>
                      </a:r>
                      <a:endParaRPr kumimoji="0" lang="en-I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2800</a:t>
                      </a:r>
                      <a:endParaRPr kumimoji="0" lang="en-I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93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Yellow Sticky cards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796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Neem soap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2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550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08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Seaweed extract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300 ml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2250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08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Thiomethaxam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20 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I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8493">
                <a:tc gridSpan="2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(per demo)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endParaRPr kumimoji="0" lang="en-I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7700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8493">
                <a:tc gridSpan="2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Cost for  5 </a:t>
                      </a:r>
                      <a:r>
                        <a:rPr kumimoji="0"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demos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38500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8493">
                <a:tc gridSpan="2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Board and Field 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6000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8493">
                <a:tc gridSpan="2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Total Cost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44500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4848857" y="71414"/>
            <a:ext cx="2152035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800" dirty="0">
                <a:solidFill>
                  <a:srgbClr val="000099"/>
                </a:solidFill>
                <a:latin typeface="Georgia" pitchFamily="18" charset="0"/>
              </a:rPr>
              <a:t>Implementation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786314" y="1714488"/>
            <a:ext cx="165196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Georgia" pitchFamily="18" charset="0"/>
              </a:rPr>
              <a:t>Parameters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4786314" y="500042"/>
            <a:ext cx="428953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marL="177800" indent="-177800" algn="l">
              <a:spcBef>
                <a:spcPts val="0"/>
              </a:spcBef>
              <a:defRPr/>
            </a:pPr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Area :   </a:t>
            </a:r>
            <a:r>
              <a:rPr lang="en-US" sz="1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0.2 ha. per demo</a:t>
            </a:r>
          </a:p>
          <a:p>
            <a:pPr marL="177800" indent="-177800" algn="l">
              <a:spcBef>
                <a:spcPts val="0"/>
              </a:spcBef>
              <a:defRPr/>
            </a:pPr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No. of farmers : </a:t>
            </a:r>
            <a:r>
              <a:rPr lang="en-US" sz="1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  <a:p>
            <a:pPr marL="177800" indent="-177800" algn="l">
              <a:spcBef>
                <a:spcPts val="0"/>
              </a:spcBef>
              <a:defRPr/>
            </a:pPr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Scientists: </a:t>
            </a:r>
            <a:r>
              <a:rPr lang="en-US" sz="1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PP, Hort (SS &amp; H), </a:t>
            </a:r>
            <a:r>
              <a:rPr lang="en-US" sz="18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Agron</a:t>
            </a:r>
            <a:r>
              <a:rPr lang="en-US" sz="1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&amp; SS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B935413-5737-41CF-AD9B-60F55DD8538C}"/>
              </a:ext>
            </a:extLst>
          </p:cNvPr>
          <p:cNvSpPr/>
          <p:nvPr/>
        </p:nvSpPr>
        <p:spPr>
          <a:xfrm>
            <a:off x="4786314" y="4572008"/>
            <a:ext cx="355331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Georgia" pitchFamily="18" charset="0"/>
              </a:rPr>
              <a:t>Statistical test: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Two way ‘t’ test 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786314" y="5643578"/>
            <a:ext cx="3499048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Method Demonstration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Training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Field day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786314" y="5072074"/>
            <a:ext cx="2917638" cy="428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endParaRPr lang="en-US" sz="18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r>
              <a:rPr lang="en-US" sz="1800" b="1" dirty="0">
                <a:solidFill>
                  <a:srgbClr val="050763"/>
                </a:solidFill>
                <a:latin typeface="Georgia" pitchFamily="18" charset="0"/>
              </a:rPr>
              <a:t> </a:t>
            </a:r>
            <a:r>
              <a:rPr lang="en-US" sz="1800" b="1" dirty="0">
                <a:solidFill>
                  <a:srgbClr val="000099"/>
                </a:solidFill>
                <a:latin typeface="Georgia" pitchFamily="18" charset="0"/>
              </a:rPr>
              <a:t>Educational activities</a:t>
            </a:r>
            <a:br>
              <a:rPr lang="en-US" sz="1800" b="1" dirty="0">
                <a:solidFill>
                  <a:srgbClr val="000099"/>
                </a:solidFill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/>
            </a:r>
            <a:br>
              <a:rPr lang="en-US" sz="1800" dirty="0"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> </a:t>
            </a:r>
            <a:endParaRPr lang="en-IN" sz="18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6756721"/>
      </p:ext>
    </p:extLst>
  </p:cSld>
  <p:clrMapOvr>
    <a:masterClrMapping/>
  </p:clrMapOvr>
  <p:transition spd="slow">
    <p:strips dir="r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6"/>
          <p:cNvSpPr txBox="1">
            <a:spLocks noChangeArrowheads="1"/>
          </p:cNvSpPr>
          <p:nvPr/>
        </p:nvSpPr>
        <p:spPr bwMode="auto">
          <a:xfrm>
            <a:off x="1508132" y="-762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>
              <a:solidFill>
                <a:prstClr val="black"/>
              </a:solidFill>
              <a:latin typeface="Franklin Gothic Medium" pitchFamily="34" charset="0"/>
            </a:endParaRPr>
          </a:p>
        </p:txBody>
      </p:sp>
      <p:sp>
        <p:nvSpPr>
          <p:cNvPr id="38918" name="Text Box 9"/>
          <p:cNvSpPr txBox="1">
            <a:spLocks noChangeArrowheads="1"/>
          </p:cNvSpPr>
          <p:nvPr/>
        </p:nvSpPr>
        <p:spPr bwMode="auto">
          <a:xfrm>
            <a:off x="746132" y="3211341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>
              <a:solidFill>
                <a:prstClr val="black"/>
              </a:solidFill>
              <a:latin typeface="Franklin Gothic Medium" pitchFamily="34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142844" y="142852"/>
            <a:ext cx="8929718" cy="461665"/>
          </a:xfrm>
          <a:prstGeom prst="rect">
            <a:avLst/>
          </a:prstGeom>
          <a:noFill/>
          <a:ln>
            <a:solidFill>
              <a:srgbClr val="C00000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Franklin Gothic Medium" pitchFamily="34" charset="0"/>
              </a:rPr>
              <a:t>10</a:t>
            </a:r>
            <a:r>
              <a:rPr lang="en-US" sz="2200" b="1" dirty="0">
                <a:solidFill>
                  <a:srgbClr val="000099"/>
                </a:solidFill>
                <a:latin typeface="Georgia" pitchFamily="18" charset="0"/>
                <a:cs typeface="Arial" panose="020B0604020202020204" pitchFamily="34" charset="0"/>
                <a:sym typeface="Franklin Gothic Medium" pitchFamily="34" charset="0"/>
              </a:rPr>
              <a:t>: Integrated Pest and Disease Management in Tomato </a:t>
            </a:r>
            <a:endParaRPr lang="en-US" sz="2200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eorgia" pitchFamily="18" charset="0"/>
              <a:cs typeface="Arial" panose="020B0604020202020204" pitchFamily="34" charset="0"/>
            </a:endParaRPr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7" y="4339070"/>
            <a:ext cx="1828800" cy="159026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285720" y="1400076"/>
            <a:ext cx="1714512" cy="6001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200" b="1" dirty="0">
                <a:ln>
                  <a:noFill/>
                </a:ln>
                <a:solidFill>
                  <a:srgbClr val="C00000"/>
                </a:solidFill>
                <a:latin typeface="Georgia" pitchFamily="18" charset="0"/>
              </a:rPr>
              <a:t>Rationale</a:t>
            </a: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142844" y="2082407"/>
            <a:ext cx="8715436" cy="213904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  <a:defRPr/>
            </a:pPr>
            <a:r>
              <a:rPr lang="en-IN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Tomato is an important vegetable crop in Bengaluru Rural District with an area of 2000 ha. </a:t>
            </a:r>
            <a:r>
              <a:rPr lang="en-IN" sz="1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Early blight, late blight, bacterial wilt , TLCV, pinworm and fruit borer  are the major cause for reduction in yield (up to 40%) and quality in tomato.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IN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Farmers are indiscriminately using pesticides to control above pest and diseases resulting in increased cost of cultivation.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IN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Therefore, it Is necessary to conduct demonstration on IPDM in tomato using resistant hybrid and eco friendly inputs. </a:t>
            </a:r>
            <a:endParaRPr lang="en-US" sz="1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E:\Action Plan Photos\Action Plan Photos 2014-15\FLD\FLD 2014-15\FLD Tomato\Tomato Fields Late blight\IMG_7451.JPG"/>
          <p:cNvPicPr>
            <a:picLocks noChangeAspect="1" noChangeArrowheads="1"/>
          </p:cNvPicPr>
          <p:nvPr/>
        </p:nvPicPr>
        <p:blipFill rotWithShape="1">
          <a:blip r:embed="rId4" cstate="print"/>
          <a:srcRect l="11233" r="10135"/>
          <a:stretch/>
        </p:blipFill>
        <p:spPr bwMode="auto">
          <a:xfrm>
            <a:off x="6858016" y="4334933"/>
            <a:ext cx="1828800" cy="159439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93461"/>
            <a:ext cx="1955540" cy="162191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20" name="Picture 19" descr="C:\Users\Admin\Pictures\2014-10-11\48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4357694"/>
            <a:ext cx="1928826" cy="157163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7BE8D66-0924-4FE6-97A2-6D8515B8899B}"/>
              </a:ext>
            </a:extLst>
          </p:cNvPr>
          <p:cNvSpPr txBox="1"/>
          <p:nvPr/>
        </p:nvSpPr>
        <p:spPr>
          <a:xfrm>
            <a:off x="6286512" y="1005472"/>
            <a:ext cx="252028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Place: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Sonnamaranahalli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Taluk: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Doddaballapura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Season : 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Kharif</a:t>
            </a:r>
            <a:endParaRPr lang="en-US" b="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3214678" y="1005472"/>
            <a:ext cx="2077130" cy="87357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Avg. Yield: </a:t>
            </a:r>
            <a:r>
              <a:rPr lang="en-US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64 t/ha </a:t>
            </a:r>
          </a:p>
          <a:p>
            <a:pPr algn="l"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Pot Yield: </a:t>
            </a:r>
            <a:r>
              <a:rPr lang="en-US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75 t/ha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8596" y="6012934"/>
            <a:ext cx="142876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Early blight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43174" y="6000768"/>
            <a:ext cx="142876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Late blight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57752" y="6000768"/>
            <a:ext cx="142876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Leaf curl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72330" y="6000768"/>
            <a:ext cx="142876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Fruit borer</a:t>
            </a:r>
          </a:p>
        </p:txBody>
      </p:sp>
    </p:spTree>
    <p:extLst>
      <p:ext uri="{BB962C8B-B14F-4D97-AF65-F5344CB8AC3E}">
        <p14:creationId xmlns:p14="http://schemas.microsoft.com/office/powerpoint/2010/main" xmlns="" val="3724453367"/>
      </p:ext>
    </p:extLst>
  </p:cSld>
  <p:clrMapOvr>
    <a:masterClrMapping/>
  </p:clrMapOvr>
  <p:transition spd="slow">
    <p:strips dir="r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6"/>
          <p:cNvSpPr txBox="1">
            <a:spLocks noChangeArrowheads="1"/>
          </p:cNvSpPr>
          <p:nvPr/>
        </p:nvSpPr>
        <p:spPr bwMode="auto">
          <a:xfrm>
            <a:off x="1508132" y="-7620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>
              <a:solidFill>
                <a:prstClr val="black"/>
              </a:solidFill>
              <a:latin typeface="Franklin Gothic Medium" pitchFamily="34" charset="0"/>
            </a:endParaRPr>
          </a:p>
        </p:txBody>
      </p:sp>
      <p:sp>
        <p:nvSpPr>
          <p:cNvPr id="38918" name="Text Box 9"/>
          <p:cNvSpPr txBox="1">
            <a:spLocks noChangeArrowheads="1"/>
          </p:cNvSpPr>
          <p:nvPr/>
        </p:nvSpPr>
        <p:spPr bwMode="auto">
          <a:xfrm>
            <a:off x="746132" y="364941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>
              <a:solidFill>
                <a:prstClr val="black"/>
              </a:solidFill>
              <a:latin typeface="Franklin Gothic Medium" pitchFamily="34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10362" y="565265"/>
            <a:ext cx="8858248" cy="54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Source of Technology : </a:t>
            </a:r>
            <a:r>
              <a:rPr lang="en-US" sz="20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IIHR &amp; NBAIR, </a:t>
            </a:r>
            <a:r>
              <a:rPr lang="en-US" sz="2000" b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Bengaluru</a:t>
            </a:r>
            <a:r>
              <a:rPr lang="en-US" sz="20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20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2019 &amp; 2020</a:t>
            </a:r>
            <a:endParaRPr lang="en-US" sz="2000" b="1" dirty="0">
              <a:solidFill>
                <a:srgbClr val="0070C0"/>
              </a:solidFill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  <a:p>
            <a:pPr marL="338138" indent="-338138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Arka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Abedh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hybrid </a:t>
            </a:r>
          </a:p>
          <a:p>
            <a:pPr marL="338138" indent="-338138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Marigold as trap crop (16:1)</a:t>
            </a:r>
          </a:p>
          <a:p>
            <a:pPr marL="338138" indent="-338138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Enrichment of FYM with bio agents</a:t>
            </a:r>
          </a:p>
          <a:p>
            <a:pPr marL="338138" indent="-338138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Spraying of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neem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soap (10g/L) &amp; </a:t>
            </a:r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Bt (2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ml/L</a:t>
            </a:r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38138" indent="-338138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Installation of yellow &amp; blue sticky cards (10/acre)</a:t>
            </a:r>
          </a:p>
          <a:p>
            <a:pPr marL="338138" indent="-338138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Use of incandescent bulb @ one bulb/150 m</a:t>
            </a:r>
            <a:r>
              <a:rPr lang="en-IN" sz="2000" baseline="30000" dirty="0">
                <a:latin typeface="Times New Roman" pitchFamily="18" charset="0"/>
                <a:cs typeface="Times New Roman" pitchFamily="18" charset="0"/>
              </a:rPr>
              <a:t>2 </a:t>
            </a:r>
            <a:r>
              <a:rPr lang="en-IN" sz="2000" baseline="-25000" dirty="0">
                <a:latin typeface="Times New Roman" pitchFamily="18" charset="0"/>
                <a:cs typeface="Times New Roman" pitchFamily="18" charset="0"/>
              </a:rPr>
              <a:t> +  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1 pheromone trap/300 m</a:t>
            </a:r>
            <a:r>
              <a:rPr lang="en-IN" sz="20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338138" indent="-338138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Spraying of </a:t>
            </a:r>
            <a:r>
              <a:rPr lang="en-IN" sz="2000" dirty="0" err="1">
                <a:latin typeface="Times New Roman" pitchFamily="18" charset="0"/>
                <a:cs typeface="Times New Roman" pitchFamily="18" charset="0"/>
              </a:rPr>
              <a:t>spinosad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 0.25 ml/L &amp; </a:t>
            </a:r>
            <a:r>
              <a:rPr lang="en-IN" sz="2000" dirty="0" err="1">
                <a:latin typeface="Times New Roman" pitchFamily="18" charset="0"/>
                <a:cs typeface="Times New Roman" pitchFamily="18" charset="0"/>
              </a:rPr>
              <a:t>Flubendiamide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 @ 0.20 ml/l in rotation at 3 weeks interval &amp; </a:t>
            </a:r>
            <a:r>
              <a:rPr lang="en-IN" sz="2000" dirty="0" err="1">
                <a:latin typeface="Times New Roman" pitchFamily="18" charset="0"/>
                <a:cs typeface="Times New Roman" pitchFamily="18" charset="0"/>
              </a:rPr>
              <a:t>decamethrin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 2.5 EC @ 1 ml/L</a:t>
            </a:r>
          </a:p>
          <a:p>
            <a:pPr marL="338138" indent="-338138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Spraying of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Shatpada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Master Blaster – 20g/L at 20, 30, 40 &amp; 50 DAT</a:t>
            </a:r>
          </a:p>
          <a:p>
            <a:pPr>
              <a:lnSpc>
                <a:spcPct val="150000"/>
              </a:lnSpc>
              <a:defRPr/>
            </a:pPr>
            <a:endParaRPr 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Check: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Farmer’s Practice </a:t>
            </a:r>
          </a:p>
        </p:txBody>
      </p:sp>
    </p:spTree>
    <p:extLst>
      <p:ext uri="{BB962C8B-B14F-4D97-AF65-F5344CB8AC3E}">
        <p14:creationId xmlns:p14="http://schemas.microsoft.com/office/powerpoint/2010/main" xmlns="" val="3724453367"/>
      </p:ext>
    </p:extLst>
  </p:cSld>
  <p:clrMapOvr>
    <a:masterClrMapping/>
  </p:clrMapOvr>
  <p:transition spd="slow">
    <p:strips dir="r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57117" y="1833224"/>
            <a:ext cx="1815279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latin typeface="Georgia" pitchFamily="18" charset="0"/>
              </a:rPr>
              <a:t>Parameters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400" y="71735"/>
            <a:ext cx="2093843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Georgia" pitchFamily="18" charset="0"/>
              </a:rPr>
              <a:t>Critical Inputs</a:t>
            </a:r>
          </a:p>
        </p:txBody>
      </p:sp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2743200" y="4572000"/>
            <a:ext cx="228600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Calibri"/>
              </a:rPr>
              <a:t>Implementation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5630990" y="2322136"/>
            <a:ext cx="2990800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Plant height (cm)</a:t>
            </a:r>
          </a:p>
          <a:p>
            <a:pPr algn="l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IN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No. of branches/plant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Disease incidence (%)</a:t>
            </a:r>
          </a:p>
          <a:p>
            <a:pPr algn="l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Pest incidence (%)</a:t>
            </a:r>
          </a:p>
          <a:p>
            <a:pPr algn="l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No. &amp; cost of sprays</a:t>
            </a:r>
          </a:p>
          <a:p>
            <a:pPr algn="l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No. of fruits/plant</a:t>
            </a:r>
          </a:p>
          <a:p>
            <a:pPr algn="l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Fruit weight/plant </a:t>
            </a:r>
          </a:p>
          <a:p>
            <a:pPr algn="l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Fruit yield  (q/ha)</a:t>
            </a:r>
          </a:p>
          <a:p>
            <a:pPr algn="l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B:C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748672" y="544695"/>
            <a:ext cx="3218385" cy="1200329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Area: 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0.2 ha. Per demo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 of farmers: 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05 </a:t>
            </a:r>
          </a:p>
          <a:p>
            <a:pPr marL="982663" indent="-982663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Scientist : 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PP, Hort (SS &amp; H), SS &amp; Agron </a:t>
            </a:r>
          </a:p>
        </p:txBody>
      </p:sp>
      <p:graphicFrame>
        <p:nvGraphicFramePr>
          <p:cNvPr id="8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07673647"/>
              </p:ext>
            </p:extLst>
          </p:nvPr>
        </p:nvGraphicFramePr>
        <p:xfrm>
          <a:off x="165868" y="685800"/>
          <a:ext cx="5239072" cy="6065317"/>
        </p:xfrm>
        <a:graphic>
          <a:graphicData uri="http://schemas.openxmlformats.org/drawingml/2006/table">
            <a:tbl>
              <a:tblPr/>
              <a:tblGrid>
                <a:gridCol w="29530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782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Particulars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Qty./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demo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Cost/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demo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(Rs.)</a:t>
                      </a:r>
                      <a:endParaRPr kumimoji="0" lang="en-US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Arka Abedh seeds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g</a:t>
                      </a:r>
                      <a:endParaRPr kumimoji="0"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i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Trichoderma</a:t>
                      </a:r>
                      <a:r>
                        <a:rPr kumimoji="0" lang="en-US" sz="1800" b="0" i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harzianum</a:t>
                      </a:r>
                      <a:endParaRPr kumimoji="0" lang="en-US" sz="1800" b="0" i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kg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4871">
                <a:tc>
                  <a:txBody>
                    <a:bodyPr/>
                    <a:lstStyle/>
                    <a:p>
                      <a:r>
                        <a:rPr kumimoji="0" lang="en-US" sz="1800" b="0" i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Pseudomonas</a:t>
                      </a:r>
                      <a:r>
                        <a:rPr kumimoji="0" lang="en-US" sz="1800" b="0" i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fluorescens </a:t>
                      </a:r>
                      <a:endParaRPr kumimoji="0" lang="en-US" sz="1800" b="0" i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kumimoji="0" lang="en-US" sz="18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Wota-T</a:t>
                      </a:r>
                      <a:r>
                        <a:rPr kumimoji="0" lang="en-US" sz="1800" b="0" i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trap</a:t>
                      </a:r>
                      <a:endParaRPr kumimoji="0" lang="en-US" sz="1800" b="0" i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Blue Sticky cards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No.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Yellow Sticky cards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No.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2341">
                <a:tc>
                  <a:txBody>
                    <a:bodyPr/>
                    <a:lstStyle/>
                    <a:p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Neem soap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kg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8561">
                <a:tc>
                  <a:txBody>
                    <a:bodyPr/>
                    <a:lstStyle/>
                    <a:p>
                      <a:r>
                        <a:rPr kumimoji="0" lang="en-US" sz="1800" b="0" i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Bt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500 ml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0030">
                <a:tc>
                  <a:txBody>
                    <a:bodyPr/>
                    <a:lstStyle/>
                    <a:p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Spinosad (microbial)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75</a:t>
                      </a:r>
                      <a:r>
                        <a:rPr kumimoji="0"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ml</a:t>
                      </a:r>
                      <a:endParaRPr kumimoji="0"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0030">
                <a:tc>
                  <a:txBody>
                    <a:bodyPr/>
                    <a:lstStyle/>
                    <a:p>
                      <a:r>
                        <a:rPr kumimoji="0" lang="en-US" sz="18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Shatpada</a:t>
                      </a: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Master Blaster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 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4718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(Per demo)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43989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Cost for 5 demos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49,500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43989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Board and Field day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43989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Cost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55500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9" name="Text Box 41"/>
          <p:cNvSpPr txBox="1">
            <a:spLocks noChangeArrowheads="1"/>
          </p:cNvSpPr>
          <p:nvPr/>
        </p:nvSpPr>
        <p:spPr bwMode="auto">
          <a:xfrm>
            <a:off x="5715008" y="71735"/>
            <a:ext cx="2586746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>
                <a:solidFill>
                  <a:srgbClr val="000099"/>
                </a:solidFill>
                <a:latin typeface="Georgia" pitchFamily="18" charset="0"/>
              </a:rPr>
              <a:t>Implementation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CDA071D-1180-4551-BB5A-5FEC94FFB5D6}"/>
              </a:ext>
            </a:extLst>
          </p:cNvPr>
          <p:cNvSpPr/>
          <p:nvPr/>
        </p:nvSpPr>
        <p:spPr>
          <a:xfrm>
            <a:off x="5500694" y="4733858"/>
            <a:ext cx="355473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Georgia" pitchFamily="18" charset="0"/>
              </a:rPr>
              <a:t>Statistical test: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Two way ‘t’ test 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5476554" y="5763272"/>
            <a:ext cx="3499048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Method Demonstration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Training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Field day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5499712" y="5286388"/>
            <a:ext cx="3144254" cy="428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endParaRPr lang="en-US" sz="20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r>
              <a:rPr lang="en-US" sz="2000" b="1" dirty="0">
                <a:solidFill>
                  <a:srgbClr val="050763"/>
                </a:solidFill>
                <a:latin typeface="Georgia" pitchFamily="18" charset="0"/>
              </a:rPr>
              <a:t> </a:t>
            </a:r>
            <a:r>
              <a:rPr lang="en-US" sz="1800" b="1" dirty="0">
                <a:solidFill>
                  <a:srgbClr val="000099"/>
                </a:solidFill>
                <a:latin typeface="Georgia" pitchFamily="18" charset="0"/>
              </a:rPr>
              <a:t>Educational activities</a:t>
            </a:r>
            <a:br>
              <a:rPr lang="en-US" sz="1800" b="1" dirty="0">
                <a:solidFill>
                  <a:srgbClr val="000099"/>
                </a:solidFill>
                <a:latin typeface="Georgia" pitchFamily="18" charset="0"/>
              </a:rPr>
            </a:br>
            <a:r>
              <a:rPr lang="en-US" sz="2000" dirty="0">
                <a:latin typeface="Georgia" pitchFamily="18" charset="0"/>
              </a:rPr>
              <a:t/>
            </a:r>
            <a:br>
              <a:rPr lang="en-US" sz="2000" dirty="0">
                <a:latin typeface="Georgia" pitchFamily="18" charset="0"/>
              </a:rPr>
            </a:br>
            <a:r>
              <a:rPr lang="en-US" sz="2000" dirty="0">
                <a:latin typeface="Georgia" pitchFamily="18" charset="0"/>
              </a:rPr>
              <a:t> </a:t>
            </a:r>
            <a:endParaRPr lang="en-IN" sz="2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8389165"/>
      </p:ext>
    </p:extLst>
  </p:cSld>
  <p:clrMapOvr>
    <a:masterClrMapping/>
  </p:clrMapOvr>
  <p:transition spd="slow">
    <p:strips dir="r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85720" y="71414"/>
            <a:ext cx="8643998" cy="800219"/>
          </a:xfrm>
          <a:prstGeom prst="rect">
            <a:avLst/>
          </a:prstGeom>
          <a:noFill/>
          <a:ln>
            <a:solidFill>
              <a:srgbClr val="C00000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2200" b="1" dirty="0">
                <a:solidFill>
                  <a:srgbClr val="000099"/>
                </a:solidFill>
                <a:latin typeface="Georgia" pitchFamily="18" charset="0"/>
              </a:rPr>
              <a:t>:  Eco friendly Management of pest and diseases  in Cauliflower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251520" y="980728"/>
            <a:ext cx="1643074" cy="55399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b="1" dirty="0">
                <a:ln>
                  <a:noFill/>
                </a:ln>
                <a:solidFill>
                  <a:srgbClr val="C00000"/>
                </a:solidFill>
                <a:latin typeface="Georgia" pitchFamily="18" charset="0"/>
              </a:rPr>
              <a:t>Rationale</a:t>
            </a:r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285720" y="1990074"/>
            <a:ext cx="8358278" cy="2554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11125" indent="-342900" algn="just">
              <a:buFont typeface="Wingdings" pitchFamily="2" charset="2"/>
              <a:buChar char="Ø"/>
              <a:defRPr/>
            </a:pP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 Cauliflower is an important vegetable crop being cultivated in </a:t>
            </a:r>
            <a:r>
              <a:rPr lang="en-IN" sz="2000" dirty="0" err="1">
                <a:latin typeface="Times New Roman" pitchFamily="18" charset="0"/>
                <a:cs typeface="Times New Roman" pitchFamily="18" charset="0"/>
              </a:rPr>
              <a:t>Bengaluru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 Rural District with an area 250 ha. </a:t>
            </a:r>
          </a:p>
          <a:p>
            <a:pPr marL="111125" indent="-342900" algn="just">
              <a:buFont typeface="Wingdings" pitchFamily="2" charset="2"/>
              <a:buChar char="Ø"/>
              <a:defRPr/>
            </a:pPr>
            <a:r>
              <a:rPr lang="en-IN" sz="2000" b="1" dirty="0">
                <a:latin typeface="Times New Roman" pitchFamily="18" charset="0"/>
                <a:cs typeface="Times New Roman" pitchFamily="18" charset="0"/>
              </a:rPr>
              <a:t>DBM (&gt;37%), aphids, leaf </a:t>
            </a:r>
            <a:r>
              <a:rPr lang="en-IN" sz="2000" b="1" dirty="0" err="1">
                <a:latin typeface="Times New Roman" pitchFamily="18" charset="0"/>
                <a:cs typeface="Times New Roman" pitchFamily="18" charset="0"/>
              </a:rPr>
              <a:t>webber</a:t>
            </a:r>
            <a:r>
              <a:rPr lang="en-IN" sz="2000" b="1" dirty="0">
                <a:latin typeface="Times New Roman" pitchFamily="18" charset="0"/>
                <a:cs typeface="Times New Roman" pitchFamily="18" charset="0"/>
              </a:rPr>
              <a:t> and black rot (&gt;10 %) causes severe yield loss in cauliflower with poor quality curd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111125" indent="-342900" algn="just">
              <a:buFont typeface="Wingdings" pitchFamily="2" charset="2"/>
              <a:buChar char="Ø"/>
              <a:defRPr/>
            </a:pP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Farmers are indiscriminately using pesticides to manage above pest and disease which is hazardous to human health. </a:t>
            </a:r>
          </a:p>
          <a:p>
            <a:pPr marL="111125" indent="-342900" algn="just">
              <a:buFont typeface="Wingdings" pitchFamily="2" charset="2"/>
              <a:buChar char="Ø"/>
              <a:defRPr/>
            </a:pP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 Therefore eco friendly management of these pest and disease is need of the hour.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1520" y="4626346"/>
            <a:ext cx="2160240" cy="216024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0" name="Picture 4" descr="C:\Documents and Settings\Sudharshan\Desktop\New Folder\DBM A.jpg"/>
          <p:cNvPicPr>
            <a:picLocks noChangeAspect="1" noChangeArrowheads="1"/>
          </p:cNvPicPr>
          <p:nvPr/>
        </p:nvPicPr>
        <p:blipFill>
          <a:blip r:embed="rId4" cstate="print"/>
          <a:srcRect t="3052"/>
          <a:stretch>
            <a:fillRect/>
          </a:stretch>
        </p:blipFill>
        <p:spPr bwMode="auto">
          <a:xfrm>
            <a:off x="5076056" y="4697891"/>
            <a:ext cx="1401581" cy="21197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676087" y="5692606"/>
            <a:ext cx="164307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DBM larva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76D28F3-3F85-4D23-A194-360E08CF346E}"/>
              </a:ext>
            </a:extLst>
          </p:cNvPr>
          <p:cNvSpPr txBox="1"/>
          <p:nvPr/>
        </p:nvSpPr>
        <p:spPr>
          <a:xfrm>
            <a:off x="6357950" y="991670"/>
            <a:ext cx="252028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Place: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Sonnamaranahalli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Taluk: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Doddaballapura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Season : 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Kharif/ Rabi</a:t>
            </a:r>
            <a:endParaRPr lang="en-US" b="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5871" y="5692606"/>
            <a:ext cx="135732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DBM Adult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2699792" y="980728"/>
            <a:ext cx="2571768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Avg. Yield: </a:t>
            </a:r>
            <a:r>
              <a:rPr lang="en-US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36 t/ha 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Pot. Yield: </a:t>
            </a:r>
            <a:r>
              <a:rPr lang="en-US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48 t/ha</a:t>
            </a:r>
          </a:p>
        </p:txBody>
      </p:sp>
    </p:spTree>
    <p:extLst>
      <p:ext uri="{BB962C8B-B14F-4D97-AF65-F5344CB8AC3E}">
        <p14:creationId xmlns:p14="http://schemas.microsoft.com/office/powerpoint/2010/main" xmlns="" val="1665910859"/>
      </p:ext>
    </p:extLst>
  </p:cSld>
  <p:clrMapOvr>
    <a:masterClrMapping/>
  </p:clrMapOvr>
  <p:transition spd="slow">
    <p:strips dir="r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28596" y="533538"/>
            <a:ext cx="8215338" cy="59708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4625" indent="-174625"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Source of Technology : </a:t>
            </a:r>
            <a:r>
              <a:rPr lang="en-US" sz="20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UAS (B) &amp; IIHR, </a:t>
            </a:r>
            <a:r>
              <a:rPr lang="en-US" sz="2000" b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Bengaluru</a:t>
            </a:r>
            <a:r>
              <a:rPr lang="en-US" sz="20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, 2019</a:t>
            </a:r>
          </a:p>
          <a:p>
            <a:pPr marL="174625" indent="-174625">
              <a:lnSpc>
                <a:spcPct val="150000"/>
              </a:lnSpc>
              <a:defRPr/>
            </a:pPr>
            <a:endParaRPr lang="en-US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Timely application of RDF </a:t>
            </a: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Intercropping with Mustard as trap crop (25:2), Installation of WOTA-T traps (DBM traps)</a:t>
            </a: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Spraying of Boric acid (0.3%) &amp; Ammonium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molybdate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(0.02%)  15 DAT @ 15 days interval (3 times) </a:t>
            </a: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Spraying of vegetable special (5g/L)</a:t>
            </a: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Spraying of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Neem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Soap (10g/L) and Bt (2ml/L)</a:t>
            </a: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Spraying of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Neem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seed powder pellets (20g/L)</a:t>
            </a: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Use of blue Sticky cards (10 no./acre)</a:t>
            </a: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Spraying of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Emamectin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benzoate 5SG (0.05%),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Chlorfenapyr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10SC  (0.1%) and  Spinosad 2.5SC (0.15%)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Spraying of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CoC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Streptocycline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endParaRPr lang="en-IN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r>
              <a:rPr lang="en-I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Check: </a:t>
            </a:r>
            <a:r>
              <a:rPr lang="en-I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Farmer’s Practice 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5910859"/>
      </p:ext>
    </p:extLst>
  </p:cSld>
  <p:clrMapOvr>
    <a:masterClrMapping/>
  </p:clrMapOvr>
  <p:transition spd="slow">
    <p:strips dir="r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47352" y="1612706"/>
            <a:ext cx="1796416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Parameters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76200"/>
            <a:ext cx="2093843" cy="4001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Georgia" pitchFamily="18" charset="0"/>
              </a:rPr>
              <a:t>Critical Inputs</a:t>
            </a:r>
          </a:p>
        </p:txBody>
      </p:sp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2743200" y="4572000"/>
            <a:ext cx="2286000" cy="40011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+mn-lt"/>
              </a:rPr>
              <a:t>Implementation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5310520" y="2104192"/>
            <a:ext cx="3600400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marL="282575" indent="-282575" algn="l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DBM &amp; Aphids  incidence   (%)</a:t>
            </a:r>
          </a:p>
          <a:p>
            <a:pPr marL="282575" indent="-282575" algn="l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Black rot incidence (%)</a:t>
            </a:r>
          </a:p>
          <a:p>
            <a:pPr marL="282575" indent="-282575" algn="l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No. &amp; cost of sprays</a:t>
            </a:r>
          </a:p>
          <a:p>
            <a:pPr marL="282575" indent="-282575" algn="l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IN" sz="1800" b="0" dirty="0">
                <a:latin typeface="Times New Roman" pitchFamily="18" charset="0"/>
                <a:cs typeface="Times New Roman" pitchFamily="18" charset="0"/>
              </a:rPr>
              <a:t>Weight of curd/plant</a:t>
            </a:r>
            <a:endParaRPr lang="en-US" sz="1800" b="0" dirty="0">
              <a:latin typeface="Times New Roman" pitchFamily="18" charset="0"/>
              <a:cs typeface="Times New Roman" pitchFamily="18" charset="0"/>
            </a:endParaRPr>
          </a:p>
          <a:p>
            <a:pPr marL="282575" indent="-282575" algn="l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Yield  (q/ha)</a:t>
            </a:r>
          </a:p>
          <a:p>
            <a:pPr marL="282575" indent="-282575" algn="l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Quality</a:t>
            </a:r>
          </a:p>
          <a:p>
            <a:pPr marL="282575" indent="-282575" algn="l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B:C </a:t>
            </a:r>
          </a:p>
        </p:txBody>
      </p:sp>
      <p:graphicFrame>
        <p:nvGraphicFramePr>
          <p:cNvPr id="8" name="Group 50"/>
          <p:cNvGraphicFramePr>
            <a:graphicFrameLocks noGrp="1"/>
          </p:cNvGraphicFramePr>
          <p:nvPr/>
        </p:nvGraphicFramePr>
        <p:xfrm>
          <a:off x="152400" y="571480"/>
          <a:ext cx="4971728" cy="6218200"/>
        </p:xfrm>
        <a:graphic>
          <a:graphicData uri="http://schemas.openxmlformats.org/drawingml/2006/table">
            <a:tbl>
              <a:tblPr/>
              <a:tblGrid>
                <a:gridCol w="27355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20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41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782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Particulars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Qty./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demo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Cost/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Demo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(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Rs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.)</a:t>
                      </a:r>
                      <a:endParaRPr kumimoji="0" 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Mustard seeds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0.5 kg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9723">
                <a:tc>
                  <a:txBody>
                    <a:bodyPr/>
                    <a:lstStyle/>
                    <a:p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WOTA</a:t>
                      </a:r>
                      <a:r>
                        <a:rPr kumimoji="0"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T  t</a:t>
                      </a: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raps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No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Blue Sticky cards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No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2341">
                <a:tc>
                  <a:txBody>
                    <a:bodyPr/>
                    <a:lstStyle/>
                    <a:p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Neem soap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kg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2341">
                <a:tc>
                  <a:txBody>
                    <a:bodyPr/>
                    <a:lstStyle/>
                    <a:p>
                      <a:r>
                        <a:rPr kumimoji="0" lang="en-US" sz="18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Neem</a:t>
                      </a: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seed powder pellets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8449">
                <a:tc>
                  <a:txBody>
                    <a:bodyPr/>
                    <a:lstStyle/>
                    <a:p>
                      <a:r>
                        <a:rPr kumimoji="0" lang="en-US" sz="1800" b="0" i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Bt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L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7488">
                <a:tc>
                  <a:txBody>
                    <a:bodyPr/>
                    <a:lstStyle/>
                    <a:p>
                      <a:r>
                        <a:rPr kumimoji="0" lang="en-US" sz="18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Boric acid</a:t>
                      </a:r>
                      <a:r>
                        <a:rPr kumimoji="0" lang="en-US" sz="1800" b="0" i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kumimoji="0" lang="en-US" sz="1800" b="0" i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6546">
                <a:tc>
                  <a:txBody>
                    <a:bodyPr/>
                    <a:lstStyle/>
                    <a:p>
                      <a:r>
                        <a:rPr kumimoji="0" lang="en-US" sz="18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Ammonium</a:t>
                      </a:r>
                      <a:r>
                        <a:rPr kumimoji="0" lang="en-US" sz="1800" b="0" i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kern="1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molybdate</a:t>
                      </a:r>
                      <a:endParaRPr kumimoji="0" lang="en-US" sz="1800" b="0" i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8501">
                <a:tc>
                  <a:txBody>
                    <a:bodyPr/>
                    <a:lstStyle/>
                    <a:p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Vegetable special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1129">
                <a:tc>
                  <a:txBody>
                    <a:bodyPr/>
                    <a:lstStyle/>
                    <a:p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Spinosad (microbial)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75</a:t>
                      </a:r>
                      <a:r>
                        <a:rPr kumimoji="0"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ml</a:t>
                      </a:r>
                      <a:endParaRPr kumimoji="0"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7899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(per demo)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8,800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89673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Cost for 5 demos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44, 000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89673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Board and Field</a:t>
                      </a:r>
                      <a:r>
                        <a:rPr kumimoji="0" lang="en-US" sz="1800" b="1" kern="1200" baseline="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day</a:t>
                      </a:r>
                      <a:endParaRPr kumimoji="0" lang="en-US" sz="1800" b="1" kern="1200" dirty="0">
                        <a:solidFill>
                          <a:srgbClr val="000099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89673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Cost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346056" y="615971"/>
            <a:ext cx="3505200" cy="92333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Area: 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0.2 ha. Per demo</a:t>
            </a:r>
          </a:p>
          <a:p>
            <a:pPr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No. of farmers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05</a:t>
            </a:r>
          </a:p>
          <a:p>
            <a:pPr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Scientists: 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SS &amp; H, PP &amp; SS</a:t>
            </a:r>
          </a:p>
        </p:txBody>
      </p:sp>
      <p:sp>
        <p:nvSpPr>
          <p:cNvPr id="13" name="Text Box 41"/>
          <p:cNvSpPr txBox="1">
            <a:spLocks noChangeArrowheads="1"/>
          </p:cNvSpPr>
          <p:nvPr/>
        </p:nvSpPr>
        <p:spPr bwMode="auto">
          <a:xfrm>
            <a:off x="5356475" y="106977"/>
            <a:ext cx="2358797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2000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Implementation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19B54D-BEDD-41F0-AA69-E2D3073DEBE3}"/>
              </a:ext>
            </a:extLst>
          </p:cNvPr>
          <p:cNvSpPr/>
          <p:nvPr/>
        </p:nvSpPr>
        <p:spPr>
          <a:xfrm>
            <a:off x="5286412" y="4429132"/>
            <a:ext cx="3714744" cy="3847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900" b="1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Statistical test: 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Two way ‘t’ test 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5286380" y="5572140"/>
            <a:ext cx="3499048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Method Demonstration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Training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Field day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5298099" y="5072074"/>
            <a:ext cx="3131553" cy="428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b="1" dirty="0">
              <a:solidFill>
                <a:srgbClr val="050763"/>
              </a:solidFill>
              <a:latin typeface="Georgia" pitchFamily="18" charset="0"/>
              <a:cs typeface="Times New Roman" pitchFamily="18" charset="0"/>
            </a:endParaRPr>
          </a:p>
          <a:p>
            <a:pPr algn="l"/>
            <a:endParaRPr lang="en-US" sz="2000" b="1" dirty="0">
              <a:solidFill>
                <a:srgbClr val="050763"/>
              </a:solidFill>
              <a:latin typeface="Georgia" pitchFamily="18" charset="0"/>
              <a:cs typeface="Times New Roman" pitchFamily="18" charset="0"/>
            </a:endParaRPr>
          </a:p>
          <a:p>
            <a:pPr algn="l"/>
            <a:r>
              <a:rPr lang="en-US" sz="2000" b="1" dirty="0">
                <a:solidFill>
                  <a:srgbClr val="050763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Educational activities</a:t>
            </a:r>
            <a:br>
              <a:rPr lang="en-US" sz="2000" b="1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</a:br>
            <a:r>
              <a:rPr lang="en-US" sz="2000" dirty="0">
                <a:latin typeface="Georgia" pitchFamily="18" charset="0"/>
                <a:cs typeface="Times New Roman" pitchFamily="18" charset="0"/>
              </a:rPr>
              <a:t/>
            </a:r>
            <a:br>
              <a:rPr lang="en-US" sz="2000" dirty="0">
                <a:latin typeface="Georgia" pitchFamily="18" charset="0"/>
                <a:cs typeface="Times New Roman" pitchFamily="18" charset="0"/>
              </a:rPr>
            </a:br>
            <a:r>
              <a:rPr lang="en-US" sz="2000" dirty="0">
                <a:latin typeface="Georgia" pitchFamily="18" charset="0"/>
                <a:cs typeface="Times New Roman" pitchFamily="18" charset="0"/>
              </a:rPr>
              <a:t> </a:t>
            </a:r>
            <a:endParaRPr lang="en-IN" sz="2000" dirty="0">
              <a:latin typeface="Georg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2824616"/>
      </p:ext>
    </p:extLst>
  </p:cSld>
  <p:clrMapOvr>
    <a:masterClrMapping/>
  </p:clrMapOvr>
  <p:transition spd="slow">
    <p:strips dir="r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42844" y="155675"/>
            <a:ext cx="8772556" cy="800219"/>
          </a:xfrm>
          <a:prstGeom prst="rect">
            <a:avLst/>
          </a:prstGeom>
          <a:noFill/>
          <a:ln>
            <a:solidFill>
              <a:srgbClr val="C00000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2200" b="1" dirty="0">
                <a:solidFill>
                  <a:srgbClr val="000099"/>
                </a:solidFill>
                <a:latin typeface="Georgia" pitchFamily="18" charset="0"/>
              </a:rPr>
              <a:t>: Management of mites &amp; thrips in Capsicum under polyhouse  </a:t>
            </a:r>
          </a:p>
        </p:txBody>
      </p:sp>
      <p:pic>
        <p:nvPicPr>
          <p:cNvPr id="1026" name="Picture 2" descr="C:\Users\Admin\Desktop\chillim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2714620"/>
            <a:ext cx="1795616" cy="138413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027" name="Picture 3" descr="C:\Users\Admin\Desktop\download.jpg"/>
          <p:cNvPicPr>
            <a:picLocks noChangeAspect="1" noChangeArrowheads="1"/>
          </p:cNvPicPr>
          <p:nvPr/>
        </p:nvPicPr>
        <p:blipFill>
          <a:blip r:embed="rId3" cstate="print"/>
          <a:srcRect b="5568"/>
          <a:stretch>
            <a:fillRect/>
          </a:stretch>
        </p:blipFill>
        <p:spPr bwMode="auto">
          <a:xfrm>
            <a:off x="7215206" y="4857760"/>
            <a:ext cx="1812984" cy="186334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-32" y="2058123"/>
            <a:ext cx="7215206" cy="272382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just"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IN" sz="1900" b="1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Capsicum is one of the important vegetable grown under </a:t>
            </a:r>
            <a:r>
              <a:rPr lang="en-IN" sz="1900" b="1" dirty="0" err="1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polyhouse</a:t>
            </a:r>
            <a:r>
              <a:rPr lang="en-IN" sz="1900" b="1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with warm humid condition which creates congenial environment for development of mites and </a:t>
            </a:r>
            <a:r>
              <a:rPr lang="en-IN" sz="1900" b="1" dirty="0" err="1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thrips</a:t>
            </a:r>
            <a:r>
              <a:rPr lang="en-IN" sz="1900" b="1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causing yield loss up to 32%.</a:t>
            </a:r>
            <a:r>
              <a:rPr lang="en-IN" sz="1900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IN" sz="1900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Use of synthetics results in destruction of  natural enemies, pest resurgence and simultaneous development of resistance against insecticides. </a:t>
            </a:r>
          </a:p>
          <a:p>
            <a:pPr algn="just"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IN" sz="1900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Therefore it is necessary to conduct demonstration on management of mites and </a:t>
            </a:r>
            <a:r>
              <a:rPr lang="en-IN" sz="1900" dirty="0" err="1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thrips</a:t>
            </a:r>
            <a:r>
              <a:rPr lang="en-IN" sz="1900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 capsicum under </a:t>
            </a:r>
            <a:r>
              <a:rPr lang="en-IN" sz="1900" dirty="0" err="1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polyhouse</a:t>
            </a:r>
            <a:r>
              <a:rPr lang="en-IN" sz="1900" dirty="0">
                <a:ln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with eco friendly inputs. 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142845" y="1328638"/>
            <a:ext cx="1643074" cy="6001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2200" b="1" dirty="0">
                <a:ln>
                  <a:noFill/>
                </a:ln>
                <a:solidFill>
                  <a:srgbClr val="C00000"/>
                </a:solidFill>
                <a:latin typeface="Georgia" pitchFamily="18" charset="0"/>
              </a:rPr>
              <a:t>Rationale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6EC0E1C-33DB-4DE7-A9C1-4DC47C83EDE7}"/>
              </a:ext>
            </a:extLst>
          </p:cNvPr>
          <p:cNvSpPr txBox="1"/>
          <p:nvPr/>
        </p:nvSpPr>
        <p:spPr>
          <a:xfrm>
            <a:off x="6357950" y="1000108"/>
            <a:ext cx="236989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Place: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Turuva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nahalli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Taluk: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Doddaballapura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Season : 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Kharif</a:t>
            </a:r>
            <a:endParaRPr lang="en-US" b="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3357554" y="1139595"/>
            <a:ext cx="2428892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Avg. Yield: </a:t>
            </a:r>
            <a:r>
              <a:rPr lang="en-US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62 t/ha 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Pot. Yield: </a:t>
            </a:r>
            <a:r>
              <a:rPr lang="en-US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80 t/ha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42844" y="4869160"/>
            <a:ext cx="7000924" cy="184665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Source of Technology : </a:t>
            </a:r>
            <a:r>
              <a:rPr lang="en-US" sz="19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NBAIR &amp; IIHR, Bengaluru, 2020</a:t>
            </a:r>
            <a:endParaRPr lang="en-US" sz="1900" b="1" u="sng" dirty="0">
              <a:solidFill>
                <a:srgbClr val="0070C0"/>
              </a:solidFill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  <a:p>
            <a:pPr marL="338138" indent="-338138" algn="just">
              <a:buFont typeface="Wingdings" pitchFamily="2" charset="2"/>
              <a:buChar char="Ø"/>
              <a:defRPr/>
            </a:pPr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Spraying of </a:t>
            </a:r>
            <a:r>
              <a:rPr lang="en-US" sz="1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Shatpada</a:t>
            </a:r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All Rounder – 20g/L at 20, 30, 40 &amp; 50 DAT</a:t>
            </a:r>
          </a:p>
          <a:p>
            <a:pPr marL="338138" indent="-338138" algn="just">
              <a:buFont typeface="Wingdings" pitchFamily="2" charset="2"/>
              <a:buChar char="Ø"/>
              <a:defRPr/>
            </a:pPr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Spraying of </a:t>
            </a:r>
            <a:r>
              <a:rPr lang="en-US" sz="1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Spinosad</a:t>
            </a:r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0.25ml/L</a:t>
            </a:r>
          </a:p>
          <a:p>
            <a:pPr marL="338138" indent="-338138" algn="just">
              <a:buFont typeface="Wingdings" pitchFamily="2" charset="2"/>
              <a:buChar char="Ø"/>
              <a:defRPr/>
            </a:pPr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Installation of blue sticky cards – 10 </a:t>
            </a:r>
            <a:r>
              <a:rPr lang="en-US" sz="1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no.s</a:t>
            </a:r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/acre</a:t>
            </a:r>
          </a:p>
          <a:p>
            <a:pPr marL="338138" indent="-338138" algn="just">
              <a:buFont typeface="Wingdings" pitchFamily="2" charset="2"/>
              <a:buChar char="Ø"/>
              <a:defRPr/>
            </a:pPr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Spraying of abamectin – 0.5ml/L</a:t>
            </a:r>
            <a:endParaRPr lang="en-IN" sz="1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IN" sz="1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Check : </a:t>
            </a:r>
            <a:r>
              <a:rPr lang="en-IN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Farmer’s Practice</a:t>
            </a:r>
            <a:endParaRPr lang="en-US" sz="1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00694" y="1845222"/>
            <a:ext cx="1651931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Georgia" pitchFamily="18" charset="0"/>
              </a:rPr>
              <a:t>Parameters   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5459817" y="2263684"/>
            <a:ext cx="3600400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Plant height (cm)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IN" sz="1800" b="0" dirty="0">
                <a:latin typeface="Times New Roman" pitchFamily="18" charset="0"/>
                <a:cs typeface="Times New Roman" pitchFamily="18" charset="0"/>
              </a:rPr>
              <a:t>No. of branches/plant</a:t>
            </a:r>
            <a:endParaRPr lang="en-US" sz="1800" b="0" dirty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Mites &amp; thrips incidence (%)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No. &amp; cost of sprays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IN" sz="1800" b="0" dirty="0">
                <a:latin typeface="Times New Roman" pitchFamily="18" charset="0"/>
                <a:cs typeface="Times New Roman" pitchFamily="18" charset="0"/>
              </a:rPr>
              <a:t>No. of fruits/plant</a:t>
            </a:r>
            <a:endParaRPr lang="en-US" sz="1800" b="0" dirty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Yield  (t/ha)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IN" sz="1800" b="0" dirty="0">
                <a:latin typeface="Times New Roman" pitchFamily="18" charset="0"/>
                <a:cs typeface="Times New Roman" pitchFamily="18" charset="0"/>
              </a:rPr>
              <a:t>Marketable yield (t/ha)</a:t>
            </a:r>
            <a:endParaRPr lang="en-US" sz="1800" b="0" dirty="0"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B:C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399" y="838200"/>
            <a:ext cx="2765527" cy="461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Georgia" pitchFamily="18" charset="0"/>
              </a:rPr>
              <a:t>Critical Inputs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500694" y="500042"/>
            <a:ext cx="3571900" cy="900246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buNone/>
              <a:defRPr/>
            </a:pPr>
            <a:r>
              <a:rPr lang="en-US" sz="175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Area: </a:t>
            </a:r>
            <a:r>
              <a:rPr lang="en-US" sz="1750" b="0" dirty="0">
                <a:latin typeface="Times New Roman" pitchFamily="18" charset="0"/>
                <a:cs typeface="Times New Roman" pitchFamily="18" charset="0"/>
              </a:rPr>
              <a:t>300 m</a:t>
            </a:r>
            <a:r>
              <a:rPr lang="en-US" sz="1750" b="0" baseline="3000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750" b="0" dirty="0">
                <a:latin typeface="Times New Roman" pitchFamily="18" charset="0"/>
                <a:cs typeface="Times New Roman" pitchFamily="18" charset="0"/>
              </a:rPr>
              <a:t>per demo </a:t>
            </a:r>
          </a:p>
          <a:p>
            <a:pPr>
              <a:lnSpc>
                <a:spcPct val="100000"/>
              </a:lnSpc>
              <a:buNone/>
              <a:defRPr/>
            </a:pPr>
            <a:r>
              <a:rPr lang="en-US" sz="175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No. of farmers: </a:t>
            </a:r>
            <a:r>
              <a:rPr lang="en-US" sz="1750" b="0" dirty="0">
                <a:latin typeface="Times New Roman" pitchFamily="18" charset="0"/>
                <a:cs typeface="Times New Roman" pitchFamily="18" charset="0"/>
              </a:rPr>
              <a:t>05</a:t>
            </a:r>
          </a:p>
          <a:p>
            <a:pPr>
              <a:lnSpc>
                <a:spcPct val="100000"/>
              </a:lnSpc>
              <a:buNone/>
              <a:defRPr/>
            </a:pPr>
            <a:r>
              <a:rPr lang="en-US" sz="175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Scientists: </a:t>
            </a:r>
            <a:r>
              <a:rPr lang="en-US" sz="1750" b="0" dirty="0">
                <a:latin typeface="Times New Roman" pitchFamily="18" charset="0"/>
                <a:cs typeface="Times New Roman" pitchFamily="18" charset="0"/>
              </a:rPr>
              <a:t>Hort (SS &amp; H), PP &amp; SS</a:t>
            </a:r>
          </a:p>
        </p:txBody>
      </p:sp>
      <p:sp>
        <p:nvSpPr>
          <p:cNvPr id="7" name="Text Box 41"/>
          <p:cNvSpPr txBox="1">
            <a:spLocks noChangeArrowheads="1"/>
          </p:cNvSpPr>
          <p:nvPr/>
        </p:nvSpPr>
        <p:spPr bwMode="auto">
          <a:xfrm>
            <a:off x="5567833" y="61720"/>
            <a:ext cx="2218877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dirty="0">
                <a:solidFill>
                  <a:srgbClr val="000099"/>
                </a:solidFill>
                <a:latin typeface="Georgia" pitchFamily="18" charset="0"/>
              </a:rPr>
              <a:t>Implementation</a:t>
            </a:r>
          </a:p>
        </p:txBody>
      </p:sp>
      <p:graphicFrame>
        <p:nvGraphicFramePr>
          <p:cNvPr id="8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3494978"/>
              </p:ext>
            </p:extLst>
          </p:nvPr>
        </p:nvGraphicFramePr>
        <p:xfrm>
          <a:off x="76200" y="1524000"/>
          <a:ext cx="5239072" cy="3728086"/>
        </p:xfrm>
        <a:graphic>
          <a:graphicData uri="http://schemas.openxmlformats.org/drawingml/2006/table">
            <a:tbl>
              <a:tblPr/>
              <a:tblGrid>
                <a:gridCol w="29530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782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Particulars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Qty./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demo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Cost/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demo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(Rs.)</a:t>
                      </a:r>
                      <a:endParaRPr kumimoji="0" lang="en-US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Blue Sticky cards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No.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8561">
                <a:tc>
                  <a:txBody>
                    <a:bodyPr/>
                    <a:lstStyle/>
                    <a:p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Spinosad (microbial)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75</a:t>
                      </a:r>
                      <a:r>
                        <a:rPr kumimoji="0"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ml</a:t>
                      </a:r>
                      <a:endParaRPr kumimoji="0"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003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Abamectin (Actinomycetes)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200 ml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1200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0030">
                <a:tc>
                  <a:txBody>
                    <a:bodyPr/>
                    <a:lstStyle/>
                    <a:p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Shatpada – </a:t>
                      </a:r>
                      <a:r>
                        <a:rPr kumimoji="0"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All rounder </a:t>
                      </a:r>
                      <a:endParaRPr kumimoji="0"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 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4718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(per demo)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3989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Cost for 5 demos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3989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Board and Field day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3989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</a:t>
                      </a:r>
                      <a:r>
                        <a:rPr kumimoji="0" lang="en-US" sz="1800" b="1" kern="1200" baseline="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Cost</a:t>
                      </a:r>
                      <a:endParaRPr kumimoji="0" lang="en-US" sz="1800" b="1" kern="1200" dirty="0">
                        <a:solidFill>
                          <a:srgbClr val="C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ACFBA6F-3DB0-468B-AA5C-F39CD3A1D946}"/>
              </a:ext>
            </a:extLst>
          </p:cNvPr>
          <p:cNvSpPr/>
          <p:nvPr/>
        </p:nvSpPr>
        <p:spPr>
          <a:xfrm>
            <a:off x="5436266" y="4702742"/>
            <a:ext cx="3707734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Georgia" pitchFamily="18" charset="0"/>
              </a:rPr>
              <a:t>Statistical test: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Two way ‘t’ test 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5460788" y="5763272"/>
            <a:ext cx="3499048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Method Demonstration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Training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Field day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5452413" y="5239066"/>
            <a:ext cx="2905801" cy="428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endParaRPr lang="en-US" sz="18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r>
              <a:rPr lang="en-US" sz="1800" b="1" dirty="0">
                <a:solidFill>
                  <a:srgbClr val="050763"/>
                </a:solidFill>
                <a:latin typeface="Georgia" pitchFamily="18" charset="0"/>
              </a:rPr>
              <a:t> </a:t>
            </a:r>
            <a:r>
              <a:rPr lang="en-US" sz="1800" b="1" dirty="0">
                <a:solidFill>
                  <a:srgbClr val="000099"/>
                </a:solidFill>
                <a:latin typeface="Georgia" pitchFamily="18" charset="0"/>
              </a:rPr>
              <a:t>Educational activities</a:t>
            </a:r>
            <a:r>
              <a:rPr lang="en-US" sz="1800" b="1" dirty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en-US" sz="1800" b="1" dirty="0">
                <a:solidFill>
                  <a:srgbClr val="C00000"/>
                </a:solidFill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/>
            </a:r>
            <a:br>
              <a:rPr lang="en-US" sz="1800" dirty="0"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> </a:t>
            </a:r>
            <a:endParaRPr lang="en-IN" sz="1800" dirty="0">
              <a:latin typeface="Georgia" pitchFamily="18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85720" y="96536"/>
            <a:ext cx="8501122" cy="830997"/>
          </a:xfrm>
          <a:prstGeom prst="rect">
            <a:avLst/>
          </a:prstGeom>
          <a:noFill/>
          <a:ln>
            <a:solidFill>
              <a:srgbClr val="C00000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Franklin Gothic Medium" pitchFamily="34" charset="0"/>
              </a:rPr>
              <a:t>13</a:t>
            </a:r>
            <a:r>
              <a:rPr lang="en-US" sz="2400" b="1" dirty="0">
                <a:solidFill>
                  <a:srgbClr val="000099"/>
                </a:solidFill>
                <a:latin typeface="Georgia" pitchFamily="18" charset="0"/>
                <a:cs typeface="Arial" panose="020B0604020202020204" pitchFamily="34" charset="0"/>
                <a:sym typeface="Franklin Gothic Medium" pitchFamily="34" charset="0"/>
              </a:rPr>
              <a:t> : Bio - Intensive Management of Pest and Diseases in Rose 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78830" y="2000240"/>
            <a:ext cx="8929718" cy="21236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just"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IN" sz="2200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Rose is an important crop of the District with an area of 1200 ha.  </a:t>
            </a:r>
          </a:p>
          <a:p>
            <a:pPr algn="just"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IN" sz="22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Reduction in yield and quality are the major constraints faced by farmers due to severe </a:t>
            </a:r>
            <a:r>
              <a:rPr lang="en-IN" sz="2200" b="1" dirty="0" err="1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thrips</a:t>
            </a:r>
            <a:r>
              <a:rPr lang="en-IN" sz="22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incidence (&gt;30 %), </a:t>
            </a:r>
            <a:r>
              <a:rPr lang="en-IN" sz="2200" b="1" dirty="0" err="1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blackspot</a:t>
            </a:r>
            <a:r>
              <a:rPr lang="en-IN" sz="22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and powdery mildew. </a:t>
            </a:r>
          </a:p>
          <a:p>
            <a:pPr algn="just"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IN" sz="2200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Therefore, it is necessary to take up bio intensive management of pest and diseases in Rose for   maximum yield and quality. 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3627674" y="5263889"/>
            <a:ext cx="1304366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Thrips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Plant Pests: Scale &amp; Thrips and How To Control Them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56890" y="4501690"/>
            <a:ext cx="3180593" cy="212365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12294" y="1357298"/>
            <a:ext cx="1602186" cy="5078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2000" b="1" dirty="0">
                <a:ln>
                  <a:noFill/>
                </a:ln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Rationale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6D6E742-C9D8-4E47-B5D9-38EADA505D82}"/>
              </a:ext>
            </a:extLst>
          </p:cNvPr>
          <p:cNvSpPr txBox="1"/>
          <p:nvPr/>
        </p:nvSpPr>
        <p:spPr>
          <a:xfrm>
            <a:off x="6000760" y="1000108"/>
            <a:ext cx="292895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Place: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Sonnamaranahalli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Taluk: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Doddaballapura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Season :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Across the year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2892484" y="1214422"/>
            <a:ext cx="29654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lnSpc>
                <a:spcPct val="100000"/>
              </a:lnSpc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Avg. Yield: </a:t>
            </a:r>
            <a:r>
              <a:rPr lang="en-US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5.49 t/ha</a:t>
            </a:r>
          </a:p>
          <a:p>
            <a:pPr algn="l">
              <a:lnSpc>
                <a:spcPct val="100000"/>
              </a:lnSpc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Pot. Yield: </a:t>
            </a:r>
            <a:r>
              <a:rPr lang="en-US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t/ha</a:t>
            </a:r>
          </a:p>
        </p:txBody>
      </p:sp>
      <p:pic>
        <p:nvPicPr>
          <p:cNvPr id="1026" name="Picture 2" descr="C:\Users\HP\Desktop\botrytis.jpg"/>
          <p:cNvPicPr>
            <a:picLocks noChangeAspect="1" noChangeArrowheads="1"/>
          </p:cNvPicPr>
          <p:nvPr/>
        </p:nvPicPr>
        <p:blipFill>
          <a:blip r:embed="rId3" cstate="print"/>
          <a:srcRect l="21180" r="8154"/>
          <a:stretch>
            <a:fillRect/>
          </a:stretch>
        </p:blipFill>
        <p:spPr bwMode="auto">
          <a:xfrm>
            <a:off x="285720" y="4358205"/>
            <a:ext cx="3125930" cy="23831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815113140"/>
      </p:ext>
    </p:extLst>
  </p:cSld>
  <p:clrMapOvr>
    <a:masterClrMapping/>
  </p:clrMapOvr>
  <p:transition spd="slow">
    <p:strips dir="r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4572000" y="6215082"/>
            <a:ext cx="3962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Satellite image of Kammasandra village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785786" y="6286520"/>
            <a:ext cx="17526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Cluster villages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714348" y="3857628"/>
            <a:ext cx="16764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Hosakote Taluk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786182" y="1285860"/>
            <a:ext cx="5105400" cy="6463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Cluster villages –  </a:t>
            </a:r>
            <a:r>
              <a:rPr lang="en-US" b="1" dirty="0">
                <a:solidFill>
                  <a:srgbClr val="050763"/>
                </a:solidFill>
                <a:latin typeface="Times New Roman" pitchFamily="18" charset="0"/>
                <a:cs typeface="Times New Roman" pitchFamily="18" charset="0"/>
              </a:rPr>
              <a:t>Kammasandra, </a:t>
            </a:r>
            <a:r>
              <a:rPr lang="en-US" b="1" dirty="0" err="1">
                <a:solidFill>
                  <a:srgbClr val="050763"/>
                </a:solidFill>
                <a:latin typeface="Times New Roman" pitchFamily="18" charset="0"/>
                <a:cs typeface="Times New Roman" pitchFamily="18" charset="0"/>
              </a:rPr>
              <a:t>Gangavara</a:t>
            </a:r>
            <a:r>
              <a:rPr lang="en-US" b="1" dirty="0">
                <a:solidFill>
                  <a:srgbClr val="05076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50763"/>
                </a:solidFill>
                <a:latin typeface="Times New Roman" pitchFamily="18" charset="0"/>
                <a:cs typeface="Times New Roman" pitchFamily="18" charset="0"/>
              </a:rPr>
              <a:t>Chowdappanahalli</a:t>
            </a:r>
            <a:endParaRPr lang="en-US" dirty="0">
              <a:solidFill>
                <a:srgbClr val="0507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357422" y="428604"/>
            <a:ext cx="435771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D12F3"/>
                </a:solidFill>
                <a:latin typeface="Georgia" pitchFamily="18" charset="0"/>
                <a:cs typeface="Arial" charset="0"/>
              </a:rPr>
              <a:t>Hosakote</a:t>
            </a:r>
            <a:r>
              <a:rPr lang="en-US" sz="28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 </a:t>
            </a:r>
            <a:r>
              <a:rPr lang="en-IN" sz="2800" b="1" dirty="0" err="1">
                <a:solidFill>
                  <a:srgbClr val="0D12F3"/>
                </a:solidFill>
                <a:latin typeface="Georgia" pitchFamily="18" charset="0"/>
              </a:rPr>
              <a:t>Taluk</a:t>
            </a:r>
            <a:r>
              <a:rPr lang="en-US" sz="28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1581" t="17708" r="9810" b="20833"/>
          <a:stretch>
            <a:fillRect/>
          </a:stretch>
        </p:blipFill>
        <p:spPr bwMode="auto">
          <a:xfrm>
            <a:off x="3857620" y="2357430"/>
            <a:ext cx="4931045" cy="3733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56" y="4470856"/>
            <a:ext cx="35995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 l="38319" t="16795" r="32100" b="11458"/>
          <a:stretch>
            <a:fillRect/>
          </a:stretch>
        </p:blipFill>
        <p:spPr bwMode="auto">
          <a:xfrm>
            <a:off x="642910" y="1357298"/>
            <a:ext cx="1752600" cy="2389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21745542"/>
      </p:ext>
    </p:extLst>
  </p:cSld>
  <p:clrMapOvr>
    <a:masterClrMapping/>
  </p:clrMapOvr>
  <p:transition spd="slow">
    <p:strips dir="r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71600" y="2420888"/>
            <a:ext cx="6286544" cy="41549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Source of Technology : </a:t>
            </a:r>
            <a:r>
              <a:rPr lang="en-US" sz="24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IIHR, 2016</a:t>
            </a:r>
          </a:p>
          <a:p>
            <a:pPr>
              <a:defRPr/>
            </a:pP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I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Soil test based nutrient application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I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Enrichment of FYM with bio agents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I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Timely Pruning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I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Use of sticky cards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I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Foliar spray of micronutrient mixture</a:t>
            </a:r>
          </a:p>
          <a:p>
            <a:pPr marL="176213" indent="-176213">
              <a:buFont typeface="Wingdings" pitchFamily="2" charset="2"/>
              <a:buChar char="Ø"/>
              <a:defRPr/>
            </a:pPr>
            <a:r>
              <a:rPr lang="en-I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Timely spraying of plant protection chemicals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I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Maturity index for harvest</a:t>
            </a:r>
          </a:p>
          <a:p>
            <a:pPr>
              <a:buFont typeface="Wingdings" pitchFamily="2" charset="2"/>
              <a:buChar char="Ø"/>
              <a:defRPr/>
            </a:pPr>
            <a:endParaRPr lang="en-I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I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Check: </a:t>
            </a:r>
            <a:r>
              <a:rPr lang="en-I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Farmer’s practice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E6FEAFAD-7EEB-4302-B5A5-E4076BFA7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66851" y="182766"/>
            <a:ext cx="2157349" cy="152812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xmlns="" id="{92124E2F-B405-498B-B60B-22837C4D0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324600" y="100178"/>
            <a:ext cx="2017630" cy="165242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0">
            <a:extLst>
              <a:ext uri="{FF2B5EF4-FFF2-40B4-BE49-F238E27FC236}">
                <a16:creationId xmlns:a16="http://schemas.microsoft.com/office/drawing/2014/main" xmlns="" id="{A532EFDC-02A4-48FB-8C4E-B1B2037E1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1849867"/>
            <a:ext cx="1304366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Black spot</a:t>
            </a:r>
          </a:p>
        </p:txBody>
      </p:sp>
      <p:sp>
        <p:nvSpPr>
          <p:cNvPr id="7" name="Text Box 20">
            <a:extLst>
              <a:ext uri="{FF2B5EF4-FFF2-40B4-BE49-F238E27FC236}">
                <a16:creationId xmlns:a16="http://schemas.microsoft.com/office/drawing/2014/main" xmlns="" id="{3D58422E-4D66-449D-972C-2437569CB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4781" y="1849867"/>
            <a:ext cx="1600200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Powdery mildew </a:t>
            </a:r>
          </a:p>
        </p:txBody>
      </p:sp>
    </p:spTree>
    <p:extLst>
      <p:ext uri="{BB962C8B-B14F-4D97-AF65-F5344CB8AC3E}">
        <p14:creationId xmlns:p14="http://schemas.microsoft.com/office/powerpoint/2010/main" xmlns="" val="815113140"/>
      </p:ext>
    </p:extLst>
  </p:cSld>
  <p:clrMapOvr>
    <a:masterClrMapping/>
  </p:clrMapOvr>
  <p:transition spd="slow">
    <p:strips dir="r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634" y="181253"/>
            <a:ext cx="2093843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Georgia" pitchFamily="18" charset="0"/>
              </a:rPr>
              <a:t>Critical Inputs</a:t>
            </a:r>
          </a:p>
        </p:txBody>
      </p:sp>
      <p:graphicFrame>
        <p:nvGraphicFramePr>
          <p:cNvPr id="5" name="Group 50"/>
          <p:cNvGraphicFramePr>
            <a:graphicFrameLocks noGrp="1"/>
          </p:cNvGraphicFramePr>
          <p:nvPr/>
        </p:nvGraphicFramePr>
        <p:xfrm>
          <a:off x="152400" y="714356"/>
          <a:ext cx="4800600" cy="5811631"/>
        </p:xfrm>
        <a:graphic>
          <a:graphicData uri="http://schemas.openxmlformats.org/drawingml/2006/table">
            <a:tbl>
              <a:tblPr/>
              <a:tblGrid>
                <a:gridCol w="23910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53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41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782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Particulars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Qty./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demo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Cost/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Demo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(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Rs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Franklin Gothic Demi" pitchFamily="34" charset="0"/>
                          <a:cs typeface="Times New Roman" pitchFamily="18" charset="0"/>
                          <a:sym typeface="Franklin Gothic Demi" pitchFamily="34" charset="0"/>
                        </a:rPr>
                        <a:t>.)</a:t>
                      </a:r>
                      <a:endParaRPr kumimoji="0" lang="en-US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  <a:sym typeface="Helvetica Light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i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Trichoderma</a:t>
                      </a:r>
                      <a:r>
                        <a:rPr kumimoji="0" lang="en-US" sz="1800" b="0" i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harzianum</a:t>
                      </a:r>
                      <a:endParaRPr kumimoji="0" lang="en-US" sz="1800" b="0" i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kg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i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Pseudomonas</a:t>
                      </a:r>
                      <a:r>
                        <a:rPr kumimoji="0" lang="en-US" sz="1800" b="0" i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fluorescens </a:t>
                      </a:r>
                      <a:endParaRPr kumimoji="0" lang="en-US" sz="1800" b="0" i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Rose mixture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9723">
                <a:tc>
                  <a:txBody>
                    <a:bodyPr/>
                    <a:lstStyle/>
                    <a:p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Blue Sticky cards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No.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Yellow Sticky cards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 No.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9673">
                <a:tc>
                  <a:txBody>
                    <a:bodyPr/>
                    <a:lstStyle/>
                    <a:p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Spinosad</a:t>
                      </a:r>
                      <a:r>
                        <a:rPr kumimoji="0"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(Microbial)</a:t>
                      </a:r>
                      <a:endParaRPr kumimoji="0"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75 ml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9673">
                <a:tc>
                  <a:txBody>
                    <a:bodyPr/>
                    <a:lstStyle/>
                    <a:p>
                      <a:r>
                        <a:rPr lang="en-IN" dirty="0" err="1">
                          <a:latin typeface="Times New Roman" pitchFamily="18" charset="0"/>
                          <a:cs typeface="Times New Roman" pitchFamily="18" charset="0"/>
                        </a:rPr>
                        <a:t>Nativo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500 g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3500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9673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(per  demo)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9150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9673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Cost for 5 demos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45750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89673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Board and Field day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89673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18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Cost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51750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072066" y="1571612"/>
            <a:ext cx="1571636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Georgia" pitchFamily="18" charset="0"/>
              </a:rPr>
              <a:t>Parameters  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096414" y="2032754"/>
            <a:ext cx="3833304" cy="258532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IN" sz="1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Plant height (cm)</a:t>
            </a:r>
          </a:p>
          <a:p>
            <a:pPr algn="l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IN" sz="1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No. of branches/plant</a:t>
            </a:r>
          </a:p>
          <a:p>
            <a:pPr algn="l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IN" sz="1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No. of flowers/plant</a:t>
            </a:r>
          </a:p>
          <a:p>
            <a:pPr algn="l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IN" sz="18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Thrips</a:t>
            </a:r>
            <a:r>
              <a:rPr lang="en-IN" sz="1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incidence(%)</a:t>
            </a:r>
          </a:p>
          <a:p>
            <a:pPr algn="l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IN" sz="1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Black spot incidence (%)</a:t>
            </a:r>
          </a:p>
          <a:p>
            <a:pPr algn="l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IN" sz="1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Powdery mildew incidence (%) </a:t>
            </a:r>
          </a:p>
          <a:p>
            <a:pPr algn="l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IN" sz="1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Flower yield (q/ha)</a:t>
            </a:r>
          </a:p>
          <a:p>
            <a:pPr algn="l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IN" sz="1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Flower Quality </a:t>
            </a:r>
          </a:p>
          <a:p>
            <a:pPr algn="l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IN" sz="1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B:C 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000628" y="554295"/>
            <a:ext cx="4143372" cy="87716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sz="1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Area: </a:t>
            </a:r>
            <a:r>
              <a:rPr lang="en-US" sz="17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0.2 ha. Per demo 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1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No. of farmers: </a:t>
            </a:r>
            <a:r>
              <a:rPr lang="en-US" sz="17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17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Scientists: </a:t>
            </a:r>
            <a:r>
              <a:rPr lang="en-US" sz="17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Hort. (SS &amp; H), PP, </a:t>
            </a:r>
            <a:r>
              <a:rPr lang="en-US" sz="17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Agron</a:t>
            </a:r>
            <a:r>
              <a:rPr lang="en-US" sz="17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&amp; SS</a:t>
            </a:r>
          </a:p>
        </p:txBody>
      </p:sp>
      <p:sp>
        <p:nvSpPr>
          <p:cNvPr id="9" name="Text Box 41"/>
          <p:cNvSpPr txBox="1">
            <a:spLocks noChangeArrowheads="1"/>
          </p:cNvSpPr>
          <p:nvPr/>
        </p:nvSpPr>
        <p:spPr bwMode="auto">
          <a:xfrm>
            <a:off x="5000628" y="130710"/>
            <a:ext cx="241576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dirty="0">
                <a:solidFill>
                  <a:srgbClr val="000099"/>
                </a:solidFill>
                <a:latin typeface="Georgia" pitchFamily="18" charset="0"/>
              </a:rPr>
              <a:t>Implementation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F8B6D52-BB0B-431A-AE80-F37F9BC75AAC}"/>
              </a:ext>
            </a:extLst>
          </p:cNvPr>
          <p:cNvSpPr/>
          <p:nvPr/>
        </p:nvSpPr>
        <p:spPr>
          <a:xfrm>
            <a:off x="5072066" y="4714884"/>
            <a:ext cx="3889184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Georgia" pitchFamily="18" charset="0"/>
              </a:rPr>
              <a:t>Statistical test: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Two way ‘t’ test 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5072066" y="5718480"/>
            <a:ext cx="3499048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Method Demonstration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Training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Field day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5072066" y="5214950"/>
            <a:ext cx="3286148" cy="428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endParaRPr lang="en-US" sz="18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r>
              <a:rPr lang="en-US" sz="1800" b="1" dirty="0">
                <a:solidFill>
                  <a:srgbClr val="000099"/>
                </a:solidFill>
                <a:latin typeface="Georgia" pitchFamily="18" charset="0"/>
              </a:rPr>
              <a:t> Educational activities</a:t>
            </a:r>
            <a:r>
              <a:rPr lang="en-US" sz="1800" b="1" dirty="0">
                <a:solidFill>
                  <a:srgbClr val="0D12F3"/>
                </a:solidFill>
                <a:latin typeface="Georgia" pitchFamily="18" charset="0"/>
              </a:rPr>
              <a:t/>
            </a:r>
            <a:br>
              <a:rPr lang="en-US" sz="1800" b="1" dirty="0">
                <a:solidFill>
                  <a:srgbClr val="0D12F3"/>
                </a:solidFill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/>
            </a:r>
            <a:br>
              <a:rPr lang="en-US" sz="1800" dirty="0"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> </a:t>
            </a:r>
            <a:endParaRPr lang="en-IN" sz="18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7970080"/>
      </p:ext>
    </p:extLst>
  </p:cSld>
  <p:clrMapOvr>
    <a:masterClrMapping/>
  </p:clrMapOvr>
  <p:transition spd="slow">
    <p:strips dir="r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57190" y="97673"/>
            <a:ext cx="8643966" cy="800219"/>
          </a:xfrm>
          <a:prstGeom prst="rect">
            <a:avLst/>
          </a:prstGeom>
          <a:noFill/>
          <a:ln>
            <a:solidFill>
              <a:srgbClr val="C00000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indent="-457200" algn="ctr">
              <a:defRPr/>
            </a:pPr>
            <a:r>
              <a:rPr lang="en-IN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IN" sz="2200" b="1" dirty="0">
                <a:solidFill>
                  <a:srgbClr val="000099"/>
                </a:solidFill>
                <a:latin typeface="Georgia" pitchFamily="18" charset="0"/>
              </a:rPr>
              <a:t>: Demonstration of compost culture for quality compost  production using Seri farm residue </a:t>
            </a:r>
            <a:endParaRPr lang="en-US" sz="2200" b="1" dirty="0">
              <a:solidFill>
                <a:srgbClr val="000099"/>
              </a:solidFill>
              <a:latin typeface="Georgia" pitchFamily="18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84052" y="1398801"/>
            <a:ext cx="1676400" cy="498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lvl="0" algn="l">
              <a:defRPr/>
            </a:pPr>
            <a:r>
              <a:rPr lang="en-US" sz="20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Rationale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1406" y="1990074"/>
            <a:ext cx="8929750" cy="19389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28600" indent="-228600" eaLnBrk="1" hangingPunct="1">
              <a:buFont typeface="Symbol"/>
              <a:buChar char="¨"/>
              <a:defRPr sz="1600"/>
            </a:lvl1pPr>
          </a:lstStyle>
          <a:p>
            <a:pPr marL="0" lvl="0" indent="0" algn="just">
              <a:buFont typeface="Wingdings" pitchFamily="2" charset="2"/>
              <a:buChar char="Ø"/>
              <a:tabLst>
                <a:tab pos="0" algn="l"/>
              </a:tabLst>
              <a:defRPr/>
            </a:pPr>
            <a:r>
              <a:rPr lang="en-IN" sz="2000" dirty="0" err="1">
                <a:latin typeface="Times New Roman" pitchFamily="18" charset="0"/>
                <a:cs typeface="Times New Roman" pitchFamily="18" charset="0"/>
              </a:rPr>
              <a:t>Bengaluru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 Rural District comprising mulberry cultivation in an area of 6400 ha. Shoot rearing of 100 DFL’s yields an residue of 1.5 to 2 tons and  </a:t>
            </a:r>
            <a:r>
              <a:rPr lang="en-IN" sz="2000" b="1" dirty="0">
                <a:latin typeface="Times New Roman" pitchFamily="18" charset="0"/>
                <a:cs typeface="Times New Roman" pitchFamily="18" charset="0"/>
              </a:rPr>
              <a:t>farmers are not converting this farm residue into organic matter in a scientific way.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lvl="0" indent="0" algn="just">
              <a:buFont typeface="Wingdings" pitchFamily="2" charset="2"/>
              <a:buChar char="Ø"/>
              <a:tabLst>
                <a:tab pos="0" algn="l"/>
              </a:tabLst>
              <a:defRPr/>
            </a:pP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Therefore,  it is required to take up this demonstration in order to make farmers aware about scientific conversion of sericulture farm residue into compost using compost culture. 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E737A5B-921E-445A-92C1-48C88E39AD55}"/>
              </a:ext>
            </a:extLst>
          </p:cNvPr>
          <p:cNvSpPr txBox="1"/>
          <p:nvPr/>
        </p:nvSpPr>
        <p:spPr>
          <a:xfrm>
            <a:off x="4429124" y="1214422"/>
            <a:ext cx="16764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IN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Area: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 6482 ha</a:t>
            </a:r>
          </a:p>
          <a:p>
            <a:pPr lvl="0" algn="just">
              <a:defRPr/>
            </a:pPr>
            <a:r>
              <a:rPr lang="en-IN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Yield: </a:t>
            </a:r>
            <a:r>
              <a:rPr lang="en-IN" sz="1800" b="1" dirty="0">
                <a:latin typeface="Times New Roman" pitchFamily="18" charset="0"/>
                <a:cs typeface="Times New Roman" pitchFamily="18" charset="0"/>
              </a:rPr>
              <a:t>60 t/ha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2568251-5C1C-49D8-80FA-D859547CBA59}"/>
              </a:ext>
            </a:extLst>
          </p:cNvPr>
          <p:cNvSpPr txBox="1"/>
          <p:nvPr/>
        </p:nvSpPr>
        <p:spPr>
          <a:xfrm>
            <a:off x="6391447" y="1000108"/>
            <a:ext cx="257176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Place: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Kammasandra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Taluk: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Hoskote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Season:</a:t>
            </a:r>
            <a:r>
              <a:rPr lang="en-US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Round the year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40"/>
          <p:cNvSpPr txBox="1">
            <a:spLocks noChangeArrowheads="1"/>
          </p:cNvSpPr>
          <p:nvPr/>
        </p:nvSpPr>
        <p:spPr bwMode="auto">
          <a:xfrm>
            <a:off x="214282" y="4288232"/>
            <a:ext cx="6286544" cy="15696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31775" indent="-231775"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Source of Technology : </a:t>
            </a:r>
            <a:r>
              <a:rPr lang="en-US" sz="20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UAS(B), 2021</a:t>
            </a:r>
          </a:p>
          <a:p>
            <a:pPr marL="231775" indent="-231775">
              <a:defRPr/>
            </a:pPr>
            <a:endParaRPr lang="en-IN" sz="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1 ton Seri farm residue + waste decomposer solution (2 kg Jaggery + 1 Kg microbial consortia in 200 litres of water)</a:t>
            </a:r>
          </a:p>
          <a:p>
            <a:pPr algn="just">
              <a:defRPr/>
            </a:pPr>
            <a:endParaRPr lang="en-IN" sz="1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I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Check: </a:t>
            </a:r>
            <a:r>
              <a:rPr lang="en-I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Farmer’s practice 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Admin\Desktop\download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3851" y="5255379"/>
            <a:ext cx="2357454" cy="156877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8" name="Picture 2" descr="C:\Users\Admin\Desktop\downlo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0847" y="3643314"/>
            <a:ext cx="2361747" cy="157163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"/>
          <p:cNvSpPr txBox="1">
            <a:spLocks noChangeArrowheads="1"/>
          </p:cNvSpPr>
          <p:nvPr/>
        </p:nvSpPr>
        <p:spPr bwMode="auto">
          <a:xfrm>
            <a:off x="4868471" y="862596"/>
            <a:ext cx="35052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 of units: 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5 </a:t>
            </a:r>
          </a:p>
          <a:p>
            <a:pPr>
              <a:defRPr/>
            </a:pPr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 of farmers : 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05</a:t>
            </a:r>
          </a:p>
          <a:p>
            <a:pPr>
              <a:defRPr/>
            </a:pPr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Scientists: 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AE, </a:t>
            </a:r>
            <a:r>
              <a:rPr lang="en-US" sz="1800" b="0" dirty="0" err="1">
                <a:latin typeface="Times New Roman" pitchFamily="18" charset="0"/>
                <a:cs typeface="Times New Roman" pitchFamily="18" charset="0"/>
              </a:rPr>
              <a:t>Sr.S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 &amp;H and SS   </a:t>
            </a:r>
          </a:p>
        </p:txBody>
      </p:sp>
      <p:graphicFrame>
        <p:nvGraphicFramePr>
          <p:cNvPr id="3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27648351"/>
              </p:ext>
            </p:extLst>
          </p:nvPr>
        </p:nvGraphicFramePr>
        <p:xfrm>
          <a:off x="228600" y="990600"/>
          <a:ext cx="4038599" cy="406405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43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Particulars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Qty./ demo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 (Rs.)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2353">
                <a:tc>
                  <a:txBody>
                    <a:bodyPr/>
                    <a:lstStyle/>
                    <a:p>
                      <a:pPr algn="l"/>
                      <a:r>
                        <a:rPr kumimoji="0" lang="en-US" sz="1800" kern="1200" dirty="0">
                          <a:latin typeface="Times New Roman" pitchFamily="18" charset="0"/>
                          <a:cs typeface="Times New Roman" pitchFamily="18" charset="0"/>
                        </a:rPr>
                        <a:t>Compost bag 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2353">
                <a:tc>
                  <a:txBody>
                    <a:bodyPr/>
                    <a:lstStyle/>
                    <a:p>
                      <a:pPr algn="l"/>
                      <a:r>
                        <a:rPr kumimoji="0" lang="en-IN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Compost culture (1 kg/ton of waste)</a:t>
                      </a:r>
                      <a:endParaRPr kumimoji="0"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IN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kg</a:t>
                      </a:r>
                      <a:endParaRPr kumimoji="0"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2353">
                <a:tc>
                  <a:txBody>
                    <a:bodyPr/>
                    <a:lstStyle/>
                    <a:p>
                      <a:pPr algn="l"/>
                      <a:r>
                        <a:rPr kumimoji="0" lang="en-IN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Compost analysis </a:t>
                      </a:r>
                      <a:endParaRPr kumimoji="0"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IN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kumimoji="0"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1609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per demo)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4495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 for 5 demos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4495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Board and Field day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4495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Cost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876800" y="2534646"/>
            <a:ext cx="3962400" cy="1200329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225425" indent="-225425">
              <a:lnSpc>
                <a:spcPct val="100000"/>
              </a:lnSpc>
              <a:defRPr/>
            </a:pPr>
            <a:r>
              <a:rPr lang="en-IN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Conversion period (days)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IN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Compost recovery (%)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IN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N:P:K content in compost  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5425" indent="-225425">
              <a:lnSpc>
                <a:spcPct val="100000"/>
              </a:lnSpc>
              <a:defRPr/>
            </a:pP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B:C </a:t>
            </a:r>
            <a:endParaRPr lang="en-US" sz="20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6800" y="2071678"/>
            <a:ext cx="1981216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Parameters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304800"/>
            <a:ext cx="2473754" cy="4616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Critical Inputs</a:t>
            </a: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4876800" y="361890"/>
            <a:ext cx="2695596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2000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Implementation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0405F3E-95A1-4313-AB40-8EDE78D2DE91}"/>
              </a:ext>
            </a:extLst>
          </p:cNvPr>
          <p:cNvSpPr/>
          <p:nvPr/>
        </p:nvSpPr>
        <p:spPr>
          <a:xfrm>
            <a:off x="4849602" y="4171898"/>
            <a:ext cx="4151553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latin typeface="Georgia" pitchFamily="18" charset="0"/>
              </a:rPr>
              <a:t>Statistical test: 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Two way ‘t’ test 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896676" y="5087864"/>
            <a:ext cx="3104348" cy="428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endParaRPr lang="en-US" sz="20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r>
              <a:rPr lang="en-US" sz="2000" b="1" dirty="0">
                <a:solidFill>
                  <a:srgbClr val="050763"/>
                </a:solidFill>
                <a:latin typeface="Georgia" pitchFamily="18" charset="0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Georgia" pitchFamily="18" charset="0"/>
              </a:rPr>
              <a:t>Educational activities</a:t>
            </a:r>
            <a:br>
              <a:rPr lang="en-US" sz="2000" b="1" dirty="0">
                <a:solidFill>
                  <a:srgbClr val="000099"/>
                </a:solidFill>
                <a:latin typeface="Georgia" pitchFamily="18" charset="0"/>
              </a:rPr>
            </a:br>
            <a:r>
              <a:rPr lang="en-US" sz="2000" dirty="0">
                <a:latin typeface="Georgia" pitchFamily="18" charset="0"/>
              </a:rPr>
              <a:t/>
            </a:r>
            <a:br>
              <a:rPr lang="en-US" sz="2000" dirty="0">
                <a:latin typeface="Georgia" pitchFamily="18" charset="0"/>
              </a:rPr>
            </a:br>
            <a:r>
              <a:rPr lang="en-US" sz="2000" dirty="0">
                <a:latin typeface="Georgia" pitchFamily="18" charset="0"/>
              </a:rPr>
              <a:t> </a:t>
            </a:r>
            <a:endParaRPr lang="en-IN" sz="2000" dirty="0">
              <a:latin typeface="Georgia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909496" y="5643578"/>
            <a:ext cx="3499048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Method Demonstration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Training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Field Day </a:t>
            </a:r>
          </a:p>
          <a:p>
            <a:pPr algn="l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42844" y="0"/>
            <a:ext cx="8786874" cy="800219"/>
          </a:xfrm>
          <a:prstGeom prst="rect">
            <a:avLst/>
          </a:prstGeom>
          <a:noFill/>
          <a:ln>
            <a:solidFill>
              <a:srgbClr val="C00000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sz="2200" b="1" dirty="0">
                <a:solidFill>
                  <a:srgbClr val="000099"/>
                </a:solidFill>
                <a:latin typeface="Georgia" pitchFamily="18" charset="0"/>
                <a:cs typeface="Arial" pitchFamily="34" charset="0"/>
              </a:rPr>
              <a:t>: Ration Balancing through Integrated Approach in Dairy Animals 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357158" y="1259089"/>
            <a:ext cx="1742758" cy="55399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b="1" dirty="0">
                <a:ln>
                  <a:noFill/>
                </a:ln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Rationale</a:t>
            </a: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142844" y="1871481"/>
            <a:ext cx="8786874" cy="163121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  <a:defRPr/>
            </a:pP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Bangalore rural district is known for milk production in Karnataka. </a:t>
            </a:r>
            <a:r>
              <a:rPr lang="en-IN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Farmers are spending more cost towards milk production (Rs. 16/l) and getting moderate fat and SNF due to improper ration balancing to milching animals.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Therefore, it is essential to demonstrate ration balancing in dairy animals through integrated approach</a:t>
            </a:r>
            <a:r>
              <a:rPr lang="en-IN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14282" y="3630832"/>
            <a:ext cx="8534182" cy="31700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Source of Technology :   </a:t>
            </a:r>
            <a:r>
              <a:rPr lang="en-US" sz="20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NIANP (2018)&amp;  KVAFSU (2009)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Urea enrichment of dry fodder 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Chaff cutting of forages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Total Mixed Ration (TMR)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Mineral mixture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Azolla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supplementation 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Silage production technology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endParaRPr lang="en-I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defRPr/>
            </a:pPr>
            <a:r>
              <a:rPr lang="en-I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Check: </a:t>
            </a:r>
            <a:r>
              <a:rPr lang="en-I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Farmers practice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KVKPC1\Desktop\chithra\cow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62573" y="4143379"/>
            <a:ext cx="3869867" cy="21743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F33C33-90FE-492B-BC09-76F6F71AA781}"/>
              </a:ext>
            </a:extLst>
          </p:cNvPr>
          <p:cNvSpPr txBox="1"/>
          <p:nvPr/>
        </p:nvSpPr>
        <p:spPr>
          <a:xfrm>
            <a:off x="6338000" y="883250"/>
            <a:ext cx="252028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Place: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Sonnamaranahalli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Taluk: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Doddaballapura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Season :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Round the year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2900680" y="862976"/>
            <a:ext cx="2857520" cy="88036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Avg. Yield : </a:t>
            </a:r>
            <a:r>
              <a:rPr lang="en-US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8.7 L</a:t>
            </a:r>
          </a:p>
          <a:p>
            <a:pPr algn="l">
              <a:defRPr/>
            </a:pPr>
            <a:r>
              <a:rPr lang="en-US" sz="1800" b="1" dirty="0">
                <a:ln>
                  <a:noFill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Pot. Yield:  </a:t>
            </a:r>
            <a:r>
              <a:rPr lang="en-US" sz="1800" b="1" dirty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10.5 L</a:t>
            </a:r>
          </a:p>
        </p:txBody>
      </p:sp>
    </p:spTree>
    <p:extLst>
      <p:ext uri="{BB962C8B-B14F-4D97-AF65-F5344CB8AC3E}">
        <p14:creationId xmlns:p14="http://schemas.microsoft.com/office/powerpoint/2010/main" xmlns="" val="1181975928"/>
      </p:ext>
    </p:extLst>
  </p:cSld>
  <p:clrMapOvr>
    <a:masterClrMapping/>
  </p:clrMapOvr>
  <p:transition spd="slow">
    <p:strips dir="r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76200"/>
            <a:ext cx="2093843" cy="4001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Georgia" pitchFamily="18" charset="0"/>
              </a:rPr>
              <a:t>Critical Inputs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47996874"/>
              </p:ext>
            </p:extLst>
          </p:nvPr>
        </p:nvGraphicFramePr>
        <p:xfrm>
          <a:off x="323528" y="769717"/>
          <a:ext cx="4488817" cy="580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29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14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544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667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Particulars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Qty./demo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demo (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Rs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33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Silpaulin</a:t>
                      </a: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sheet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Silage bags/drums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67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Azolla</a:t>
                      </a: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rings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Azolla</a:t>
                      </a:r>
                      <a:endParaRPr kumimoji="0"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1kg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Feed chart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Silage inoculants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2557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(Per demo) </a:t>
                      </a:r>
                      <a:endParaRPr kumimoji="0" lang="en-US" sz="1800" b="1" kern="1200" dirty="0">
                        <a:solidFill>
                          <a:srgbClr val="000099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4450</a:t>
                      </a:r>
                      <a:endParaRPr kumimoji="0" lang="en-US" sz="1800" b="1" kern="1200" dirty="0">
                        <a:solidFill>
                          <a:srgbClr val="000099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334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Cost for 10 demos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44500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334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Board and Field day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6000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33400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Cost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50500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953000" y="1920105"/>
            <a:ext cx="176213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Georgia" pitchFamily="18" charset="0"/>
              </a:rPr>
              <a:t>Parameters  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970418" y="2380588"/>
            <a:ext cx="3888432" cy="1754326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Avg. Milk yield for 3 months (L) 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Milk fat (%)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Milk SNF (%)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IN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Reduction in cost of milk production (Rs)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IN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B:C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953000" y="804111"/>
            <a:ext cx="4083496" cy="92333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No. of Units : 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10 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IN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No. of milching animal per demo: </a:t>
            </a:r>
            <a:r>
              <a:rPr lang="en-IN" b="0" dirty="0">
                <a:latin typeface="Times New Roman" pitchFamily="18" charset="0"/>
                <a:cs typeface="Times New Roman" pitchFamily="18" charset="0"/>
              </a:rPr>
              <a:t>01</a:t>
            </a:r>
            <a:endParaRPr lang="en-US" b="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Scientists: 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AS, AE,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Hort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(SS &amp; H) &amp; PP</a:t>
            </a:r>
          </a:p>
        </p:txBody>
      </p:sp>
      <p:sp>
        <p:nvSpPr>
          <p:cNvPr id="9" name="Text Box 41"/>
          <p:cNvSpPr txBox="1">
            <a:spLocks noChangeArrowheads="1"/>
          </p:cNvSpPr>
          <p:nvPr/>
        </p:nvSpPr>
        <p:spPr bwMode="auto">
          <a:xfrm>
            <a:off x="4946451" y="314246"/>
            <a:ext cx="248306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dirty="0">
                <a:solidFill>
                  <a:srgbClr val="000099"/>
                </a:solidFill>
                <a:latin typeface="Georgia" pitchFamily="18" charset="0"/>
              </a:rPr>
              <a:t>Implementation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AEC8B50-E34A-4F34-9675-657013B41CE0}"/>
              </a:ext>
            </a:extLst>
          </p:cNvPr>
          <p:cNvSpPr/>
          <p:nvPr/>
        </p:nvSpPr>
        <p:spPr>
          <a:xfrm>
            <a:off x="5000628" y="4534689"/>
            <a:ext cx="3643338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Georgia" pitchFamily="18" charset="0"/>
              </a:rPr>
              <a:t>Statistical test: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Two way ‘t’ test 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5009002" y="5697286"/>
            <a:ext cx="3499048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Method Demonstration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Training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Field day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5024768" y="5099702"/>
            <a:ext cx="3262008" cy="428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endParaRPr lang="en-US" sz="1800" b="1" dirty="0">
              <a:solidFill>
                <a:srgbClr val="050763"/>
              </a:solidFill>
              <a:latin typeface="Georgia" pitchFamily="18" charset="0"/>
            </a:endParaRPr>
          </a:p>
          <a:p>
            <a:pPr algn="l"/>
            <a:r>
              <a:rPr lang="en-US" sz="1800" b="1" dirty="0">
                <a:solidFill>
                  <a:srgbClr val="050763"/>
                </a:solidFill>
                <a:latin typeface="Georgia" pitchFamily="18" charset="0"/>
              </a:rPr>
              <a:t> </a:t>
            </a:r>
            <a:r>
              <a:rPr lang="en-US" sz="1800" b="1" dirty="0">
                <a:solidFill>
                  <a:srgbClr val="000099"/>
                </a:solidFill>
                <a:latin typeface="Georgia" pitchFamily="18" charset="0"/>
              </a:rPr>
              <a:t>Educational activities</a:t>
            </a:r>
            <a:br>
              <a:rPr lang="en-US" sz="1800" b="1" dirty="0">
                <a:solidFill>
                  <a:srgbClr val="000099"/>
                </a:solidFill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/>
            </a:r>
            <a:br>
              <a:rPr lang="en-US" sz="1800" dirty="0">
                <a:latin typeface="Georgia" pitchFamily="18" charset="0"/>
              </a:rPr>
            </a:br>
            <a:r>
              <a:rPr lang="en-US" sz="1800" dirty="0">
                <a:latin typeface="Georgia" pitchFamily="18" charset="0"/>
              </a:rPr>
              <a:t> </a:t>
            </a:r>
            <a:endParaRPr lang="en-IN" sz="18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3205080"/>
      </p:ext>
    </p:extLst>
  </p:cSld>
  <p:clrMapOvr>
    <a:masterClrMapping/>
  </p:clrMapOvr>
  <p:transition spd="slow">
    <p:strips dir="r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21205" y="135460"/>
            <a:ext cx="8372508" cy="461665"/>
          </a:xfrm>
          <a:prstGeom prst="rect">
            <a:avLst/>
          </a:prstGeom>
          <a:noFill/>
          <a:ln>
            <a:solidFill>
              <a:srgbClr val="FF0000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Franklin Gothic Medium" pitchFamily="34" charset="0"/>
              </a:rPr>
              <a:t>16</a:t>
            </a:r>
            <a:r>
              <a:rPr lang="en-US" sz="2200" b="1" dirty="0">
                <a:solidFill>
                  <a:srgbClr val="000099"/>
                </a:solidFill>
                <a:latin typeface="Georgia" pitchFamily="18" charset="0"/>
                <a:cs typeface="Arial" panose="020B0604020202020204" pitchFamily="34" charset="0"/>
                <a:sym typeface="Franklin Gothic Medium" pitchFamily="34" charset="0"/>
              </a:rPr>
              <a:t> : Demonstration to prevent mastitis in HF cattle 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285720" y="1071546"/>
            <a:ext cx="1652109" cy="538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200" b="1" dirty="0">
                <a:ln>
                  <a:noFill/>
                </a:ln>
                <a:solidFill>
                  <a:srgbClr val="C00000"/>
                </a:solidFill>
                <a:latin typeface="Georgia" pitchFamily="18" charset="0"/>
              </a:rPr>
              <a:t>Rationale</a:t>
            </a:r>
          </a:p>
        </p:txBody>
      </p:sp>
      <p:sp>
        <p:nvSpPr>
          <p:cNvPr id="3" name="AutoShape 2" descr="C:\Users\Lenovo\Desktop\5025 web vers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" name="AutoShape 4" descr="C:\Users\Lenovo\Desktop\5025 web vers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E617C5-746B-40C5-9B1E-5063161FE33C}"/>
              </a:ext>
            </a:extLst>
          </p:cNvPr>
          <p:cNvSpPr txBox="1"/>
          <p:nvPr/>
        </p:nvSpPr>
        <p:spPr>
          <a:xfrm>
            <a:off x="6246650" y="695339"/>
            <a:ext cx="254019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Place: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Irigenaha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lli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Taluk: 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Devanahalli 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Season :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Round the year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285720" y="1738628"/>
            <a:ext cx="8501122" cy="184665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  <a:defRPr/>
            </a:pPr>
            <a:r>
              <a:rPr lang="en-IN" sz="1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Mastitis is a major  problem in dairy cattle after calving which reduces milk yield (up to 40%)  and quality. </a:t>
            </a:r>
            <a:r>
              <a:rPr lang="en-IN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IN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If  mastitis is not prevented in earlier stages, it leads to expensive treatment under clinical condition.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IN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Therefore, it is essential to have demonstration on prevention of sub – clinical mastitis in HF cattle. </a:t>
            </a:r>
            <a:endParaRPr lang="en-US" sz="1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61580" y="3717032"/>
            <a:ext cx="8342868" cy="2963696"/>
          </a:xfrm>
          <a:prstGeom prst="rect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Source of Technology : </a:t>
            </a:r>
            <a:r>
              <a:rPr lang="en-US" sz="19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NDDB, Gujarat  (2017) and NDRI, </a:t>
            </a:r>
            <a:r>
              <a:rPr lang="en-US" sz="1900" b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Karnal</a:t>
            </a:r>
            <a:r>
              <a:rPr lang="en-US" sz="19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(2019)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457200" algn="r"/>
                <a:tab pos="2743200" algn="ctr"/>
                <a:tab pos="5486400" algn="r"/>
              </a:tabLst>
              <a:defRPr/>
            </a:pPr>
            <a:r>
              <a:rPr lang="en-IN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Clean milk production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457200" algn="r"/>
                <a:tab pos="2743200" algn="ctr"/>
                <a:tab pos="5486400" algn="r"/>
              </a:tabLst>
              <a:defRPr/>
            </a:pPr>
            <a:r>
              <a:rPr lang="en-IN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Dry cow therapy with </a:t>
            </a:r>
            <a:r>
              <a:rPr lang="en-IN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cefalonium</a:t>
            </a:r>
            <a:r>
              <a:rPr lang="en-IN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457200" algn="r"/>
                <a:tab pos="2743200" algn="ctr"/>
                <a:tab pos="5486400" algn="r"/>
              </a:tabLst>
              <a:defRPr/>
            </a:pPr>
            <a:r>
              <a:rPr lang="en-IN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CMT (twice in a week)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457200" algn="r"/>
                <a:tab pos="2743200" algn="ctr"/>
                <a:tab pos="5486400" algn="r"/>
              </a:tabLst>
              <a:defRPr/>
            </a:pPr>
            <a:r>
              <a:rPr lang="en-IN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Post milking teat dip with </a:t>
            </a:r>
            <a:r>
              <a:rPr lang="en-IN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povidone</a:t>
            </a:r>
            <a:r>
              <a:rPr lang="en-IN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iodine solution @ 0.5 %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457200" algn="r"/>
                <a:tab pos="2743200" algn="ctr"/>
                <a:tab pos="5486400" algn="r"/>
              </a:tabLst>
              <a:defRPr/>
            </a:pPr>
            <a:r>
              <a:rPr lang="en-IN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Chelated</a:t>
            </a:r>
            <a:r>
              <a:rPr lang="en-IN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minerals and vitamin supplementation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457200" algn="r"/>
                <a:tab pos="2743200" algn="ctr"/>
                <a:tab pos="5486400" algn="r"/>
              </a:tabLst>
              <a:defRPr/>
            </a:pPr>
            <a:r>
              <a:rPr lang="en-IN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Ethno-veterinary medicine practice (</a:t>
            </a:r>
            <a:r>
              <a:rPr lang="en-IN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Alovera</a:t>
            </a:r>
            <a:r>
              <a:rPr lang="en-IN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 Turmeric + Lime + Calcium oxide)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r"/>
                <a:tab pos="2743200" algn="ctr"/>
                <a:tab pos="5486400" algn="r"/>
              </a:tabLst>
              <a:defRPr/>
            </a:pPr>
            <a:endParaRPr lang="en-IN" sz="19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IN" sz="1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Check:  </a:t>
            </a:r>
            <a:r>
              <a:rPr lang="en-IN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 sub clinical mastitis prevention </a:t>
            </a:r>
            <a:endParaRPr lang="en-US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446316" y="4269409"/>
            <a:ext cx="2086124" cy="11758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2180201"/>
      </p:ext>
    </p:extLst>
  </p:cSld>
  <p:clrMapOvr>
    <a:masterClrMapping/>
  </p:clrMapOvr>
  <p:transition spd="slow">
    <p:strips dir="r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00694" y="2071678"/>
            <a:ext cx="1797766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Parameters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844" y="314246"/>
            <a:ext cx="2093843" cy="400110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Critical Inputs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5500694" y="2643182"/>
            <a:ext cx="3240360" cy="161582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buFont typeface="Wingdings" pitchFamily="2" charset="2"/>
              <a:buChar char="Ø"/>
              <a:defRPr/>
            </a:pP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 Incidence of mastitis (%)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 Avg. milk yield  (L) 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Fat and SNF (%)</a:t>
            </a:r>
          </a:p>
          <a:p>
            <a:pPr algn="l">
              <a:lnSpc>
                <a:spcPct val="100000"/>
              </a:lnSpc>
              <a:buFont typeface="Wingdings" pitchFamily="2" charset="2"/>
              <a:buChar char="Ø"/>
              <a:defRPr/>
            </a:pP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 B:C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493028" y="804288"/>
            <a:ext cx="3594564" cy="92333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>
              <a:lnSpc>
                <a:spcPct val="100000"/>
              </a:lnSpc>
              <a:buNone/>
              <a:defRPr/>
            </a:pPr>
            <a:r>
              <a:rPr lang="en-IN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No. of units: </a:t>
            </a:r>
            <a:r>
              <a:rPr lang="en-IN" b="0" dirty="0">
                <a:latin typeface="Times New Roman" pitchFamily="18" charset="0"/>
                <a:cs typeface="Times New Roman" pitchFamily="18" charset="0"/>
              </a:rPr>
              <a:t>10 HF cattle </a:t>
            </a:r>
            <a:endParaRPr lang="en-US" b="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No. of  cattle per demo : 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Scientists : 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AS &amp; AE</a:t>
            </a:r>
          </a:p>
        </p:txBody>
      </p:sp>
      <p:graphicFrame>
        <p:nvGraphicFramePr>
          <p:cNvPr id="8" name="Group 50"/>
          <p:cNvGraphicFramePr>
            <a:graphicFrameLocks noGrp="1"/>
          </p:cNvGraphicFramePr>
          <p:nvPr/>
        </p:nvGraphicFramePr>
        <p:xfrm>
          <a:off x="56408" y="828520"/>
          <a:ext cx="5307679" cy="5192888"/>
        </p:xfrm>
        <a:graphic>
          <a:graphicData uri="http://schemas.openxmlformats.org/drawingml/2006/table">
            <a:tbl>
              <a:tblPr/>
              <a:tblGrid>
                <a:gridCol w="26427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13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35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13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Critical Input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Qty./ trial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Cost /trail 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(Rs.)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3997">
                <a:tc>
                  <a:txBody>
                    <a:bodyPr/>
                    <a:lstStyle/>
                    <a:p>
                      <a:r>
                        <a:rPr lang="en-IN" dirty="0" err="1">
                          <a:latin typeface="Times New Roman" pitchFamily="18" charset="0"/>
                          <a:cs typeface="Times New Roman" pitchFamily="18" charset="0"/>
                        </a:rPr>
                        <a:t>Cefalonium</a:t>
                      </a:r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 antibiotics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1200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3997">
                <a:tc>
                  <a:txBody>
                    <a:bodyPr/>
                    <a:lstStyle/>
                    <a:p>
                      <a:r>
                        <a:rPr lang="en-IN" dirty="0">
                          <a:latin typeface="Times New Roman" pitchFamily="18" charset="0"/>
                          <a:cs typeface="Times New Roman" pitchFamily="18" charset="0"/>
                        </a:rPr>
                        <a:t>CMT</a:t>
                      </a:r>
                      <a:r>
                        <a:rPr lang="en-IN" baseline="0" dirty="0">
                          <a:latin typeface="Times New Roman" pitchFamily="18" charset="0"/>
                          <a:cs typeface="Times New Roman" pitchFamily="18" charset="0"/>
                        </a:rPr>
                        <a:t> Kit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3997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Teat dip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baseline="0" dirty="0">
                          <a:latin typeface="Times New Roman" pitchFamily="18" charset="0"/>
                          <a:cs typeface="Times New Roman" pitchFamily="18" charset="0"/>
                        </a:rPr>
                        <a:t>2 L</a:t>
                      </a:r>
                      <a:endParaRPr lang="en-US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700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71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Chelated mineral mixture &amp; vitamin supplement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Times New Roman" pitchFamily="18" charset="0"/>
                          <a:cs typeface="Times New Roman" pitchFamily="18" charset="0"/>
                        </a:rPr>
                        <a:t>2 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800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3946">
                <a:tc gridSpan="2"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Cost (per demo)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3946"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Cost </a:t>
                      </a:r>
                      <a:r>
                        <a:rPr lang="en-US" b="1" baseline="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for 10 demos </a:t>
                      </a:r>
                      <a:endParaRPr lang="en-US" b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31500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3946">
                <a:tc gridSpan="2"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Board and Field day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6000</a:t>
                      </a:r>
                      <a:endParaRPr lang="en-IN" b="1" dirty="0">
                        <a:solidFill>
                          <a:srgbClr val="0000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3946">
                <a:tc gridSpan="2"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 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37500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9" name="Text Box 41"/>
          <p:cNvSpPr txBox="1">
            <a:spLocks noChangeArrowheads="1"/>
          </p:cNvSpPr>
          <p:nvPr/>
        </p:nvSpPr>
        <p:spPr bwMode="auto">
          <a:xfrm>
            <a:off x="5508086" y="264316"/>
            <a:ext cx="2421500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Implementation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5503058" y="5072074"/>
            <a:ext cx="3499048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Method Demonstration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Training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Field day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5500694" y="4500570"/>
            <a:ext cx="3143272" cy="428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b="1" dirty="0">
              <a:solidFill>
                <a:srgbClr val="000099"/>
              </a:solidFill>
              <a:latin typeface="Georgia" pitchFamily="18" charset="0"/>
              <a:cs typeface="Times New Roman" pitchFamily="18" charset="0"/>
            </a:endParaRPr>
          </a:p>
          <a:p>
            <a:pPr algn="l"/>
            <a:endParaRPr lang="en-US" sz="2000" b="1" dirty="0">
              <a:solidFill>
                <a:srgbClr val="000099"/>
              </a:solidFill>
              <a:latin typeface="Georgia" pitchFamily="18" charset="0"/>
              <a:cs typeface="Times New Roman" pitchFamily="18" charset="0"/>
            </a:endParaRPr>
          </a:p>
          <a:p>
            <a:pPr algn="l"/>
            <a:r>
              <a:rPr lang="en-US" sz="2000" b="1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 Educational activities</a:t>
            </a:r>
            <a:br>
              <a:rPr lang="en-US" sz="2000" b="1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</a:br>
            <a:r>
              <a:rPr lang="en-US" sz="2000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/>
            </a:r>
            <a:br>
              <a:rPr lang="en-US" sz="2000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</a:br>
            <a:r>
              <a:rPr lang="en-US" sz="2000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 </a:t>
            </a:r>
            <a:endParaRPr lang="en-IN" sz="2000" dirty="0">
              <a:solidFill>
                <a:srgbClr val="000099"/>
              </a:solidFill>
              <a:latin typeface="Georg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686460"/>
      </p:ext>
    </p:extLst>
  </p:cSld>
  <p:clrMapOvr>
    <a:masterClrMapping/>
  </p:clrMapOvr>
  <p:transition spd="slow">
    <p:strips dir="r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85720" y="120676"/>
            <a:ext cx="8643998" cy="461665"/>
          </a:xfrm>
          <a:prstGeom prst="rect">
            <a:avLst/>
          </a:prstGeom>
          <a:noFill/>
          <a:ln>
            <a:solidFill>
              <a:srgbClr val="C00000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marL="457200" indent="-457200" algn="ctr">
              <a:defRPr/>
            </a:pP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en-US" sz="2000" b="1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: P</a:t>
            </a:r>
            <a:r>
              <a:rPr lang="en-IN" sz="2000" b="1" dirty="0" err="1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ro-biotics</a:t>
            </a:r>
            <a:r>
              <a:rPr lang="en-IN" sz="2000" b="1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 for optimum post-weaning  growth in lambs</a:t>
            </a:r>
            <a:endParaRPr lang="en-US" sz="20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214282" y="4091731"/>
            <a:ext cx="8643998" cy="25776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31775" indent="-231775">
              <a:defRPr/>
            </a:pP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31775" indent="-231775"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Source of Technology: </a:t>
            </a:r>
            <a:r>
              <a:rPr lang="en-US" sz="20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TANUVAS (Tamil Nadu), 2018 </a:t>
            </a:r>
          </a:p>
          <a:p>
            <a:pPr marL="231775" indent="-231775">
              <a:defRPr/>
            </a:pPr>
            <a:endParaRPr lang="en-US" sz="105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31775" indent="-231775" algn="ctr">
              <a:defRPr/>
            </a:pPr>
            <a:endParaRPr lang="en-US" sz="20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31775" indent="-231775" algn="just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 -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biotics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with bypass protein for better digestion and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ruminal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microflora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31775" indent="-231775" algn="just">
              <a:defRPr/>
            </a:pPr>
            <a:endParaRPr lang="en-US" sz="1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31775" indent="-231775" algn="just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20-25g/day/animal </a:t>
            </a:r>
          </a:p>
          <a:p>
            <a:pPr marL="231775" indent="-231775" algn="just">
              <a:defRPr/>
            </a:pPr>
            <a:endParaRPr lang="en-I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31775" indent="-231775" algn="just">
              <a:defRPr/>
            </a:pPr>
            <a:r>
              <a:rPr lang="en-I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Check: </a:t>
            </a: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 pro-</a:t>
            </a:r>
            <a:r>
              <a:rPr lang="en-IN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biotics</a:t>
            </a:r>
            <a:r>
              <a:rPr lang="en-I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during post weaning period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14282" y="714356"/>
            <a:ext cx="1500198" cy="55399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2000" b="1" dirty="0">
                <a:ln>
                  <a:noFill/>
                </a:ln>
                <a:solidFill>
                  <a:srgbClr val="C00000"/>
                </a:solidFill>
                <a:latin typeface="Georgia" pitchFamily="18" charset="0"/>
              </a:rPr>
              <a:t>Rationale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42844" y="1357298"/>
            <a:ext cx="6072230" cy="254839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28600" indent="-228600" eaLnBrk="1" hangingPunct="1">
              <a:buFont typeface="Symbol"/>
              <a:buChar char="¨"/>
              <a:defRPr sz="1600"/>
            </a:lvl1pPr>
          </a:lstStyle>
          <a:p>
            <a:pPr marL="0" indent="0" algn="just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IN" sz="2000" b="1" dirty="0">
                <a:latin typeface="Times New Roman" pitchFamily="18" charset="0"/>
                <a:cs typeface="Times New Roman" pitchFamily="18" charset="0"/>
              </a:rPr>
              <a:t>Improper post weaning in lambs leads to imbalance in rumen </a:t>
            </a:r>
            <a:r>
              <a:rPr lang="en-IN" sz="2000" b="1" dirty="0" err="1">
                <a:latin typeface="Times New Roman" pitchFamily="18" charset="0"/>
                <a:cs typeface="Times New Roman" pitchFamily="18" charset="0"/>
              </a:rPr>
              <a:t>microflora</a:t>
            </a:r>
            <a:r>
              <a:rPr lang="en-IN" sz="2000" b="1" dirty="0">
                <a:latin typeface="Times New Roman" pitchFamily="18" charset="0"/>
                <a:cs typeface="Times New Roman" pitchFamily="18" charset="0"/>
              </a:rPr>
              <a:t> resulting in decreased growth rate. </a:t>
            </a:r>
          </a:p>
          <a:p>
            <a:pPr marL="0" indent="0" algn="just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Pro - </a:t>
            </a:r>
            <a:r>
              <a:rPr lang="en-IN" sz="2000" dirty="0" err="1">
                <a:latin typeface="Times New Roman" pitchFamily="18" charset="0"/>
                <a:cs typeface="Times New Roman" pitchFamily="18" charset="0"/>
              </a:rPr>
              <a:t>biotics</a:t>
            </a: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 plays an important role in maintaining gut health during post weaning period. </a:t>
            </a:r>
          </a:p>
          <a:p>
            <a:pPr marL="0" indent="0" algn="just">
              <a:lnSpc>
                <a:spcPct val="114000"/>
              </a:lnSpc>
              <a:buFont typeface="Wingdings" pitchFamily="2" charset="2"/>
              <a:buChar char="Ø"/>
              <a:defRPr/>
            </a:pPr>
            <a:r>
              <a:rPr lang="en-IN" sz="2000" dirty="0">
                <a:latin typeface="Times New Roman" pitchFamily="18" charset="0"/>
                <a:cs typeface="Times New Roman" pitchFamily="18" charset="0"/>
              </a:rPr>
              <a:t>Therefore, it is essential to conduct demonstration on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IN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ro-biotics</a:t>
            </a:r>
            <a:r>
              <a:rPr lang="en-I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for optimum post-weaning growth in lambs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2143116"/>
            <a:ext cx="2415143" cy="221457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F550114-C6E5-469A-AE96-313A893C7EAA}"/>
              </a:ext>
            </a:extLst>
          </p:cNvPr>
          <p:cNvSpPr txBox="1"/>
          <p:nvPr/>
        </p:nvSpPr>
        <p:spPr>
          <a:xfrm>
            <a:off x="6405248" y="1142984"/>
            <a:ext cx="252028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Place: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Kammasandra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Taluk: 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Hoskote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Season: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Round the year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9316580"/>
      </p:ext>
    </p:extLst>
  </p:cSld>
  <p:clrMapOvr>
    <a:masterClrMapping/>
  </p:clrMapOvr>
  <p:transition spd="slow">
    <p:strips dir="r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"/>
          <p:cNvSpPr txBox="1">
            <a:spLocks noChangeArrowheads="1"/>
          </p:cNvSpPr>
          <p:nvPr/>
        </p:nvSpPr>
        <p:spPr bwMode="auto">
          <a:xfrm>
            <a:off x="4876800" y="571480"/>
            <a:ext cx="4038600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No. of  units: 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>
              <a:defRPr/>
            </a:pPr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No. of lambs per demo: 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03</a:t>
            </a:r>
          </a:p>
          <a:p>
            <a:pPr>
              <a:defRPr/>
            </a:pPr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Scientists: </a:t>
            </a:r>
            <a:r>
              <a:rPr lang="en-US" sz="1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AS &amp; AE</a:t>
            </a:r>
          </a:p>
        </p:txBody>
      </p:sp>
      <p:graphicFrame>
        <p:nvGraphicFramePr>
          <p:cNvPr id="3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8332723"/>
              </p:ext>
            </p:extLst>
          </p:nvPr>
        </p:nvGraphicFramePr>
        <p:xfrm>
          <a:off x="228600" y="1419228"/>
          <a:ext cx="4343401" cy="322421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92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006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Particulars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Qty./demo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Cost/demo  (Rs.)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5884">
                <a:tc>
                  <a:txBody>
                    <a:bodyPr/>
                    <a:lstStyle/>
                    <a:p>
                      <a:pPr algn="l"/>
                      <a:r>
                        <a:rPr kumimoji="0" lang="en-IN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Pro</a:t>
                      </a:r>
                      <a:r>
                        <a:rPr kumimoji="0" lang="en-IN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</a:t>
                      </a:r>
                      <a:r>
                        <a:rPr kumimoji="0" lang="en-IN" sz="1800" b="0" kern="120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biotics</a:t>
                      </a:r>
                      <a:r>
                        <a:rPr kumimoji="0" lang="en-IN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kumimoji="0"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kg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1836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(per demo)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8628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 for 10 demos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30,000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8628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Board and Field day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8628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Cost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36000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857752" y="2357430"/>
            <a:ext cx="3962400" cy="1200329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225425" indent="-225425">
              <a:lnSpc>
                <a:spcPct val="100000"/>
              </a:lnSpc>
              <a:defRPr/>
            </a:pP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Body weight gain in lambs over a period of 3 months (kg)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IN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Incidence of Diarrhoea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5425" indent="-225425">
              <a:lnSpc>
                <a:spcPct val="100000"/>
              </a:lnSpc>
              <a:defRPr/>
            </a:pP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B:C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57752" y="1857364"/>
            <a:ext cx="1785950" cy="3847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900" b="1" dirty="0">
                <a:solidFill>
                  <a:srgbClr val="000099"/>
                </a:solidFill>
                <a:latin typeface="Georgia" pitchFamily="18" charset="0"/>
              </a:rPr>
              <a:t>Parameters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720" y="885750"/>
            <a:ext cx="2093843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Georgia" pitchFamily="18" charset="0"/>
              </a:rPr>
              <a:t>Critical Inputs</a:t>
            </a: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4868392" y="104216"/>
            <a:ext cx="2561128" cy="3847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900" dirty="0">
                <a:solidFill>
                  <a:srgbClr val="000099"/>
                </a:solidFill>
                <a:latin typeface="Georgia" pitchFamily="18" charset="0"/>
              </a:rPr>
              <a:t>Implementation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E9A1B73-9942-4374-8B7E-4B4BCB20424F}"/>
              </a:ext>
            </a:extLst>
          </p:cNvPr>
          <p:cNvSpPr/>
          <p:nvPr/>
        </p:nvSpPr>
        <p:spPr>
          <a:xfrm>
            <a:off x="4857752" y="4099546"/>
            <a:ext cx="4000528" cy="3847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900" b="1" dirty="0">
                <a:solidFill>
                  <a:srgbClr val="000099"/>
                </a:solidFill>
                <a:latin typeface="Georgia" pitchFamily="18" charset="0"/>
              </a:rPr>
              <a:t>Statistical test: </a:t>
            </a:r>
            <a:r>
              <a:rPr lang="en-US" sz="19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Two way ‘t’ test 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857752" y="5500702"/>
            <a:ext cx="3499048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Method Demonstration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Training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Field day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857752" y="4929198"/>
            <a:ext cx="3143272" cy="428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900" b="1" dirty="0">
              <a:solidFill>
                <a:srgbClr val="000099"/>
              </a:solidFill>
              <a:latin typeface="Georgia" pitchFamily="18" charset="0"/>
            </a:endParaRPr>
          </a:p>
          <a:p>
            <a:pPr algn="l"/>
            <a:endParaRPr lang="en-US" sz="1900" b="1" dirty="0">
              <a:solidFill>
                <a:srgbClr val="000099"/>
              </a:solidFill>
              <a:latin typeface="Georgia" pitchFamily="18" charset="0"/>
            </a:endParaRPr>
          </a:p>
          <a:p>
            <a:pPr algn="l"/>
            <a:r>
              <a:rPr lang="en-US" sz="1900" b="1" dirty="0">
                <a:solidFill>
                  <a:srgbClr val="000099"/>
                </a:solidFill>
                <a:latin typeface="Georgia" pitchFamily="18" charset="0"/>
              </a:rPr>
              <a:t> Educational activities</a:t>
            </a:r>
            <a:br>
              <a:rPr lang="en-US" sz="1900" b="1" dirty="0">
                <a:solidFill>
                  <a:srgbClr val="000099"/>
                </a:solidFill>
                <a:latin typeface="Georgia" pitchFamily="18" charset="0"/>
              </a:rPr>
            </a:br>
            <a:r>
              <a:rPr lang="en-US" sz="1900" dirty="0">
                <a:solidFill>
                  <a:srgbClr val="000099"/>
                </a:solidFill>
                <a:latin typeface="Georgia" pitchFamily="18" charset="0"/>
              </a:rPr>
              <a:t/>
            </a:r>
            <a:br>
              <a:rPr lang="en-US" sz="1900" dirty="0">
                <a:solidFill>
                  <a:srgbClr val="000099"/>
                </a:solidFill>
                <a:latin typeface="Georgia" pitchFamily="18" charset="0"/>
              </a:rPr>
            </a:br>
            <a:r>
              <a:rPr lang="en-US" sz="1900" dirty="0">
                <a:solidFill>
                  <a:srgbClr val="000099"/>
                </a:solidFill>
                <a:latin typeface="Georgia" pitchFamily="18" charset="0"/>
              </a:rPr>
              <a:t> </a:t>
            </a:r>
            <a:endParaRPr lang="en-IN" sz="1900" dirty="0">
              <a:solidFill>
                <a:srgbClr val="000099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5135829"/>
      </p:ext>
    </p:extLst>
  </p:cSld>
  <p:clrMapOvr>
    <a:masterClrMapping/>
  </p:clrMapOvr>
  <p:transition spd="slow">
    <p:strips dir="r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400" y="119360"/>
            <a:ext cx="8839200" cy="95410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Participatory Rural Appraisal (PRA) - </a:t>
            </a:r>
            <a:r>
              <a:rPr lang="en-US" sz="2800" b="1" dirty="0" err="1">
                <a:solidFill>
                  <a:srgbClr val="0D12F3"/>
                </a:solidFill>
                <a:latin typeface="Georgia" pitchFamily="18" charset="0"/>
                <a:cs typeface="Arial" charset="0"/>
              </a:rPr>
              <a:t>Kammasandra</a:t>
            </a:r>
            <a:r>
              <a:rPr lang="en-US" sz="28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  Cluster 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4643438" y="3643314"/>
            <a:ext cx="396240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Recording Agricultural Situations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571472" y="3643314"/>
            <a:ext cx="327660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Explaining PRA Objectives</a:t>
            </a: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2587040" y="6381328"/>
            <a:ext cx="365760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Village  Resource Map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42984"/>
            <a:ext cx="3543300" cy="2362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142984"/>
            <a:ext cx="3543300" cy="2362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4143380"/>
            <a:ext cx="3200408" cy="213360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00957466"/>
      </p:ext>
    </p:extLst>
  </p:cSld>
  <p:clrMapOvr>
    <a:masterClrMapping/>
  </p:clrMapOvr>
  <p:transition spd="slow">
    <p:strips dir="r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85720" y="169616"/>
            <a:ext cx="8643998" cy="800219"/>
          </a:xfrm>
          <a:prstGeom prst="rect">
            <a:avLst/>
          </a:prstGeom>
          <a:noFill/>
          <a:ln>
            <a:solidFill>
              <a:srgbClr val="C00000"/>
            </a:solidFill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2200" b="1" dirty="0">
                <a:solidFill>
                  <a:srgbClr val="000099"/>
                </a:solidFill>
                <a:latin typeface="Georgia" pitchFamily="18" charset="0"/>
                <a:cs typeface="Arial" pitchFamily="34" charset="0"/>
              </a:rPr>
              <a:t>: Demonstration of Genetically Improved Farmed Tilapia (GIFT) in farm ponds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238422" y="1422510"/>
            <a:ext cx="1547496" cy="55399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b="1" dirty="0">
                <a:ln>
                  <a:noFill/>
                </a:ln>
                <a:solidFill>
                  <a:srgbClr val="C00000"/>
                </a:solidFill>
                <a:latin typeface="Georgia" pitchFamily="18" charset="0"/>
              </a:rPr>
              <a:t>Rationale</a:t>
            </a: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222656" y="2085480"/>
            <a:ext cx="8707062" cy="184665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  <a:defRPr/>
            </a:pPr>
            <a:r>
              <a:rPr lang="en-IN" sz="1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There are about  5000 farm ponds in </a:t>
            </a:r>
            <a:r>
              <a:rPr lang="en-IN" sz="1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Bengaluru</a:t>
            </a:r>
            <a:r>
              <a:rPr lang="en-IN" sz="1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rural district, where in only few farmers are practicing aqua culture </a:t>
            </a:r>
            <a:r>
              <a:rPr lang="en-IN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IN" sz="1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rohu</a:t>
            </a:r>
            <a:r>
              <a:rPr lang="en-IN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common carp and </a:t>
            </a:r>
            <a:r>
              <a:rPr lang="en-IN" sz="19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catla</a:t>
            </a:r>
            <a:r>
              <a:rPr lang="en-IN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which generally takes a year for harvesting.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IN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Whereas,  Genetically Improved Farmed Tilapia weighing around 350-500gm suitable for table purpose and takes 5-6 months for their harvest.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IN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Hence, there is a need to demonstrate  rearing of GIFT in farm ponds. </a:t>
            </a:r>
            <a:endParaRPr lang="en-US" sz="1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14282" y="4165151"/>
            <a:ext cx="8715436" cy="26482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Source of Technology : </a:t>
            </a:r>
            <a:r>
              <a:rPr lang="en-US" sz="18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UAS(B), 2010</a:t>
            </a:r>
            <a:endParaRPr lang="en-US" sz="1800" b="1" u="sng" dirty="0">
              <a:solidFill>
                <a:srgbClr val="0070C0"/>
              </a:solidFill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457200" algn="r"/>
                <a:tab pos="2743200" algn="ctr"/>
                <a:tab pos="5486400" algn="r"/>
              </a:tabLst>
              <a:defRPr/>
            </a:pP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Application of  lime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457200" algn="r"/>
                <a:tab pos="2743200" algn="ctr"/>
                <a:tab pos="5486400" algn="r"/>
              </a:tabLst>
              <a:defRPr/>
            </a:pP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Net covering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457200" algn="r"/>
                <a:tab pos="2743200" algn="ctr"/>
                <a:tab pos="5486400" algn="r"/>
              </a:tabLst>
              <a:defRPr/>
            </a:pP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Manuring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by cow dung (300gm/sq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mt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457200" algn="r"/>
                <a:tab pos="2743200" algn="ctr"/>
                <a:tab pos="5486400" algn="r"/>
              </a:tabLst>
              <a:defRPr/>
            </a:pP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Fish stocking (5 fingerlings / Sq </a:t>
            </a:r>
            <a:r>
              <a:rPr lang="en-US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mt</a:t>
            </a: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457200" algn="r"/>
                <a:tab pos="2743200" algn="ctr"/>
                <a:tab pos="5486400" algn="r"/>
              </a:tabLst>
              <a:defRPr/>
            </a:pPr>
            <a:r>
              <a:rPr lang="en-US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Feeding through floating feeds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457200" algn="r"/>
                <a:tab pos="2743200" algn="ctr"/>
                <a:tab pos="5486400" algn="r"/>
              </a:tabLst>
              <a:defRPr/>
            </a:pPr>
            <a:endParaRPr lang="en-IN" sz="19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IN" sz="1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Check:   </a:t>
            </a:r>
            <a:r>
              <a:rPr lang="en-IN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 </a:t>
            </a:r>
            <a:r>
              <a:rPr lang="en-IN" sz="1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pisciculture</a:t>
            </a:r>
            <a:r>
              <a:rPr lang="en-IN" sz="1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F33C33-90FE-492B-BC09-76F6F71AA781}"/>
              </a:ext>
            </a:extLst>
          </p:cNvPr>
          <p:cNvSpPr txBox="1"/>
          <p:nvPr/>
        </p:nvSpPr>
        <p:spPr>
          <a:xfrm>
            <a:off x="6118514" y="1069582"/>
            <a:ext cx="252028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Place: </a:t>
            </a:r>
            <a:r>
              <a:rPr lang="en-US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Irigenahalli</a:t>
            </a:r>
            <a:endParaRPr lang="en-US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Taluk: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Devanahalli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Season :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Rabi </a:t>
            </a:r>
            <a:endParaRPr lang="en-US" b="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9"/>
          <p:cNvGrpSpPr/>
          <p:nvPr/>
        </p:nvGrpSpPr>
        <p:grpSpPr>
          <a:xfrm>
            <a:off x="4572000" y="4261935"/>
            <a:ext cx="4285710" cy="2426449"/>
            <a:chOff x="4214810" y="3857628"/>
            <a:chExt cx="4643470" cy="2638431"/>
          </a:xfrm>
        </p:grpSpPr>
        <p:pic>
          <p:nvPicPr>
            <p:cNvPr id="1026" name="Picture 2" descr="C:\Users\Admin\Desktop\Tilapia-Fish-Farming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14810" y="3857628"/>
              <a:ext cx="4643470" cy="2638431"/>
            </a:xfrm>
            <a:prstGeom prst="rect">
              <a:avLst/>
            </a:prstGeom>
            <a:noFill/>
          </p:spPr>
        </p:pic>
        <p:pic>
          <p:nvPicPr>
            <p:cNvPr id="1027" name="Picture 3" descr="C:\Users\Admin\Desktop\image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67380" y="3857628"/>
              <a:ext cx="3390900" cy="135255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1181975928"/>
      </p:ext>
    </p:extLst>
  </p:cSld>
  <p:clrMapOvr>
    <a:masterClrMapping/>
  </p:clrMapOvr>
  <p:transition spd="slow">
    <p:strips dir="r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"/>
          <p:cNvSpPr txBox="1">
            <a:spLocks noChangeArrowheads="1"/>
          </p:cNvSpPr>
          <p:nvPr/>
        </p:nvSpPr>
        <p:spPr bwMode="auto">
          <a:xfrm>
            <a:off x="4857752" y="643900"/>
            <a:ext cx="3857652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Unit area: 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farm pond of 10m X10 m </a:t>
            </a:r>
          </a:p>
          <a:p>
            <a:pPr>
              <a:defRPr/>
            </a:pPr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No. of farmers: 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1800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Scientists: </a:t>
            </a:r>
            <a:r>
              <a:rPr lang="en-US" sz="18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AS &amp; AE</a:t>
            </a:r>
          </a:p>
        </p:txBody>
      </p:sp>
      <p:graphicFrame>
        <p:nvGraphicFramePr>
          <p:cNvPr id="3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8332723"/>
              </p:ext>
            </p:extLst>
          </p:nvPr>
        </p:nvGraphicFramePr>
        <p:xfrm>
          <a:off x="228600" y="990600"/>
          <a:ext cx="4343401" cy="379010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92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006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Particulars 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Qty./demo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Cost/demo  (Rs.)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5884">
                <a:tc>
                  <a:txBody>
                    <a:bodyPr/>
                    <a:lstStyle/>
                    <a:p>
                      <a:pPr algn="l"/>
                      <a:r>
                        <a:rPr kumimoji="0" lang="en-IN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Tilapia</a:t>
                      </a:r>
                      <a:r>
                        <a:rPr kumimoji="0" lang="en-IN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Fingerlings</a:t>
                      </a:r>
                      <a:endParaRPr kumimoji="0"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IN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500</a:t>
                      </a:r>
                      <a:endParaRPr kumimoji="0"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58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Floating feed</a:t>
                      </a: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IN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bag</a:t>
                      </a:r>
                      <a:endParaRPr kumimoji="0"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1836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 (per demo)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8628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Cost for 10 demos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8628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Board and Field day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</a:t>
                      </a: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8628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Cost</a:t>
                      </a:r>
                    </a:p>
                  </a:txBody>
                  <a:tcPr marL="68580" marR="68580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56000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857752" y="2500306"/>
            <a:ext cx="3571900" cy="147732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225425" indent="-225425">
              <a:lnSpc>
                <a:spcPct val="100000"/>
              </a:lnSpc>
              <a:defRPr/>
            </a:pPr>
            <a:r>
              <a:rPr lang="en-US" altLang="en-US" sz="1800" b="0" dirty="0">
                <a:latin typeface="Times New Roman" pitchFamily="18" charset="0"/>
                <a:cs typeface="Times New Roman" pitchFamily="18" charset="0"/>
              </a:rPr>
              <a:t>No. of days for harvest 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IN" altLang="en-US" sz="1800" b="0" dirty="0">
                <a:latin typeface="Times New Roman" pitchFamily="18" charset="0"/>
                <a:cs typeface="Times New Roman" pitchFamily="18" charset="0"/>
              </a:rPr>
              <a:t>No. of fish harvested</a:t>
            </a:r>
            <a:endParaRPr lang="en-US" altLang="en-US" sz="1800" b="0" dirty="0">
              <a:latin typeface="Times New Roman" pitchFamily="18" charset="0"/>
              <a:cs typeface="Times New Roman" pitchFamily="18" charset="0"/>
            </a:endParaRPr>
          </a:p>
          <a:p>
            <a:pPr marL="225425" indent="-225425">
              <a:lnSpc>
                <a:spcPct val="100000"/>
              </a:lnSpc>
              <a:defRPr/>
            </a:pPr>
            <a:r>
              <a:rPr lang="en-US" altLang="en-US" sz="1800" b="0" dirty="0">
                <a:latin typeface="Times New Roman" pitchFamily="18" charset="0"/>
                <a:cs typeface="Times New Roman" pitchFamily="18" charset="0"/>
              </a:rPr>
              <a:t>Weight of fish(g)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altLang="en-US" sz="1800" b="0" dirty="0">
                <a:latin typeface="Times New Roman" pitchFamily="18" charset="0"/>
                <a:cs typeface="Times New Roman" pitchFamily="18" charset="0"/>
              </a:rPr>
              <a:t>Yield (kg/pond)</a:t>
            </a:r>
          </a:p>
          <a:p>
            <a:pPr marL="225425" indent="-225425">
              <a:lnSpc>
                <a:spcPct val="100000"/>
              </a:lnSpc>
              <a:defRPr/>
            </a:pPr>
            <a:r>
              <a:rPr lang="en-US" altLang="en-US" sz="1800" b="0" dirty="0">
                <a:latin typeface="Times New Roman" pitchFamily="18" charset="0"/>
                <a:cs typeface="Times New Roman" pitchFamily="18" charset="0"/>
              </a:rPr>
              <a:t>Profit (Rs)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57752" y="2059536"/>
            <a:ext cx="1979873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Georgia" pitchFamily="18" charset="0"/>
              </a:rPr>
              <a:t>Parameters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304800"/>
            <a:ext cx="2093843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Georgia" pitchFamily="18" charset="0"/>
              </a:rPr>
              <a:t>Critical Inputs</a:t>
            </a: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4857752" y="202148"/>
            <a:ext cx="250033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algn="l">
              <a:defRPr/>
            </a:pPr>
            <a:r>
              <a:rPr lang="en-US" sz="1800" dirty="0">
                <a:solidFill>
                  <a:srgbClr val="000099"/>
                </a:solidFill>
                <a:latin typeface="Georgia" pitchFamily="18" charset="0"/>
              </a:rPr>
              <a:t>Implementation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E9A1B73-9942-4374-8B7E-4B4BCB20424F}"/>
              </a:ext>
            </a:extLst>
          </p:cNvPr>
          <p:cNvSpPr/>
          <p:nvPr/>
        </p:nvSpPr>
        <p:spPr>
          <a:xfrm>
            <a:off x="4857751" y="4457650"/>
            <a:ext cx="4000529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solidFill>
                  <a:srgbClr val="000099"/>
                </a:solidFill>
                <a:latin typeface="Georgia" pitchFamily="18" charset="0"/>
              </a:rPr>
              <a:t>Statistical test: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Two way ‘t’ test 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857752" y="5715016"/>
            <a:ext cx="2928958" cy="10001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Method Demonstration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Training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Field day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IN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E80267D-B301-48EF-8BCF-910F17045102}"/>
              </a:ext>
            </a:extLst>
          </p:cNvPr>
          <p:cNvSpPr txBox="1">
            <a:spLocks/>
          </p:cNvSpPr>
          <p:nvPr/>
        </p:nvSpPr>
        <p:spPr>
          <a:xfrm>
            <a:off x="4857752" y="5214950"/>
            <a:ext cx="2786082" cy="428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1" dirty="0">
              <a:solidFill>
                <a:srgbClr val="000099"/>
              </a:solidFill>
              <a:latin typeface="Georgia" pitchFamily="18" charset="0"/>
            </a:endParaRPr>
          </a:p>
          <a:p>
            <a:pPr algn="l"/>
            <a:endParaRPr lang="en-US" sz="1800" b="1" dirty="0">
              <a:solidFill>
                <a:srgbClr val="000099"/>
              </a:solidFill>
              <a:latin typeface="Georgia" pitchFamily="18" charset="0"/>
            </a:endParaRPr>
          </a:p>
          <a:p>
            <a:pPr algn="l"/>
            <a:r>
              <a:rPr lang="en-US" sz="1800" b="1" dirty="0">
                <a:solidFill>
                  <a:srgbClr val="000099"/>
                </a:solidFill>
                <a:latin typeface="Georgia" pitchFamily="18" charset="0"/>
              </a:rPr>
              <a:t> Educational activities</a:t>
            </a:r>
            <a:br>
              <a:rPr lang="en-US" sz="1800" b="1" dirty="0">
                <a:solidFill>
                  <a:srgbClr val="000099"/>
                </a:solidFill>
                <a:latin typeface="Georgia" pitchFamily="18" charset="0"/>
              </a:rPr>
            </a:br>
            <a:r>
              <a:rPr lang="en-US" sz="1800" dirty="0">
                <a:solidFill>
                  <a:srgbClr val="000099"/>
                </a:solidFill>
                <a:latin typeface="Georgia" pitchFamily="18" charset="0"/>
              </a:rPr>
              <a:t/>
            </a:r>
            <a:br>
              <a:rPr lang="en-US" sz="1800" dirty="0">
                <a:solidFill>
                  <a:srgbClr val="000099"/>
                </a:solidFill>
                <a:latin typeface="Georgia" pitchFamily="18" charset="0"/>
              </a:rPr>
            </a:br>
            <a:r>
              <a:rPr lang="en-US" sz="1800" dirty="0">
                <a:solidFill>
                  <a:srgbClr val="000099"/>
                </a:solidFill>
                <a:latin typeface="Georgia" pitchFamily="18" charset="0"/>
              </a:rPr>
              <a:t> </a:t>
            </a:r>
            <a:endParaRPr lang="en-IN" sz="1800" dirty="0">
              <a:solidFill>
                <a:srgbClr val="000099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5135829"/>
      </p:ext>
    </p:extLst>
  </p:cSld>
  <p:clrMapOvr>
    <a:masterClrMapping/>
  </p:clrMapOvr>
  <p:transition spd="slow">
    <p:strips dir="ru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857224" y="2782669"/>
            <a:ext cx="7617157" cy="64633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latin typeface="Georgia" pitchFamily="18" charset="0"/>
                <a:cs typeface="Arial" pitchFamily="34" charset="0"/>
              </a:rPr>
              <a:t> </a:t>
            </a:r>
            <a:r>
              <a:rPr lang="en-US" sz="3600" b="1" dirty="0">
                <a:latin typeface="Georgia" pitchFamily="18" charset="0"/>
                <a:cs typeface="Times New Roman" pitchFamily="18" charset="0"/>
              </a:rPr>
              <a:t>Nutri garden for farm families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857357" y="69155"/>
            <a:ext cx="5500725" cy="430887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txBody>
          <a:bodyPr wrap="square">
            <a:spAutoFit/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D12F3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en-US" sz="2200" b="1" dirty="0">
                <a:solidFill>
                  <a:srgbClr val="0D12F3"/>
                </a:solidFill>
                <a:latin typeface="Georgia" pitchFamily="18" charset="0"/>
                <a:cs typeface="Times New Roman" pitchFamily="18" charset="0"/>
              </a:rPr>
              <a:t>Nutri garden for farm families 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42844" y="4883676"/>
            <a:ext cx="5365260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4625" indent="-1746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Source of Technology : </a:t>
            </a:r>
            <a:r>
              <a:rPr lang="en-US" sz="2400" b="1" dirty="0">
                <a:solidFill>
                  <a:srgbClr val="0070C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IIHR, 2012</a:t>
            </a:r>
          </a:p>
          <a:p>
            <a:pPr marL="174625" indent="-1746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Establishment of nutrition garden for FPO members </a:t>
            </a:r>
          </a:p>
        </p:txBody>
      </p:sp>
      <p:sp>
        <p:nvSpPr>
          <p:cNvPr id="2" name="AutoShape 2" descr="India farming women policy issues migration - The Hindu Business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142844" y="885750"/>
            <a:ext cx="1762108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lnSpc>
                <a:spcPct val="150000"/>
              </a:lnSpc>
              <a:defRPr sz="1600">
                <a:ln>
                  <a:solidFill>
                    <a:sysClr val="windowText" lastClr="000000"/>
                  </a:solidFill>
                </a:ln>
                <a:latin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sz="2000" b="1" dirty="0">
                <a:ln>
                  <a:noFill/>
                </a:ln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Rationale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0062" y="4764266"/>
            <a:ext cx="3099194" cy="2065609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38E69F-55E4-4A82-99C3-D9053C6C734C}"/>
              </a:ext>
            </a:extLst>
          </p:cNvPr>
          <p:cNvSpPr txBox="1"/>
          <p:nvPr/>
        </p:nvSpPr>
        <p:spPr>
          <a:xfrm>
            <a:off x="3909108" y="639529"/>
            <a:ext cx="502061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Place: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Tubgere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Rajaghatta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Budigere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FPO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Season: </a:t>
            </a:r>
            <a:r>
              <a:rPr lang="en-US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Kharif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Rabi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Summer</a:t>
            </a:r>
            <a:endParaRPr lang="en-US" b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85724" y="1347132"/>
            <a:ext cx="8915432" cy="326865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11125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IN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IN" sz="20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Malnutrition is a major problem in rural area and 23 % women and 18.8 % men are under weight in </a:t>
            </a:r>
            <a:r>
              <a:rPr lang="en-IN" sz="20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Bengaluru</a:t>
            </a:r>
            <a:r>
              <a:rPr lang="en-IN" sz="20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Rural District apart from 48.8 % children (&lt;5 yrs) and 46.6 % women (15-40yrs) are suffering from anaemia.</a:t>
            </a:r>
          </a:p>
          <a:p>
            <a:pPr marL="111125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IN" sz="20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Further</a:t>
            </a:r>
            <a:r>
              <a:rPr lang="en-IN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farmers are not aware of major role of fruits and vegetables in daily diet. </a:t>
            </a:r>
          </a:p>
          <a:p>
            <a:pPr marL="111125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IN" sz="20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Therefore, it is essential to demonstrate nutri garden for farm families to ensure nutritional security and additional income generation.   </a:t>
            </a:r>
            <a:endParaRPr lang="en-US" sz="2000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2791523"/>
      </p:ext>
    </p:extLst>
  </p:cSld>
  <p:clrMapOvr>
    <a:masterClrMapping/>
  </p:clrMapOvr>
  <p:transition spd="slow">
    <p:strips dir="ru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885544" y="3918900"/>
            <a:ext cx="2972736" cy="1938992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236538" indent="-236538" eaLnBrk="1" hangingPunct="1">
              <a:lnSpc>
                <a:spcPct val="150000"/>
              </a:lnSpc>
              <a:buFont typeface="Arial" pitchFamily="34" charset="0"/>
              <a:buChar char="•"/>
              <a:defRPr b="1">
                <a:solidFill>
                  <a:schemeClr val="tx1"/>
                </a:solidFill>
              </a:defRPr>
            </a:lvl1pPr>
          </a:lstStyle>
          <a:p>
            <a:pPr marL="236538" marR="0" indent="-236538" fontAlgn="auto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IN" sz="2000" b="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Vegetable production (kg/1 </a:t>
            </a:r>
            <a:r>
              <a:rPr lang="en-IN" sz="2000" b="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gunta</a:t>
            </a:r>
            <a:r>
              <a:rPr lang="en-IN" sz="2000" b="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b="0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36538" marR="0" indent="-236538" fontAlgn="auto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IN" sz="2000" b="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Vegetable consumption (kg/family)</a:t>
            </a:r>
          </a:p>
          <a:p>
            <a:pPr marL="236538" marR="0" indent="-236538" fontAlgn="auto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IN" sz="2000" b="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Sale of vegetables (kg)</a:t>
            </a:r>
          </a:p>
          <a:p>
            <a:pPr>
              <a:lnSpc>
                <a:spcPct val="100000"/>
              </a:lnSpc>
              <a:defRPr/>
            </a:pPr>
            <a:r>
              <a:rPr lang="en-US" sz="2000" b="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B:C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885544" y="1571612"/>
            <a:ext cx="3200400" cy="120032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Area: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guntas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/demo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No of farmers: </a:t>
            </a:r>
            <a:r>
              <a:rPr lang="en-US" sz="1800" b="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1074738" lvl="0" indent="-1074738" algn="l">
              <a:spcBef>
                <a:spcPts val="0"/>
              </a:spcBef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Scientists: 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HS, </a:t>
            </a:r>
            <a:r>
              <a:rPr lang="en-US" sz="1800" b="0" dirty="0" err="1">
                <a:latin typeface="Times New Roman" pitchFamily="18" charset="0"/>
                <a:cs typeface="Times New Roman" pitchFamily="18" charset="0"/>
              </a:rPr>
              <a:t>Sr.S</a:t>
            </a:r>
            <a:r>
              <a:rPr lang="en-US" sz="1800" b="0" dirty="0">
                <a:latin typeface="Times New Roman" pitchFamily="18" charset="0"/>
                <a:cs typeface="Times New Roman" pitchFamily="18" charset="0"/>
              </a:rPr>
              <a:t> &amp; H and All Scientists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3564405"/>
              </p:ext>
            </p:extLst>
          </p:nvPr>
        </p:nvGraphicFramePr>
        <p:xfrm>
          <a:off x="110067" y="1016001"/>
          <a:ext cx="5681133" cy="5716271"/>
        </p:xfrm>
        <a:graphic>
          <a:graphicData uri="http://schemas.openxmlformats.org/drawingml/2006/table">
            <a:tbl>
              <a:tblPr/>
              <a:tblGrid>
                <a:gridCol w="28510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97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02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495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Particulars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Qty./demo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Cost/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demo (Rs.)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914400" algn="l"/>
                        </a:tabLst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2809" marR="52809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96196">
                <a:tc>
                  <a:txBody>
                    <a:bodyPr/>
                    <a:lstStyle/>
                    <a:p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Planting material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Vegetable</a:t>
                      </a:r>
                      <a:r>
                        <a:rPr kumimoji="0"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Seeds-24 types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kumimoji="0" lang="en-US" sz="1800" b="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Medicinal plants-10 types</a:t>
                      </a:r>
                      <a:endParaRPr kumimoji="0"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</a:t>
                      </a:r>
                      <a:endParaRPr kumimoji="0" lang="en-US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969">
                <a:tc>
                  <a:txBody>
                    <a:bodyPr/>
                    <a:lstStyle/>
                    <a:p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Vegetable special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5969">
                <a:tc>
                  <a:txBody>
                    <a:bodyPr/>
                    <a:lstStyle/>
                    <a:p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Neem oil 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 ml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5969">
                <a:tc>
                  <a:txBody>
                    <a:bodyPr/>
                    <a:lstStyle/>
                    <a:p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Pongamia cake 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5969">
                <a:tc>
                  <a:txBody>
                    <a:bodyPr/>
                    <a:lstStyle/>
                    <a:p>
                      <a:r>
                        <a:rPr kumimoji="0" lang="en-US" sz="18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AMC</a:t>
                      </a:r>
                    </a:p>
                  </a:txBody>
                  <a:tcPr marT="45704" marB="45704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1kg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596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(per demo)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kern="1200" dirty="0">
                        <a:solidFill>
                          <a:schemeClr val="tx1"/>
                        </a:solidFill>
                        <a:latin typeface="Franklin Gothic Demi" pitchFamily="34" charset="0"/>
                        <a:ea typeface="+mn-ea"/>
                        <a:cs typeface="+mn-cs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D5D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IN" sz="20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1750</a:t>
                      </a:r>
                      <a:endParaRPr lang="en-US" sz="2000" b="1" kern="1200" dirty="0">
                        <a:solidFill>
                          <a:srgbClr val="000099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5969">
                <a:tc gridSpan="2">
                  <a:txBody>
                    <a:bodyPr/>
                    <a:lstStyle/>
                    <a:p>
                      <a:pPr algn="r"/>
                      <a:r>
                        <a:rPr lang="en-US" sz="20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Cost for 30 demos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IN" sz="20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52,500</a:t>
                      </a:r>
                      <a:endParaRPr lang="en-US" sz="2000" b="1" kern="1200" dirty="0">
                        <a:solidFill>
                          <a:srgbClr val="000099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5969">
                <a:tc gridSpan="2">
                  <a:txBody>
                    <a:bodyPr/>
                    <a:lstStyle/>
                    <a:p>
                      <a:pPr algn="r"/>
                      <a:r>
                        <a:rPr lang="en-US" sz="20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Board</a:t>
                      </a:r>
                      <a:r>
                        <a:rPr lang="en-US" sz="2000" b="1" kern="1200" baseline="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&amp; </a:t>
                      </a:r>
                      <a:r>
                        <a:rPr lang="en-US" sz="20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Field Day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1" kern="1200" dirty="0">
                          <a:solidFill>
                            <a:srgbClr val="0000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6,000</a:t>
                      </a: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70253">
                <a:tc gridSpan="2">
                  <a:txBody>
                    <a:bodyPr/>
                    <a:lstStyle/>
                    <a:p>
                      <a:pPr algn="r"/>
                      <a:r>
                        <a:rPr kumimoji="0" lang="en-US" sz="2000" b="1" kern="12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cost (Rs.)</a:t>
                      </a:r>
                      <a:endParaRPr kumimoji="0" lang="en-US" sz="2000" b="1" kern="1200" dirty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58,500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11" marB="4571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3400" y="381000"/>
            <a:ext cx="2449710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Critical Inputs</a:t>
            </a:r>
          </a:p>
        </p:txBody>
      </p:sp>
      <p:sp>
        <p:nvSpPr>
          <p:cNvPr id="10" name="Text Box 41"/>
          <p:cNvSpPr txBox="1">
            <a:spLocks noChangeArrowheads="1"/>
          </p:cNvSpPr>
          <p:nvPr/>
        </p:nvSpPr>
        <p:spPr bwMode="auto">
          <a:xfrm>
            <a:off x="5857884" y="1028626"/>
            <a:ext cx="2571768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Implementation</a:t>
            </a:r>
          </a:p>
        </p:txBody>
      </p:sp>
      <p:sp>
        <p:nvSpPr>
          <p:cNvPr id="11" name="Text Box 41"/>
          <p:cNvSpPr txBox="1">
            <a:spLocks noChangeArrowheads="1"/>
          </p:cNvSpPr>
          <p:nvPr/>
        </p:nvSpPr>
        <p:spPr bwMode="auto">
          <a:xfrm>
            <a:off x="5861153" y="3271733"/>
            <a:ext cx="1822420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1600" b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2000" dirty="0">
                <a:solidFill>
                  <a:srgbClr val="000099"/>
                </a:solidFill>
                <a:latin typeface="Georgia" pitchFamily="18" charset="0"/>
                <a:cs typeface="Times New Roman" pitchFamily="18" charset="0"/>
              </a:rPr>
              <a:t>Parameters</a:t>
            </a:r>
          </a:p>
        </p:txBody>
      </p:sp>
    </p:spTree>
    <p:extLst>
      <p:ext uri="{BB962C8B-B14F-4D97-AF65-F5344CB8AC3E}">
        <p14:creationId xmlns:p14="http://schemas.microsoft.com/office/powerpoint/2010/main" xmlns="" val="2016931546"/>
      </p:ext>
    </p:extLst>
  </p:cSld>
  <p:clrMapOvr>
    <a:masterClrMapping/>
  </p:clrMapOvr>
  <p:transition spd="slow">
    <p:strips dir="ru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2274888" y="-76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7652" name="Text Box 9"/>
          <p:cNvSpPr txBox="1">
            <a:spLocks noChangeArrowheads="1"/>
          </p:cNvSpPr>
          <p:nvPr/>
        </p:nvSpPr>
        <p:spPr bwMode="auto">
          <a:xfrm>
            <a:off x="1646238" y="24384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latin typeface="Franklin Gothic Medium" pitchFamily="34" charset="0"/>
              <a:cs typeface="Arial" charset="0"/>
            </a:endParaRPr>
          </a:p>
        </p:txBody>
      </p:sp>
      <p:sp>
        <p:nvSpPr>
          <p:cNvPr id="26" name="Text Box 40"/>
          <p:cNvSpPr txBox="1">
            <a:spLocks noChangeArrowheads="1"/>
          </p:cNvSpPr>
          <p:nvPr/>
        </p:nvSpPr>
        <p:spPr bwMode="auto">
          <a:xfrm>
            <a:off x="755576" y="293688"/>
            <a:ext cx="7286676" cy="7694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indent="-228600" algn="ctr">
              <a:defRPr/>
            </a:pPr>
            <a:r>
              <a:rPr lang="en-US" sz="4400" b="1" dirty="0">
                <a:solidFill>
                  <a:srgbClr val="0D12F3"/>
                </a:solidFill>
                <a:latin typeface="Georgia" pitchFamily="18" charset="0"/>
                <a:cs typeface="Times New Roman" pitchFamily="18" charset="0"/>
              </a:rPr>
              <a:t>Trainings 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FFBD82BE-EA1F-4127-8A68-65B0CBEF35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8814124"/>
              </p:ext>
            </p:extLst>
          </p:nvPr>
        </p:nvGraphicFramePr>
        <p:xfrm>
          <a:off x="333324" y="1397000"/>
          <a:ext cx="7286676" cy="4297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4393">
                  <a:extLst>
                    <a:ext uri="{9D8B030D-6E8A-4147-A177-3AD203B41FA5}">
                      <a16:colId xmlns:a16="http://schemas.microsoft.com/office/drawing/2014/main" xmlns="" val="1930888794"/>
                    </a:ext>
                  </a:extLst>
                </a:gridCol>
                <a:gridCol w="2333391">
                  <a:extLst>
                    <a:ext uri="{9D8B030D-6E8A-4147-A177-3AD203B41FA5}">
                      <a16:colId xmlns:a16="http://schemas.microsoft.com/office/drawing/2014/main" xmlns="" val="1412348944"/>
                    </a:ext>
                  </a:extLst>
                </a:gridCol>
                <a:gridCol w="2428892">
                  <a:extLst>
                    <a:ext uri="{9D8B030D-6E8A-4147-A177-3AD203B41FA5}">
                      <a16:colId xmlns:a16="http://schemas.microsoft.com/office/drawing/2014/main" xmlns="" val="25164414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Particulars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Target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4566594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2400" b="1" dirty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On Campus trainings </a:t>
                      </a:r>
                      <a:endParaRPr lang="en-IN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Rural Youth</a:t>
                      </a:r>
                      <a:endParaRPr lang="en-IN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rgbClr val="7030A0"/>
                          </a:solidFill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54184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Georgia" pitchFamily="18" charset="0"/>
                        </a:rPr>
                        <a:t>Extension personnel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rgbClr val="7030A0"/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4376644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Georgia" pitchFamily="18" charset="0"/>
                        </a:rPr>
                        <a:t>Off Campus trainings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Georgia" pitchFamily="18" charset="0"/>
                        </a:rPr>
                        <a:t>Farmers and farm women</a:t>
                      </a:r>
                      <a:endParaRPr lang="en-IN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rgbClr val="7030A0"/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3425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Georgia" pitchFamily="18" charset="0"/>
                        </a:rPr>
                        <a:t>Rural Youth</a:t>
                      </a:r>
                      <a:endParaRPr lang="en-IN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rgbClr val="7030A0"/>
                          </a:solidFill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735487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ln w="1905"/>
                          <a:solidFill>
                            <a:schemeClr val="tx1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Georgia" pitchFamily="18" charset="0"/>
                        </a:rPr>
                        <a:t>Extension personnel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rgbClr val="7030A0"/>
                          </a:solidFill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132452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IN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97298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2274888" y="-76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7652" name="Text Box 9"/>
          <p:cNvSpPr txBox="1">
            <a:spLocks noChangeArrowheads="1"/>
          </p:cNvSpPr>
          <p:nvPr/>
        </p:nvSpPr>
        <p:spPr bwMode="auto">
          <a:xfrm>
            <a:off x="1646238" y="24384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srgbClr val="000000"/>
              </a:solidFill>
              <a:latin typeface="Franklin Gothic Medium" pitchFamily="34" charset="0"/>
              <a:cs typeface="Arial" charset="0"/>
            </a:endParaRPr>
          </a:p>
        </p:txBody>
      </p:sp>
      <p:sp>
        <p:nvSpPr>
          <p:cNvPr id="26" name="Text Box 40"/>
          <p:cNvSpPr txBox="1">
            <a:spLocks noChangeArrowheads="1"/>
          </p:cNvSpPr>
          <p:nvPr/>
        </p:nvSpPr>
        <p:spPr bwMode="auto">
          <a:xfrm>
            <a:off x="1071538" y="2500306"/>
            <a:ext cx="7286676" cy="7694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indent="-228600" algn="ctr">
              <a:defRPr/>
            </a:pPr>
            <a:r>
              <a:rPr lang="en-US" sz="4400" b="1" dirty="0">
                <a:solidFill>
                  <a:srgbClr val="0D12F3"/>
                </a:solidFill>
                <a:latin typeface="Georgia" pitchFamily="18" charset="0"/>
                <a:cs typeface="Times New Roman" pitchFamily="18" charset="0"/>
              </a:rPr>
              <a:t>Abstracts of Activities</a:t>
            </a:r>
          </a:p>
        </p:txBody>
      </p:sp>
    </p:spTree>
  </p:cSld>
  <p:clrMapOvr>
    <a:masterClrMapping/>
  </p:clrMapOvr>
  <p:transition spd="slow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518830849"/>
              </p:ext>
            </p:extLst>
          </p:nvPr>
        </p:nvGraphicFramePr>
        <p:xfrm>
          <a:off x="1066800" y="1312564"/>
          <a:ext cx="7315200" cy="51110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951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200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524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Activities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Number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102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OFT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770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198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OFT Trainings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626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FLD Trainings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294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On- Campus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 Trainings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818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Off- campus Trainings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Projects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SAC activities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Method Demonstrations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Field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Diagnostic field visits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57660" y="304800"/>
            <a:ext cx="8786842" cy="685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Abstract of activities for Senior Scientist &amp; Head (Horticulture)</a:t>
            </a:r>
          </a:p>
        </p:txBody>
      </p:sp>
    </p:spTree>
    <p:extLst>
      <p:ext uri="{BB962C8B-B14F-4D97-AF65-F5344CB8AC3E}">
        <p14:creationId xmlns:p14="http://schemas.microsoft.com/office/powerpoint/2010/main" xmlns="" val="2295203560"/>
      </p:ext>
    </p:extLst>
  </p:cSld>
  <p:clrMapOvr>
    <a:masterClrMapping/>
  </p:clrMapOvr>
  <p:transition spd="slow">
    <p:strips dir="r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541790256"/>
              </p:ext>
            </p:extLst>
          </p:nvPr>
        </p:nvGraphicFramePr>
        <p:xfrm>
          <a:off x="1066800" y="1312564"/>
          <a:ext cx="7315200" cy="51110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951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200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524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Activities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Number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102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OFT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770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198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OFT Trainings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626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FLD Trainings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294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On- Campus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 Trainings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818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Off- campus Trainings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Projects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SAC activities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Method Demonstrations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Field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Diagnostic field visits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57660" y="370840"/>
            <a:ext cx="8786842" cy="6197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Abstract of activities for Scientist (Agronomy)</a:t>
            </a:r>
          </a:p>
        </p:txBody>
      </p:sp>
    </p:spTree>
    <p:extLst>
      <p:ext uri="{BB962C8B-B14F-4D97-AF65-F5344CB8AC3E}">
        <p14:creationId xmlns:p14="http://schemas.microsoft.com/office/powerpoint/2010/main" xmlns="" val="2295203560"/>
      </p:ext>
    </p:extLst>
  </p:cSld>
  <p:clrMapOvr>
    <a:masterClrMapping/>
  </p:clrMapOvr>
  <p:transition spd="slow">
    <p:strips dir="ru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4101346195"/>
              </p:ext>
            </p:extLst>
          </p:nvPr>
        </p:nvGraphicFramePr>
        <p:xfrm>
          <a:off x="914400" y="1143000"/>
          <a:ext cx="7315200" cy="51415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951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200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524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Activities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Number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10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OFT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77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19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OFT Trainings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6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FLD Trainings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29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On- Campus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 Trainings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81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Off- campus Trainings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Projects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SAC activities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Method Demonstrations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Field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Diagnostic field visits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57660" y="370840"/>
            <a:ext cx="8786842" cy="6197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Abstract of activities for Scientist (Plant Protection)</a:t>
            </a:r>
          </a:p>
        </p:txBody>
      </p:sp>
    </p:spTree>
    <p:extLst>
      <p:ext uri="{BB962C8B-B14F-4D97-AF65-F5344CB8AC3E}">
        <p14:creationId xmlns:p14="http://schemas.microsoft.com/office/powerpoint/2010/main" xmlns="" val="2295203560"/>
      </p:ext>
    </p:extLst>
  </p:cSld>
  <p:clrMapOvr>
    <a:masterClrMapping/>
  </p:clrMapOvr>
  <p:transition spd="slow">
    <p:strips dir="r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25008014"/>
              </p:ext>
            </p:extLst>
          </p:nvPr>
        </p:nvGraphicFramePr>
        <p:xfrm>
          <a:off x="57804" y="783125"/>
          <a:ext cx="8991600" cy="5977890"/>
        </p:xfrm>
        <a:graphic>
          <a:graphicData uri="http://schemas.openxmlformats.org/drawingml/2006/table">
            <a:tbl>
              <a:tblPr/>
              <a:tblGrid>
                <a:gridCol w="4691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224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75" b="1" dirty="0">
                          <a:solidFill>
                            <a:srgbClr val="C00000"/>
                          </a:solidFill>
                          <a:highlight>
                            <a:srgbClr val="FFFF00"/>
                          </a:highlight>
                          <a:latin typeface="+mn-lt"/>
                          <a:ea typeface="Times New Roman"/>
                          <a:cs typeface="Times New Roman"/>
                        </a:rPr>
                        <a:t>Problems</a:t>
                      </a:r>
                      <a:endParaRPr lang="en-US" sz="1675" dirty="0">
                        <a:solidFill>
                          <a:srgbClr val="C00000"/>
                        </a:solidFill>
                        <a:highlight>
                          <a:srgbClr val="FFFF00"/>
                        </a:highligh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424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75" b="0" dirty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75" b="1" dirty="0">
                          <a:solidFill>
                            <a:srgbClr val="CA069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Maize-</a:t>
                      </a:r>
                      <a:r>
                        <a:rPr lang="en-US" sz="1675" b="0" dirty="0">
                          <a:solidFill>
                            <a:srgbClr val="0066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75" b="0" dirty="0">
                          <a:latin typeface="+mn-lt"/>
                          <a:ea typeface="Times New Roman"/>
                          <a:cs typeface="Times New Roman"/>
                        </a:rPr>
                        <a:t>Lack of</a:t>
                      </a:r>
                      <a:r>
                        <a:rPr lang="en-US" sz="1675" b="0" baseline="0" dirty="0">
                          <a:latin typeface="+mn-lt"/>
                          <a:ea typeface="Times New Roman"/>
                          <a:cs typeface="Times New Roman"/>
                        </a:rPr>
                        <a:t> knowledge about </a:t>
                      </a:r>
                      <a:r>
                        <a:rPr lang="en-US" sz="1675" b="0" baseline="0" dirty="0" err="1">
                          <a:latin typeface="+mn-lt"/>
                          <a:ea typeface="Times New Roman"/>
                          <a:cs typeface="Times New Roman"/>
                        </a:rPr>
                        <a:t>nano</a:t>
                      </a:r>
                      <a:r>
                        <a:rPr lang="en-US" sz="1675" b="0" baseline="0" dirty="0">
                          <a:latin typeface="+mn-lt"/>
                          <a:ea typeface="Times New Roman"/>
                          <a:cs typeface="Times New Roman"/>
                        </a:rPr>
                        <a:t> urea &amp; </a:t>
                      </a:r>
                      <a:r>
                        <a:rPr lang="en-US" sz="1675" b="0" baseline="0" dirty="0" err="1">
                          <a:latin typeface="+mn-lt"/>
                          <a:ea typeface="Times New Roman"/>
                          <a:cs typeface="Times New Roman"/>
                        </a:rPr>
                        <a:t>nano</a:t>
                      </a:r>
                      <a:r>
                        <a:rPr lang="en-US" sz="1675" b="0" baseline="0" dirty="0">
                          <a:latin typeface="+mn-lt"/>
                          <a:ea typeface="Times New Roman"/>
                          <a:cs typeface="Times New Roman"/>
                        </a:rPr>
                        <a:t> zinc, </a:t>
                      </a:r>
                      <a:r>
                        <a:rPr lang="en-US" sz="1675" b="0" dirty="0">
                          <a:solidFill>
                            <a:prstClr val="black"/>
                          </a:solidFill>
                          <a:latin typeface="+mn-lt"/>
                        </a:rPr>
                        <a:t>No application of K &amp; Zn,</a:t>
                      </a:r>
                      <a:r>
                        <a:rPr lang="en-US" sz="1675" b="0" baseline="0" dirty="0">
                          <a:solidFill>
                            <a:prstClr val="black"/>
                          </a:solidFill>
                          <a:latin typeface="+mn-lt"/>
                        </a:rPr>
                        <a:t> </a:t>
                      </a:r>
                      <a:r>
                        <a:rPr lang="en-US" sz="1675" b="0" dirty="0">
                          <a:latin typeface="+mn-lt"/>
                          <a:ea typeface="Times New Roman"/>
                          <a:cs typeface="Times New Roman"/>
                        </a:rPr>
                        <a:t>Fall army worm, Stem</a:t>
                      </a:r>
                      <a:r>
                        <a:rPr lang="en-US" sz="1675" b="0" baseline="0" dirty="0">
                          <a:latin typeface="+mn-lt"/>
                          <a:ea typeface="Times New Roman"/>
                          <a:cs typeface="Times New Roman"/>
                        </a:rPr>
                        <a:t> borer, Downy mildew and turcicum leaf blight</a:t>
                      </a:r>
                      <a:endParaRPr lang="en-US" sz="1675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424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75" b="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75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Finger millet </a:t>
                      </a:r>
                      <a:r>
                        <a:rPr lang="en-US" sz="1675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Intermittent </a:t>
                      </a:r>
                      <a:r>
                        <a:rPr lang="en-US" sz="1675" b="0" dirty="0">
                          <a:latin typeface="+mn-lt"/>
                          <a:ea typeface="Times New Roman"/>
                          <a:cs typeface="Times New Roman"/>
                        </a:rPr>
                        <a:t>drought and blast </a:t>
                      </a:r>
                    </a:p>
                  </a:txBody>
                  <a:tcPr marL="14605" marR="14605" marT="17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75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just">
                        <a:lnSpc>
                          <a:spcPct val="100000"/>
                        </a:lnSpc>
                        <a:defRPr/>
                      </a:pPr>
                      <a:r>
                        <a:rPr lang="en-US" sz="1675" b="1" dirty="0">
                          <a:solidFill>
                            <a:srgbClr val="CA069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Red gram </a:t>
                      </a:r>
                      <a:r>
                        <a:rPr lang="en-US" sz="1675" b="0" dirty="0">
                          <a:solidFill>
                            <a:srgbClr val="CA069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</a:t>
                      </a:r>
                      <a:r>
                        <a:rPr lang="en-US" sz="1675" b="0" dirty="0">
                          <a:latin typeface="+mn-lt"/>
                          <a:ea typeface="Times New Roman"/>
                          <a:cs typeface="Times New Roman"/>
                        </a:rPr>
                        <a:t>Poor</a:t>
                      </a:r>
                      <a:r>
                        <a:rPr lang="en-US" sz="1675" b="0" baseline="0" dirty="0">
                          <a:latin typeface="+mn-lt"/>
                          <a:ea typeface="Times New Roman"/>
                          <a:cs typeface="Times New Roman"/>
                        </a:rPr>
                        <a:t> weed management,</a:t>
                      </a:r>
                      <a:r>
                        <a:rPr lang="en-US" sz="1675" b="0" dirty="0">
                          <a:latin typeface="+mn-lt"/>
                          <a:ea typeface="Times New Roman"/>
                          <a:cs typeface="Times New Roman"/>
                        </a:rPr>
                        <a:t> Low yield due to i</a:t>
                      </a:r>
                      <a:r>
                        <a:rPr lang="en-US" sz="1675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mbalanced nutrition,</a:t>
                      </a:r>
                      <a:r>
                        <a:rPr lang="en-US" sz="1675" b="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75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wilt, sterility mosaic disease and</a:t>
                      </a:r>
                      <a:r>
                        <a:rPr lang="en-US" sz="1675" b="0" kern="120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75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pod borer </a:t>
                      </a:r>
                    </a:p>
                  </a:txBody>
                  <a:tcPr marL="14605" marR="14605" marT="17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75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just">
                        <a:lnSpc>
                          <a:spcPct val="100000"/>
                        </a:lnSpc>
                        <a:defRPr/>
                      </a:pPr>
                      <a:r>
                        <a:rPr lang="en-US" sz="1675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Bengal Gram </a:t>
                      </a:r>
                      <a:r>
                        <a:rPr lang="en-US" sz="1675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Low yield</a:t>
                      </a:r>
                      <a:r>
                        <a:rPr lang="en-US" sz="1675" b="0" kern="120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due to imbalanced nutrition, w</a:t>
                      </a:r>
                      <a:r>
                        <a:rPr lang="en-US" sz="1675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ilt,</a:t>
                      </a:r>
                      <a:r>
                        <a:rPr lang="en-US" sz="1675" b="0" kern="120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p</a:t>
                      </a:r>
                      <a:r>
                        <a:rPr lang="en-US" sz="1675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od borer</a:t>
                      </a:r>
                    </a:p>
                  </a:txBody>
                  <a:tcPr marL="14605" marR="14605" marT="17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75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just">
                        <a:lnSpc>
                          <a:spcPct val="100000"/>
                        </a:lnSpc>
                        <a:defRPr/>
                      </a:pPr>
                      <a:r>
                        <a:rPr lang="en-US" sz="1675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Fodder</a:t>
                      </a:r>
                      <a:r>
                        <a:rPr lang="en-US" sz="1675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en-US" sz="1675" b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Non availability of green fodder through</a:t>
                      </a:r>
                      <a:r>
                        <a:rPr lang="en-US" sz="1675" b="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out the year</a:t>
                      </a:r>
                      <a:endParaRPr lang="en-US" sz="1675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75" b="0" dirty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75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Tomato</a:t>
                      </a:r>
                      <a:r>
                        <a:rPr lang="en-US" sz="1675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675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 Indiscriminate use of water soluble fertilizers due to lack of recommended schedules, </a:t>
                      </a:r>
                      <a:r>
                        <a:rPr lang="en-US" sz="1675" b="0" kern="12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ToLCV</a:t>
                      </a:r>
                      <a:r>
                        <a:rPr lang="en-US" sz="1675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 Bacterial wilt, early blight, late blight, Blossom end rot, leaf miner, thrips  and fruit borer </a:t>
                      </a:r>
                    </a:p>
                  </a:txBody>
                  <a:tcPr marL="14605" marR="14605" marT="17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75" b="0" dirty="0"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75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Potato</a:t>
                      </a:r>
                      <a:r>
                        <a:rPr lang="en-US" sz="1675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- Imbalanced fertilizers application,</a:t>
                      </a:r>
                      <a:r>
                        <a:rPr lang="en-US" sz="1675" b="0" kern="120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l</a:t>
                      </a:r>
                      <a:r>
                        <a:rPr lang="en-US" sz="1675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ow yield and</a:t>
                      </a:r>
                      <a:r>
                        <a:rPr lang="en-US" sz="1675" b="0" kern="120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s</a:t>
                      </a:r>
                      <a:r>
                        <a:rPr lang="en-US" sz="1675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oft rot during storage</a:t>
                      </a:r>
                    </a:p>
                  </a:txBody>
                  <a:tcPr marL="14605" marR="14605" marT="17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75" b="0" dirty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en-US" sz="1675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75" b="1" kern="1200" dirty="0">
                          <a:solidFill>
                            <a:srgbClr val="CA069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Pole bean</a:t>
                      </a:r>
                      <a:r>
                        <a:rPr lang="en-IN" sz="1675" b="1" kern="1200" baseline="0" dirty="0">
                          <a:solidFill>
                            <a:srgbClr val="CA069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IN" sz="1675" b="0" kern="1200" baseline="0" dirty="0">
                          <a:solidFill>
                            <a:srgbClr val="0066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</a:t>
                      </a:r>
                      <a:r>
                        <a:rPr lang="en-IN" sz="1675" b="0" kern="120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Improper nutrient management, Severe incidence of yellow mosaic virus, leaf miner, wilt and pod borer</a:t>
                      </a:r>
                      <a:endParaRPr lang="en-US" sz="1675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75" b="0" dirty="0"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en-US" sz="1675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75" b="1" kern="1200" dirty="0">
                          <a:solidFill>
                            <a:srgbClr val="CA069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Mulberry</a:t>
                      </a:r>
                      <a:r>
                        <a:rPr lang="en-US" sz="1675" b="0" kern="1200" dirty="0">
                          <a:solidFill>
                            <a:srgbClr val="CA069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– </a:t>
                      </a:r>
                      <a:r>
                        <a:rPr lang="en-US" sz="1675" b="0" kern="12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Thrips</a:t>
                      </a:r>
                      <a:r>
                        <a:rPr lang="en-US" sz="1675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mites, leaf roller,  Powdery</a:t>
                      </a:r>
                      <a:r>
                        <a:rPr lang="en-US" sz="1675" b="0" kern="1200" baseline="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mildew and u</a:t>
                      </a:r>
                      <a:r>
                        <a:rPr lang="en-US" sz="1675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nscientific disposal of </a:t>
                      </a:r>
                      <a:r>
                        <a:rPr lang="en-US" sz="1675" b="0" kern="12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seri</a:t>
                      </a:r>
                      <a:r>
                        <a:rPr lang="en-US" sz="1675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farm residue</a:t>
                      </a:r>
                    </a:p>
                  </a:txBody>
                  <a:tcPr marL="14605" marR="14605" marT="17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917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75" b="0" dirty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675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75" b="1" kern="1200" dirty="0">
                          <a:solidFill>
                            <a:srgbClr val="CA069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Nutrition garden</a:t>
                      </a:r>
                      <a:r>
                        <a:rPr lang="en-US" sz="1675" b="0" kern="1200" dirty="0">
                          <a:solidFill>
                            <a:srgbClr val="CA069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– </a:t>
                      </a:r>
                      <a:r>
                        <a:rPr lang="en-US" sz="1675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Nutrition insecurity</a:t>
                      </a:r>
                      <a:r>
                        <a:rPr lang="en-US" sz="1675" kern="1200" baseline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Arial"/>
                        </a:rPr>
                        <a:t> and lack of knowledge on importance of nutrition garden</a:t>
                      </a:r>
                      <a:endParaRPr lang="en-US" sz="1675" b="0" kern="12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4605" marR="14605" marT="17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75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75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Arial"/>
                        </a:rPr>
                        <a:t>Dairy animals </a:t>
                      </a:r>
                      <a:r>
                        <a:rPr lang="en-US" sz="1675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Non availability of green fodder through out the year, low milk production, decreased reproductive efficiency after calving, inefficient reproductive management practices, delayed onset of oestrus</a:t>
                      </a:r>
                    </a:p>
                  </a:txBody>
                  <a:tcPr marL="14605" marR="14605" marT="17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4246">
                <a:tc>
                  <a:txBody>
                    <a:bodyPr/>
                    <a:lstStyle/>
                    <a:p>
                      <a:pPr marL="0" marR="0" indent="0" algn="just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75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65784" marR="65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75" b="1" kern="1200" dirty="0">
                          <a:solidFill>
                            <a:srgbClr val="CA0692"/>
                          </a:solidFill>
                          <a:latin typeface="+mn-lt"/>
                          <a:ea typeface="Times New Roman"/>
                          <a:cs typeface="Arial"/>
                        </a:rPr>
                        <a:t>Sheep rearing – </a:t>
                      </a:r>
                      <a:r>
                        <a:rPr lang="en-US" sz="1675" b="0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Improper feeding practices, Lack of awareness on post weaning nourishment </a:t>
                      </a:r>
                    </a:p>
                  </a:txBody>
                  <a:tcPr marL="14605" marR="14605" marT="177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6225" y="41184"/>
            <a:ext cx="8610600" cy="5232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Problems identified in </a:t>
            </a:r>
            <a:r>
              <a:rPr lang="en-US" sz="2800" b="1" dirty="0" err="1">
                <a:solidFill>
                  <a:srgbClr val="0D12F3"/>
                </a:solidFill>
                <a:latin typeface="Georgia" pitchFamily="18" charset="0"/>
                <a:cs typeface="Arial" charset="0"/>
              </a:rPr>
              <a:t>Kammasandra</a:t>
            </a:r>
            <a:r>
              <a:rPr lang="en-US" sz="2800" b="1" dirty="0">
                <a:solidFill>
                  <a:srgbClr val="0D12F3"/>
                </a:solidFill>
                <a:latin typeface="Georgia" pitchFamily="18" charset="0"/>
                <a:cs typeface="Arial" charset="0"/>
              </a:rPr>
              <a:t> Cluster</a:t>
            </a:r>
          </a:p>
        </p:txBody>
      </p:sp>
    </p:spTree>
    <p:extLst>
      <p:ext uri="{BB962C8B-B14F-4D97-AF65-F5344CB8AC3E}">
        <p14:creationId xmlns:p14="http://schemas.microsoft.com/office/powerpoint/2010/main" xmlns="" val="3603736883"/>
      </p:ext>
    </p:extLst>
  </p:cSld>
  <p:clrMapOvr>
    <a:masterClrMapping/>
  </p:clrMapOvr>
  <p:transition spd="slow">
    <p:strips dir="ru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704083371"/>
              </p:ext>
            </p:extLst>
          </p:nvPr>
        </p:nvGraphicFramePr>
        <p:xfrm>
          <a:off x="914400" y="1143000"/>
          <a:ext cx="7315200" cy="484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951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200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Activities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Number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10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OFT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77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19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OFT Trainings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6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FLD Trainings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29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On- Campus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 Trainings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81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Off- campus Trainings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Projects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SAC activities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Method Demonstrations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Field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Diagnostic field visits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57660" y="370840"/>
            <a:ext cx="8786842" cy="6197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Abstract of activities for Scientist (Soil Science)</a:t>
            </a:r>
          </a:p>
        </p:txBody>
      </p:sp>
    </p:spTree>
    <p:extLst>
      <p:ext uri="{BB962C8B-B14F-4D97-AF65-F5344CB8AC3E}">
        <p14:creationId xmlns:p14="http://schemas.microsoft.com/office/powerpoint/2010/main" xmlns="" val="2295203560"/>
      </p:ext>
    </p:extLst>
  </p:cSld>
  <p:clrMapOvr>
    <a:masterClrMapping/>
  </p:clrMapOvr>
  <p:transition spd="slow">
    <p:strips dir="ru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071475155"/>
              </p:ext>
            </p:extLst>
          </p:nvPr>
        </p:nvGraphicFramePr>
        <p:xfrm>
          <a:off x="914400" y="1143000"/>
          <a:ext cx="7315200" cy="472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951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200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Activities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Number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77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6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FLD Trainings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29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On- Campus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 Trainings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81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Off- campus Trainings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Projects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SAC activities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Method Demonstrations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Field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Celebration of important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Preparation</a:t>
                      </a:r>
                      <a:r>
                        <a:rPr lang="en-US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of technical reports, Leaflets, folders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57660" y="370840"/>
            <a:ext cx="8786842" cy="6197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Abstract of activities for Scientist (</a:t>
            </a:r>
            <a:r>
              <a:rPr lang="en-US" sz="2200" b="1" dirty="0" err="1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Agril</a:t>
            </a:r>
            <a:r>
              <a:rPr lang="en-US" sz="2200" b="1" dirty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. Extension)</a:t>
            </a:r>
          </a:p>
        </p:txBody>
      </p:sp>
    </p:spTree>
    <p:extLst>
      <p:ext uri="{BB962C8B-B14F-4D97-AF65-F5344CB8AC3E}">
        <p14:creationId xmlns:p14="http://schemas.microsoft.com/office/powerpoint/2010/main" xmlns="" val="2295203560"/>
      </p:ext>
    </p:extLst>
  </p:cSld>
  <p:clrMapOvr>
    <a:masterClrMapping/>
  </p:clrMapOvr>
  <p:transition spd="slow">
    <p:strips dir="ru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4029586656"/>
              </p:ext>
            </p:extLst>
          </p:nvPr>
        </p:nvGraphicFramePr>
        <p:xfrm>
          <a:off x="914400" y="1143000"/>
          <a:ext cx="7315200" cy="43490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951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200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524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Activities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Number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77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6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FLD Trainings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29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On- Campus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 Trainings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81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Off- campus Trainings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Projects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SAC activities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Method Demonstrations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Field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Diagnostic field visits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57660" y="370840"/>
            <a:ext cx="8786842" cy="6197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Abstract of activities for Scientist (Animal Science)</a:t>
            </a:r>
          </a:p>
        </p:txBody>
      </p:sp>
    </p:spTree>
    <p:extLst>
      <p:ext uri="{BB962C8B-B14F-4D97-AF65-F5344CB8AC3E}">
        <p14:creationId xmlns:p14="http://schemas.microsoft.com/office/powerpoint/2010/main" xmlns="" val="2295203560"/>
      </p:ext>
    </p:extLst>
  </p:cSld>
  <p:clrMapOvr>
    <a:masterClrMapping/>
  </p:clrMapOvr>
  <p:transition spd="slow">
    <p:strips dir="ru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4181451379"/>
              </p:ext>
            </p:extLst>
          </p:nvPr>
        </p:nvGraphicFramePr>
        <p:xfrm>
          <a:off x="914400" y="1143000"/>
          <a:ext cx="7315200" cy="43185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951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200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524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Activities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Number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77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6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FLD Trainings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6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Nutrition garden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29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On- Campus</a:t>
                      </a:r>
                      <a:r>
                        <a:rPr lang="en-US" sz="2000" b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 Trainings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81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Off- campus Trainings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Projects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SAC activities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Method Demonstrations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Field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57660" y="370840"/>
            <a:ext cx="8786842" cy="6197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Abstract of activities for Scientist (Home Science)</a:t>
            </a:r>
          </a:p>
        </p:txBody>
      </p:sp>
    </p:spTree>
    <p:extLst>
      <p:ext uri="{BB962C8B-B14F-4D97-AF65-F5344CB8AC3E}">
        <p14:creationId xmlns:p14="http://schemas.microsoft.com/office/powerpoint/2010/main" xmlns="" val="2295203560"/>
      </p:ext>
    </p:extLst>
  </p:cSld>
  <p:clrMapOvr>
    <a:masterClrMapping/>
  </p:clrMapOvr>
  <p:transition spd="slow">
    <p:strips dir="ru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077964003"/>
              </p:ext>
            </p:extLst>
          </p:nvPr>
        </p:nvGraphicFramePr>
        <p:xfrm>
          <a:off x="914400" y="1143000"/>
          <a:ext cx="7315200" cy="358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951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200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524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Activities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Number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77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Seed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Production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5.0</a:t>
                      </a:r>
                      <a:r>
                        <a:rPr lang="en-US" sz="24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ha.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6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Farm trials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29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Franklin Gothic Medium" pitchFamily="34" charset="0"/>
                        </a:rPr>
                        <a:t>Planting materials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Franklin Gothic Medium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Franklin Gothic Medium" pitchFamily="34" charset="0"/>
                          <a:cs typeface="Times New Roman" pitchFamily="18" charset="0"/>
                          <a:sym typeface="Franklin Gothic Medium" pitchFamily="34" charset="0"/>
                        </a:rPr>
                        <a:t>2000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SAC activities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29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Method demonstrations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Demonstration Units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12383475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57660" y="370840"/>
            <a:ext cx="8786842" cy="6197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Abstract of activities for Farm manager</a:t>
            </a:r>
          </a:p>
        </p:txBody>
      </p:sp>
    </p:spTree>
    <p:extLst>
      <p:ext uri="{BB962C8B-B14F-4D97-AF65-F5344CB8AC3E}">
        <p14:creationId xmlns:p14="http://schemas.microsoft.com/office/powerpoint/2010/main" xmlns="" val="2295203560"/>
      </p:ext>
    </p:extLst>
  </p:cSld>
  <p:clrMapOvr>
    <a:masterClrMapping/>
  </p:clrMapOvr>
  <p:transition spd="slow">
    <p:strips dir="ru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376004481"/>
              </p:ext>
            </p:extLst>
          </p:nvPr>
        </p:nvGraphicFramePr>
        <p:xfrm>
          <a:off x="914400" y="1143000"/>
          <a:ext cx="7315200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951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200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Activities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Number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77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Soil</a:t>
                      </a:r>
                      <a:r>
                        <a:rPr lang="en-US" sz="1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testing</a:t>
                      </a:r>
                      <a:endParaRPr lang="en-US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6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Water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6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Assisting in organizing Trainings / Seminars / Workshops / Method Demonstrations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357158" y="381000"/>
            <a:ext cx="8177242" cy="6197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Abstract of activities for Programme Assistant (lab)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2971800"/>
            <a:ext cx="83820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>
                <a:ln w="1905">
                  <a:noFill/>
                </a:ln>
                <a:solidFill>
                  <a:srgbClr val="0D12F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Abstract of activities for Programme Assistant (Computer)</a:t>
            </a:r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3164932"/>
              </p:ext>
            </p:extLst>
          </p:nvPr>
        </p:nvGraphicFramePr>
        <p:xfrm>
          <a:off x="838200" y="3886200"/>
          <a:ext cx="7315200" cy="29469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951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0200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524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Activities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Number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1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MPR-Monthly Progress Report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81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MR-Monthly Report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77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QR-Quarterly Report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6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AR- Annual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6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OLRS- Online Reporting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6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Action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95203560"/>
      </p:ext>
    </p:extLst>
  </p:cSld>
  <p:clrMapOvr>
    <a:masterClrMapping/>
  </p:clrMapOvr>
  <p:transition spd="slow">
    <p:strips dir="ru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C5A7F89D-2C82-451A-9BBF-45BC75618A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31147853"/>
              </p:ext>
            </p:extLst>
          </p:nvPr>
        </p:nvGraphicFramePr>
        <p:xfrm>
          <a:off x="360224" y="1066800"/>
          <a:ext cx="7891809" cy="588041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48126">
                  <a:extLst>
                    <a:ext uri="{9D8B030D-6E8A-4147-A177-3AD203B41FA5}">
                      <a16:colId xmlns:a16="http://schemas.microsoft.com/office/drawing/2014/main" xmlns="" val="3045515684"/>
                    </a:ext>
                  </a:extLst>
                </a:gridCol>
                <a:gridCol w="3113467">
                  <a:extLst>
                    <a:ext uri="{9D8B030D-6E8A-4147-A177-3AD203B41FA5}">
                      <a16:colId xmlns:a16="http://schemas.microsoft.com/office/drawing/2014/main" xmlns="" val="3195818047"/>
                    </a:ext>
                  </a:extLst>
                </a:gridCol>
                <a:gridCol w="886044">
                  <a:extLst>
                    <a:ext uri="{9D8B030D-6E8A-4147-A177-3AD203B41FA5}">
                      <a16:colId xmlns:a16="http://schemas.microsoft.com/office/drawing/2014/main" xmlns="" val="610871049"/>
                    </a:ext>
                  </a:extLst>
                </a:gridCol>
                <a:gridCol w="1315347">
                  <a:extLst>
                    <a:ext uri="{9D8B030D-6E8A-4147-A177-3AD203B41FA5}">
                      <a16:colId xmlns:a16="http://schemas.microsoft.com/office/drawing/2014/main" xmlns="" val="1055071206"/>
                    </a:ext>
                  </a:extLst>
                </a:gridCol>
                <a:gridCol w="19288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Sl. No.</a:t>
                      </a:r>
                      <a:endParaRPr lang="en-IN" sz="1600" b="1" dirty="0">
                        <a:solidFill>
                          <a:srgbClr val="C00000"/>
                        </a:solidFill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03" marR="2450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Activity</a:t>
                      </a:r>
                      <a:endParaRPr lang="en-IN" sz="1600" b="1" dirty="0">
                        <a:solidFill>
                          <a:srgbClr val="C00000"/>
                        </a:solidFill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03" marR="2450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Unit</a:t>
                      </a:r>
                      <a:endParaRPr lang="en-IN" sz="1600" b="1" dirty="0">
                        <a:solidFill>
                          <a:srgbClr val="C00000"/>
                        </a:solidFill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03" marR="2450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Quantity</a:t>
                      </a:r>
                      <a:endParaRPr lang="en-IN" sz="1600" b="1" dirty="0">
                        <a:solidFill>
                          <a:srgbClr val="C00000"/>
                        </a:solidFill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03" marR="2450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Approx. amount</a:t>
                      </a:r>
                    </a:p>
                  </a:txBody>
                  <a:tcPr marL="24503" marR="24503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64206280"/>
                  </a:ext>
                </a:extLst>
              </a:tr>
              <a:tr h="323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On-farm Test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3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13 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96250</a:t>
                      </a:r>
                      <a:endParaRPr lang="en-IN" sz="18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4215745615"/>
                  </a:ext>
                </a:extLst>
              </a:tr>
              <a:tr h="851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Front line demonstration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18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615300</a:t>
                      </a:r>
                      <a:endParaRPr lang="en-IN" sz="18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68254484"/>
                  </a:ext>
                </a:extLst>
              </a:tr>
              <a:tr h="1745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Special programmers (ARYA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120 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2000000</a:t>
                      </a:r>
                      <a:endParaRPr lang="en-IN" sz="18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3058937253"/>
                  </a:ext>
                </a:extLst>
              </a:tr>
              <a:tr h="99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Capacity Development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6961437"/>
                  </a:ext>
                </a:extLst>
              </a:tr>
              <a:tr h="851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Training- Institutional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30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900 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100000</a:t>
                      </a:r>
                      <a:endParaRPr lang="en-IN" sz="18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3694099662"/>
                  </a:ext>
                </a:extLst>
              </a:tr>
              <a:tr h="851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Training- Off campus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42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1200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100000</a:t>
                      </a:r>
                      <a:endParaRPr lang="en-IN" sz="18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1908126456"/>
                  </a:ext>
                </a:extLst>
              </a:tr>
              <a:tr h="851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3.3</a:t>
                      </a:r>
                      <a:endParaRPr lang="en-IN" sz="18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Training - sponsored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5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200 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200000</a:t>
                      </a:r>
                      <a:endParaRPr lang="en-IN" sz="18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2599346326"/>
                  </a:ext>
                </a:extLst>
              </a:tr>
              <a:tr h="99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Production and Supply of Technological Inputs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48502849"/>
                  </a:ext>
                </a:extLst>
              </a:tr>
              <a:tr h="3649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Production of seeds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40q</a:t>
                      </a:r>
                      <a:endParaRPr lang="en-IN" sz="18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150000</a:t>
                      </a:r>
                      <a:endParaRPr lang="en-IN" sz="18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861486746"/>
                  </a:ext>
                </a:extLst>
              </a:tr>
              <a:tr h="3649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4.2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Production of planting material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2000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150000</a:t>
                      </a:r>
                      <a:endParaRPr lang="en-IN" sz="20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887268004"/>
                  </a:ext>
                </a:extLst>
              </a:tr>
              <a:tr h="3649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4.3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Production of organic manure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15 t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30000</a:t>
                      </a:r>
                      <a:endParaRPr lang="en-IN" sz="20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1840647662"/>
                  </a:ext>
                </a:extLst>
              </a:tr>
              <a:tr h="3649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4.4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Production of poultry chicks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500 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20000 </a:t>
                      </a:r>
                      <a:endParaRPr lang="en-IN" sz="20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99967894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71C1F4B-F8B2-4F67-812D-5324BCEC85A9}"/>
              </a:ext>
            </a:extLst>
          </p:cNvPr>
          <p:cNvSpPr txBox="1"/>
          <p:nvPr/>
        </p:nvSpPr>
        <p:spPr>
          <a:xfrm>
            <a:off x="395536" y="404664"/>
            <a:ext cx="864096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D12F3"/>
                </a:solidFill>
                <a:effectLst/>
                <a:latin typeface="Georgia" pitchFamily="18" charset="0"/>
                <a:ea typeface="Calibri" panose="020F0502020204030204" pitchFamily="34" charset="0"/>
              </a:rPr>
              <a:t>Abstract of Activities Planned for </a:t>
            </a:r>
            <a:r>
              <a:rPr lang="en-US" sz="2400" b="1" dirty="0">
                <a:solidFill>
                  <a:srgbClr val="0D12F3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2022-23</a:t>
            </a:r>
            <a:endParaRPr lang="en-IN" sz="2400" b="1" dirty="0">
              <a:solidFill>
                <a:srgbClr val="0D12F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5826832"/>
      </p:ext>
    </p:extLst>
  </p:cSld>
  <p:clrMapOvr>
    <a:masterClrMapping/>
  </p:clrMapOvr>
  <p:transition spd="slow">
    <p:strips dir="ru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C5A7F89D-2C82-451A-9BBF-45BC75618A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6278190"/>
              </p:ext>
            </p:extLst>
          </p:nvPr>
        </p:nvGraphicFramePr>
        <p:xfrm>
          <a:off x="251520" y="1524380"/>
          <a:ext cx="8280921" cy="476161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xmlns="" val="3045515684"/>
                    </a:ext>
                  </a:extLst>
                </a:gridCol>
                <a:gridCol w="3459120">
                  <a:extLst>
                    <a:ext uri="{9D8B030D-6E8A-4147-A177-3AD203B41FA5}">
                      <a16:colId xmlns:a16="http://schemas.microsoft.com/office/drawing/2014/main" xmlns="" val="3195818047"/>
                    </a:ext>
                  </a:extLst>
                </a:gridCol>
                <a:gridCol w="984412">
                  <a:extLst>
                    <a:ext uri="{9D8B030D-6E8A-4147-A177-3AD203B41FA5}">
                      <a16:colId xmlns:a16="http://schemas.microsoft.com/office/drawing/2014/main" xmlns="" val="610871049"/>
                    </a:ext>
                  </a:extLst>
                </a:gridCol>
                <a:gridCol w="1230517">
                  <a:extLst>
                    <a:ext uri="{9D8B030D-6E8A-4147-A177-3AD203B41FA5}">
                      <a16:colId xmlns:a16="http://schemas.microsoft.com/office/drawing/2014/main" xmlns="" val="3472628263"/>
                    </a:ext>
                  </a:extLst>
                </a:gridCol>
                <a:gridCol w="1886792">
                  <a:extLst>
                    <a:ext uri="{9D8B030D-6E8A-4147-A177-3AD203B41FA5}">
                      <a16:colId xmlns:a16="http://schemas.microsoft.com/office/drawing/2014/main" xmlns="" val="2598585381"/>
                    </a:ext>
                  </a:extLst>
                </a:gridCol>
              </a:tblGrid>
              <a:tr h="264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Sl. No.</a:t>
                      </a:r>
                      <a:endParaRPr lang="en-IN" sz="1600" b="1" dirty="0">
                        <a:solidFill>
                          <a:srgbClr val="C00000"/>
                        </a:solidFill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03" marR="245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Activity</a:t>
                      </a:r>
                      <a:endParaRPr lang="en-IN" sz="1600" b="1" dirty="0">
                        <a:solidFill>
                          <a:srgbClr val="C00000"/>
                        </a:solidFill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03" marR="245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Unit</a:t>
                      </a:r>
                      <a:endParaRPr lang="en-IN" sz="1600" b="1" dirty="0">
                        <a:solidFill>
                          <a:srgbClr val="C00000"/>
                        </a:solidFill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03" marR="245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Quantity</a:t>
                      </a:r>
                      <a:endParaRPr lang="en-IN" sz="1600" b="1" dirty="0">
                        <a:solidFill>
                          <a:srgbClr val="C00000"/>
                        </a:solidFill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03" marR="245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Approx. amount       </a:t>
                      </a:r>
                    </a:p>
                  </a:txBody>
                  <a:tcPr marL="24503" marR="24503" marT="0" marB="0" anchor="ctr"/>
                </a:tc>
                <a:extLst>
                  <a:ext uri="{0D108BD9-81ED-4DB2-BD59-A6C34878D82A}">
                    <a16:rowId xmlns:a16="http://schemas.microsoft.com/office/drawing/2014/main" xmlns="" val="3064206280"/>
                  </a:ext>
                </a:extLst>
              </a:tr>
              <a:tr h="851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Field days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21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630 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118000</a:t>
                      </a:r>
                      <a:endParaRPr lang="en-IN" sz="20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997019672"/>
                  </a:ext>
                </a:extLst>
              </a:tr>
              <a:tr h="851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Method demonstrations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50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750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100000</a:t>
                      </a:r>
                      <a:endParaRPr lang="en-IN" sz="20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2787575355"/>
                  </a:ext>
                </a:extLst>
              </a:tr>
              <a:tr h="851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Workshops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2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100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50000</a:t>
                      </a:r>
                      <a:endParaRPr lang="en-IN" sz="20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1673204878"/>
                  </a:ext>
                </a:extLst>
              </a:tr>
              <a:tr h="1745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Multi- agency extension activities (NGOs/CSOs)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4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140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200000</a:t>
                      </a:r>
                      <a:endParaRPr lang="en-IN" sz="20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2207234645"/>
                  </a:ext>
                </a:extLst>
              </a:tr>
              <a:tr h="851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E-Extension( mobile/short video)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5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150 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10000</a:t>
                      </a:r>
                      <a:endParaRPr lang="en-IN" sz="20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3237253572"/>
                  </a:ext>
                </a:extLst>
              </a:tr>
              <a:tr h="1745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Market led extension (Market oriented production)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2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120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25000</a:t>
                      </a:r>
                      <a:endParaRPr lang="en-IN" sz="20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2720345642"/>
                  </a:ext>
                </a:extLst>
              </a:tr>
              <a:tr h="1745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Group lead extension activities(CBOs/ UGs)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4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110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50000</a:t>
                      </a:r>
                      <a:endParaRPr lang="en-IN" sz="20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1009765843"/>
                  </a:ext>
                </a:extLst>
              </a:tr>
              <a:tr h="1745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Farming systems extension activities (IFS based)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5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5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50000</a:t>
                      </a:r>
                      <a:endParaRPr lang="en-IN" sz="20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4153609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88263631"/>
      </p:ext>
    </p:extLst>
  </p:cSld>
  <p:clrMapOvr>
    <a:masterClrMapping/>
  </p:clrMapOvr>
  <p:transition spd="slow">
    <p:strips dir="ru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C5A7F89D-2C82-451A-9BBF-45BC75618A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67497589"/>
              </p:ext>
            </p:extLst>
          </p:nvPr>
        </p:nvGraphicFramePr>
        <p:xfrm>
          <a:off x="323528" y="332656"/>
          <a:ext cx="8568952" cy="51528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25580">
                  <a:extLst>
                    <a:ext uri="{9D8B030D-6E8A-4147-A177-3AD203B41FA5}">
                      <a16:colId xmlns:a16="http://schemas.microsoft.com/office/drawing/2014/main" xmlns="" val="3045515684"/>
                    </a:ext>
                  </a:extLst>
                </a:gridCol>
                <a:gridCol w="2524781">
                  <a:extLst>
                    <a:ext uri="{9D8B030D-6E8A-4147-A177-3AD203B41FA5}">
                      <a16:colId xmlns:a16="http://schemas.microsoft.com/office/drawing/2014/main" xmlns="" val="3195818047"/>
                    </a:ext>
                  </a:extLst>
                </a:gridCol>
                <a:gridCol w="1055235">
                  <a:extLst>
                    <a:ext uri="{9D8B030D-6E8A-4147-A177-3AD203B41FA5}">
                      <a16:colId xmlns:a16="http://schemas.microsoft.com/office/drawing/2014/main" xmlns="" val="129291479"/>
                    </a:ext>
                  </a:extLst>
                </a:gridCol>
                <a:gridCol w="30862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7153">
                  <a:extLst>
                    <a:ext uri="{9D8B030D-6E8A-4147-A177-3AD203B41FA5}">
                      <a16:colId xmlns:a16="http://schemas.microsoft.com/office/drawing/2014/main" xmlns="" val="2598585381"/>
                    </a:ext>
                  </a:extLst>
                </a:gridCol>
              </a:tblGrid>
              <a:tr h="264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Sl. No.</a:t>
                      </a:r>
                      <a:endParaRPr lang="en-IN" sz="1800" b="1" dirty="0">
                        <a:solidFill>
                          <a:srgbClr val="C00000"/>
                        </a:solidFill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03" marR="245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Activity</a:t>
                      </a:r>
                      <a:endParaRPr lang="en-IN" sz="1800" b="1" dirty="0">
                        <a:solidFill>
                          <a:srgbClr val="C00000"/>
                        </a:solidFill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03" marR="245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Unit</a:t>
                      </a:r>
                      <a:endParaRPr lang="en-IN" sz="1800" b="1" dirty="0">
                        <a:solidFill>
                          <a:srgbClr val="C00000"/>
                        </a:solidFill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03" marR="245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Quantity</a:t>
                      </a:r>
                      <a:endParaRPr lang="en-IN" sz="1800" b="1" dirty="0">
                        <a:solidFill>
                          <a:srgbClr val="C00000"/>
                        </a:solidFill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03" marR="245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Approx. amount</a:t>
                      </a:r>
                      <a:endParaRPr lang="en-IN" sz="1800" b="1" dirty="0">
                        <a:solidFill>
                          <a:srgbClr val="C00000"/>
                        </a:solidFill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03" marR="24503" marT="0" marB="0" anchor="ctr"/>
                </a:tc>
                <a:extLst>
                  <a:ext uri="{0D108BD9-81ED-4DB2-BD59-A6C34878D82A}">
                    <a16:rowId xmlns:a16="http://schemas.microsoft.com/office/drawing/2014/main" xmlns="" val="3064206280"/>
                  </a:ext>
                </a:extLst>
              </a:tr>
              <a:tr h="85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Diagnostic/ advisory visits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25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130 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000" b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  <a:endParaRPr lang="en-IN" sz="20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 anchor="ctr"/>
                </a:tc>
                <a:extLst>
                  <a:ext uri="{0D108BD9-81ED-4DB2-BD59-A6C34878D82A}">
                    <a16:rowId xmlns:a16="http://schemas.microsoft.com/office/drawing/2014/main" xmlns="" val="173817480"/>
                  </a:ext>
                </a:extLst>
              </a:tr>
              <a:tr h="99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24503" marR="24503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Soil and Water analysis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30014673"/>
                  </a:ext>
                </a:extLst>
              </a:tr>
              <a:tr h="85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14.1</a:t>
                      </a: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Soil samples analysis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800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800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240000</a:t>
                      </a:r>
                      <a:endParaRPr lang="en-IN" sz="20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3952429088"/>
                  </a:ext>
                </a:extLst>
              </a:tr>
              <a:tr h="85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14.2</a:t>
                      </a: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Water sample analysis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500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500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100000</a:t>
                      </a:r>
                      <a:endParaRPr lang="en-IN" sz="20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305402703"/>
                  </a:ext>
                </a:extLst>
              </a:tr>
              <a:tr h="1732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24503" marR="24503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Publications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0484923"/>
                  </a:ext>
                </a:extLst>
              </a:tr>
              <a:tr h="85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15.1</a:t>
                      </a: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Leaflets/ Folders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10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1000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50000</a:t>
                      </a:r>
                      <a:endParaRPr lang="en-IN" sz="20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1731428207"/>
                  </a:ext>
                </a:extLst>
              </a:tr>
              <a:tr h="2810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15.2</a:t>
                      </a: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Research papers</a:t>
                      </a:r>
                      <a:endParaRPr lang="en-IN" sz="2000" b="1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5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5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30000</a:t>
                      </a:r>
                      <a:endParaRPr lang="en-IN" sz="20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60470325"/>
                  </a:ext>
                </a:extLst>
              </a:tr>
              <a:tr h="85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15.3</a:t>
                      </a: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Booklets/ Brochures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5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250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25000</a:t>
                      </a:r>
                      <a:endParaRPr lang="en-IN" sz="20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1022628050"/>
                  </a:ext>
                </a:extLst>
              </a:tr>
              <a:tr h="99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24503" marR="24503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Electronic media activities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04594091"/>
                  </a:ext>
                </a:extLst>
              </a:tr>
              <a:tr h="85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16.1</a:t>
                      </a: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Radio talk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5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-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540767267"/>
                  </a:ext>
                </a:extLst>
              </a:tr>
              <a:tr h="85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16.2</a:t>
                      </a: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TV programme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3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-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3424239737"/>
                  </a:ext>
                </a:extLst>
              </a:tr>
              <a:tr h="99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24503" marR="24503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Special day/ events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5438157"/>
                  </a:ext>
                </a:extLst>
              </a:tr>
              <a:tr h="85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17.1</a:t>
                      </a: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Special days </a:t>
                      </a:r>
                      <a:endParaRPr lang="en-IN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15 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900 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75000 </a:t>
                      </a:r>
                      <a:endParaRPr lang="en-IN" sz="20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extLst>
                  <a:ext uri="{0D108BD9-81ED-4DB2-BD59-A6C34878D82A}">
                    <a16:rowId xmlns:a16="http://schemas.microsoft.com/office/drawing/2014/main" xmlns="" val="2282867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95416813"/>
      </p:ext>
    </p:extLst>
  </p:cSld>
  <p:clrMapOvr>
    <a:masterClrMapping/>
  </p:clrMapOvr>
  <p:transition spd="slow">
    <p:strips dir="ru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C5A7F89D-2C82-451A-9BBF-45BC75618A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32572903"/>
              </p:ext>
            </p:extLst>
          </p:nvPr>
        </p:nvGraphicFramePr>
        <p:xfrm>
          <a:off x="431539" y="1048131"/>
          <a:ext cx="8426741" cy="450050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xmlns="" val="3045515684"/>
                    </a:ext>
                  </a:extLst>
                </a:gridCol>
                <a:gridCol w="3459120">
                  <a:extLst>
                    <a:ext uri="{9D8B030D-6E8A-4147-A177-3AD203B41FA5}">
                      <a16:colId xmlns:a16="http://schemas.microsoft.com/office/drawing/2014/main" xmlns="" val="3195818047"/>
                    </a:ext>
                  </a:extLst>
                </a:gridCol>
                <a:gridCol w="984412">
                  <a:extLst>
                    <a:ext uri="{9D8B030D-6E8A-4147-A177-3AD203B41FA5}">
                      <a16:colId xmlns:a16="http://schemas.microsoft.com/office/drawing/2014/main" xmlns="" val="610871049"/>
                    </a:ext>
                  </a:extLst>
                </a:gridCol>
                <a:gridCol w="1230517">
                  <a:extLst>
                    <a:ext uri="{9D8B030D-6E8A-4147-A177-3AD203B41FA5}">
                      <a16:colId xmlns:a16="http://schemas.microsoft.com/office/drawing/2014/main" xmlns="" val="3472628263"/>
                    </a:ext>
                  </a:extLst>
                </a:gridCol>
                <a:gridCol w="2032612">
                  <a:extLst>
                    <a:ext uri="{9D8B030D-6E8A-4147-A177-3AD203B41FA5}">
                      <a16:colId xmlns:a16="http://schemas.microsoft.com/office/drawing/2014/main" xmlns="" val="2598585381"/>
                    </a:ext>
                  </a:extLst>
                </a:gridCol>
              </a:tblGrid>
              <a:tr h="264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Sl. No.</a:t>
                      </a:r>
                      <a:endParaRPr lang="en-IN" sz="1800" b="1" dirty="0">
                        <a:solidFill>
                          <a:srgbClr val="C00000"/>
                        </a:solidFill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03" marR="245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Activity</a:t>
                      </a:r>
                      <a:endParaRPr lang="en-IN" sz="1800" b="1" dirty="0">
                        <a:solidFill>
                          <a:srgbClr val="C00000"/>
                        </a:solidFill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03" marR="245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Unit</a:t>
                      </a:r>
                      <a:endParaRPr lang="en-IN" sz="1800" b="1" dirty="0">
                        <a:solidFill>
                          <a:srgbClr val="C00000"/>
                        </a:solidFill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03" marR="245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Quantity</a:t>
                      </a:r>
                      <a:endParaRPr lang="en-IN" sz="1800" b="1" dirty="0">
                        <a:solidFill>
                          <a:srgbClr val="C00000"/>
                        </a:solidFill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03" marR="245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  <a:effectLst/>
                          <a:latin typeface="Georgia" pitchFamily="18" charset="0"/>
                        </a:rPr>
                        <a:t>Approx. amount</a:t>
                      </a:r>
                      <a:endParaRPr lang="en-IN" sz="1800" b="1" dirty="0">
                        <a:solidFill>
                          <a:srgbClr val="C00000"/>
                        </a:solidFill>
                        <a:effectLst/>
                        <a:latin typeface="Georgia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03" marR="24503" marT="0" marB="0" anchor="ctr"/>
                </a:tc>
                <a:extLst>
                  <a:ext uri="{0D108BD9-81ED-4DB2-BD59-A6C34878D82A}">
                    <a16:rowId xmlns:a16="http://schemas.microsoft.com/office/drawing/2014/main" xmlns="" val="3064206280"/>
                  </a:ext>
                </a:extLst>
              </a:tr>
              <a:tr h="99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Instructional farm activities</a:t>
                      </a:r>
                      <a:endParaRPr lang="en-IN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8902461"/>
                  </a:ext>
                </a:extLst>
              </a:tr>
              <a:tr h="174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18.1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Development works(land, irrigation, equipment, etc.)</a:t>
                      </a:r>
                      <a:endParaRPr lang="en-IN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5 ha.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 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200000</a:t>
                      </a:r>
                      <a:endParaRPr lang="en-IN" sz="24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 anchor="ctr"/>
                </a:tc>
                <a:extLst>
                  <a:ext uri="{0D108BD9-81ED-4DB2-BD59-A6C34878D82A}">
                    <a16:rowId xmlns:a16="http://schemas.microsoft.com/office/drawing/2014/main" xmlns="" val="2610245859"/>
                  </a:ext>
                </a:extLst>
              </a:tr>
              <a:tr h="174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18.2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Production and maintenance of demonstration units</a:t>
                      </a:r>
                      <a:endParaRPr lang="en-IN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15 No.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300000 </a:t>
                      </a:r>
                      <a:endParaRPr lang="en-IN" sz="24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 anchor="ctr"/>
                </a:tc>
                <a:extLst>
                  <a:ext uri="{0D108BD9-81ED-4DB2-BD59-A6C34878D82A}">
                    <a16:rowId xmlns:a16="http://schemas.microsoft.com/office/drawing/2014/main" xmlns="" val="3947501074"/>
                  </a:ext>
                </a:extLst>
              </a:tr>
              <a:tr h="174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18.3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Inputs and operational expenses for crops production</a:t>
                      </a:r>
                      <a:endParaRPr lang="en-IN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10 ha.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-</a:t>
                      </a:r>
                      <a:endParaRPr lang="en-I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500000 </a:t>
                      </a:r>
                      <a:endParaRPr lang="en-IN" sz="2400" b="1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24503" marR="24503" marT="0" marB="0" anchor="ctr"/>
                </a:tc>
                <a:extLst>
                  <a:ext uri="{0D108BD9-81ED-4DB2-BD59-A6C34878D82A}">
                    <a16:rowId xmlns:a16="http://schemas.microsoft.com/office/drawing/2014/main" xmlns="" val="815860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48134542"/>
      </p:ext>
    </p:extLst>
  </p:cSld>
  <p:clrMapOvr>
    <a:masterClrMapping/>
  </p:clrMapOvr>
  <p:transition spd="slow">
    <p:strips dir="r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3343543</TotalTime>
  <Words>10244</Words>
  <Application>Microsoft Office PowerPoint</Application>
  <PresentationFormat>On-screen Show (4:3)</PresentationFormat>
  <Paragraphs>2471</Paragraphs>
  <Slides>100</Slides>
  <Notes>65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1: Assessment of Nano urea and Nano  Zinc on growth, yield and quality of Maize 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Objectives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KVK</dc:title>
  <dc:creator>user</dc:creator>
  <cp:lastModifiedBy>KVK BRD</cp:lastModifiedBy>
  <cp:revision>2684</cp:revision>
  <dcterms:created xsi:type="dcterms:W3CDTF">2007-10-11T09:42:07Z</dcterms:created>
  <dcterms:modified xsi:type="dcterms:W3CDTF">2022-05-04T09:07:55Z</dcterms:modified>
</cp:coreProperties>
</file>