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115"/>
  </p:notesMasterIdLst>
  <p:sldIdLst>
    <p:sldId id="524" r:id="rId4"/>
    <p:sldId id="401" r:id="rId5"/>
    <p:sldId id="259" r:id="rId6"/>
    <p:sldId id="402" r:id="rId7"/>
    <p:sldId id="260" r:id="rId8"/>
    <p:sldId id="403" r:id="rId9"/>
    <p:sldId id="405" r:id="rId10"/>
    <p:sldId id="613" r:id="rId11"/>
    <p:sldId id="268" r:id="rId12"/>
    <p:sldId id="269" r:id="rId13"/>
    <p:sldId id="750" r:id="rId14"/>
    <p:sldId id="751" r:id="rId15"/>
    <p:sldId id="552" r:id="rId16"/>
    <p:sldId id="554" r:id="rId17"/>
    <p:sldId id="580" r:id="rId18"/>
    <p:sldId id="581" r:id="rId19"/>
    <p:sldId id="582" r:id="rId20"/>
    <p:sldId id="618" r:id="rId21"/>
    <p:sldId id="684" r:id="rId22"/>
    <p:sldId id="682" r:id="rId23"/>
    <p:sldId id="683" r:id="rId24"/>
    <p:sldId id="703" r:id="rId25"/>
    <p:sldId id="704" r:id="rId26"/>
    <p:sldId id="705" r:id="rId27"/>
    <p:sldId id="706" r:id="rId28"/>
    <p:sldId id="707" r:id="rId29"/>
    <p:sldId id="652" r:id="rId30"/>
    <p:sldId id="653" r:id="rId31"/>
    <p:sldId id="270" r:id="rId32"/>
    <p:sldId id="585" r:id="rId33"/>
    <p:sldId id="586" r:id="rId34"/>
    <p:sldId id="604" r:id="rId35"/>
    <p:sldId id="605" r:id="rId36"/>
    <p:sldId id="571" r:id="rId37"/>
    <p:sldId id="572" r:id="rId38"/>
    <p:sldId id="573" r:id="rId39"/>
    <p:sldId id="606" r:id="rId40"/>
    <p:sldId id="607" r:id="rId41"/>
    <p:sldId id="598" r:id="rId42"/>
    <p:sldId id="599" r:id="rId43"/>
    <p:sldId id="587" r:id="rId44"/>
    <p:sldId id="588" r:id="rId45"/>
    <p:sldId id="708" r:id="rId46"/>
    <p:sldId id="592" r:id="rId47"/>
    <p:sldId id="593" r:id="rId48"/>
    <p:sldId id="636" r:id="rId49"/>
    <p:sldId id="637" r:id="rId50"/>
    <p:sldId id="709" r:id="rId51"/>
    <p:sldId id="710" r:id="rId52"/>
    <p:sldId id="711" r:id="rId53"/>
    <p:sldId id="641" r:id="rId54"/>
    <p:sldId id="642" r:id="rId55"/>
    <p:sldId id="712" r:id="rId56"/>
    <p:sldId id="713" r:id="rId57"/>
    <p:sldId id="714" r:id="rId58"/>
    <p:sldId id="715" r:id="rId59"/>
    <p:sldId id="687" r:id="rId60"/>
    <p:sldId id="716" r:id="rId61"/>
    <p:sldId id="717" r:id="rId62"/>
    <p:sldId id="663" r:id="rId63"/>
    <p:sldId id="664" r:id="rId64"/>
    <p:sldId id="666" r:id="rId65"/>
    <p:sldId id="668" r:id="rId66"/>
    <p:sldId id="718" r:id="rId67"/>
    <p:sldId id="719" r:id="rId68"/>
    <p:sldId id="271" r:id="rId69"/>
    <p:sldId id="670" r:id="rId70"/>
    <p:sldId id="671" r:id="rId71"/>
    <p:sldId id="672" r:id="rId72"/>
    <p:sldId id="744" r:id="rId73"/>
    <p:sldId id="740" r:id="rId74"/>
    <p:sldId id="690" r:id="rId75"/>
    <p:sldId id="691" r:id="rId76"/>
    <p:sldId id="347" r:id="rId77"/>
    <p:sldId id="752" r:id="rId78"/>
    <p:sldId id="753" r:id="rId79"/>
    <p:sldId id="745" r:id="rId80"/>
    <p:sldId id="746" r:id="rId81"/>
    <p:sldId id="747" r:id="rId82"/>
    <p:sldId id="748" r:id="rId83"/>
    <p:sldId id="749" r:id="rId84"/>
    <p:sldId id="720" r:id="rId85"/>
    <p:sldId id="721" r:id="rId86"/>
    <p:sldId id="722" r:id="rId87"/>
    <p:sldId id="723" r:id="rId88"/>
    <p:sldId id="724" r:id="rId89"/>
    <p:sldId id="727" r:id="rId90"/>
    <p:sldId id="732" r:id="rId91"/>
    <p:sldId id="729" r:id="rId92"/>
    <p:sldId id="730" r:id="rId93"/>
    <p:sldId id="731" r:id="rId94"/>
    <p:sldId id="733" r:id="rId95"/>
    <p:sldId id="734" r:id="rId96"/>
    <p:sldId id="735" r:id="rId97"/>
    <p:sldId id="738" r:id="rId98"/>
    <p:sldId id="324" r:id="rId99"/>
    <p:sldId id="325" r:id="rId100"/>
    <p:sldId id="326" r:id="rId101"/>
    <p:sldId id="329" r:id="rId102"/>
    <p:sldId id="328" r:id="rId103"/>
    <p:sldId id="702" r:id="rId104"/>
    <p:sldId id="701" r:id="rId105"/>
    <p:sldId id="736" r:id="rId106"/>
    <p:sldId id="737" r:id="rId107"/>
    <p:sldId id="679" r:id="rId108"/>
    <p:sldId id="614" r:id="rId109"/>
    <p:sldId id="680" r:id="rId110"/>
    <p:sldId id="455" r:id="rId111"/>
    <p:sldId id="340" r:id="rId112"/>
    <p:sldId id="341" r:id="rId113"/>
    <p:sldId id="344"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49A38"/>
    <a:srgbClr val="FF3399"/>
    <a:srgbClr val="005000"/>
    <a:srgbClr val="008000"/>
    <a:srgbClr val="00CC00"/>
    <a:srgbClr val="93FF93"/>
    <a:srgbClr val="2B113F"/>
    <a:srgbClr val="00FA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03" autoAdjust="0"/>
  </p:normalViewPr>
  <p:slideViewPr>
    <p:cSldViewPr>
      <p:cViewPr varScale="1">
        <p:scale>
          <a:sx n="103" d="100"/>
          <a:sy n="103" d="100"/>
        </p:scale>
        <p:origin x="185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05154639175259"/>
          <c:y val="6.5128205128205122E-2"/>
          <c:w val="0.52756013745704256"/>
          <c:h val="0.8332068376068415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0-C925-4456-BCE7-FCA92C0799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C925-4456-BCE7-FCA92C0799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C925-4456-BCE7-FCA92C0799B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C925-4456-BCE7-FCA92C0799B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C925-4456-BCE7-FCA92C0799B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5-C925-4456-BCE7-FCA92C0799B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6-C925-4456-BCE7-FCA92C0799B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C925-4456-BCE7-FCA92C0799B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8-C925-4456-BCE7-FCA92C0799BF}"/>
              </c:ext>
            </c:extLst>
          </c:dPt>
          <c:dLbls>
            <c:dLbl>
              <c:idx val="0"/>
              <c:layout>
                <c:manualLayout>
                  <c:x val="-1.8644911654084589E-2"/>
                  <c:y val="-4.8687820512820522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C925-4456-BCE7-FCA92C0799BF}"/>
                </c:ext>
              </c:extLst>
            </c:dLbl>
            <c:dLbl>
              <c:idx val="1"/>
              <c:layout>
                <c:manualLayout>
                  <c:x val="-1.7221365370565987E-2"/>
                  <c:y val="-6.8087179487179489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C925-4456-BCE7-FCA92C0799BF}"/>
                </c:ext>
              </c:extLst>
            </c:dLbl>
            <c:dLbl>
              <c:idx val="2"/>
              <c:layout>
                <c:manualLayout>
                  <c:x val="1.8883432096761257E-2"/>
                  <c:y val="7.4023504273503906E-3"/>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C925-4456-BCE7-FCA92C0799BF}"/>
                </c:ext>
              </c:extLst>
            </c:dLbl>
            <c:dLbl>
              <c:idx val="3"/>
              <c:layout>
                <c:manualLayout>
                  <c:x val="1.4981870822848249E-2"/>
                  <c:y val="-2.6709401709401792E-3"/>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C925-4456-BCE7-FCA92C0799BF}"/>
                </c:ext>
              </c:extLst>
            </c:dLbl>
            <c:dLbl>
              <c:idx val="4"/>
              <c:layout>
                <c:manualLayout>
                  <c:x val="9.1580756013746028E-3"/>
                  <c:y val="2.3552350427350412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C925-4456-BCE7-FCA92C0799BF}"/>
                </c:ext>
              </c:extLst>
            </c:dLbl>
            <c:dLbl>
              <c:idx val="5"/>
              <c:layout>
                <c:manualLayout>
                  <c:x val="8.5383012690424011E-3"/>
                  <c:y val="2.852072649572647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C925-4456-BCE7-FCA92C0799BF}"/>
                </c:ext>
              </c:extLst>
            </c:dLbl>
            <c:dLbl>
              <c:idx val="6"/>
              <c:layout>
                <c:manualLayout>
                  <c:x val="2.0763319533512012E-3"/>
                  <c:y val="2.0322222222222231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6-C925-4456-BCE7-FCA92C0799BF}"/>
                </c:ext>
              </c:extLst>
            </c:dLbl>
            <c:dLbl>
              <c:idx val="7"/>
              <c:layout>
                <c:manualLayout>
                  <c:x val="-1.0573639635251843E-2"/>
                  <c:y val="2.4358974358974292E-4"/>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C925-4456-BCE7-FCA92C0799BF}"/>
                </c:ext>
              </c:extLst>
            </c:dLbl>
            <c:dLbl>
              <c:idx val="8"/>
              <c:layout>
                <c:manualLayout>
                  <c:x val="1.3768163000243527E-2"/>
                  <c:y val="9.2649572649573168E-4"/>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8-C925-4456-BCE7-FCA92C0799BF}"/>
                </c:ext>
              </c:extLst>
            </c:dLbl>
            <c:spPr>
              <a:noFill/>
              <a:ln>
                <a:noFill/>
              </a:ln>
              <a:effectLst/>
            </c:spPr>
            <c:txPr>
              <a:bodyPr rot="0" spcFirstLastPara="1" vertOverflow="ellipsis" vert="horz" wrap="square" lIns="38100" tIns="19050" rIns="38100" bIns="19050" anchor="ctr" anchorCtr="1">
                <a:spAutoFit/>
              </a:bodyPr>
              <a:lstStyle/>
              <a:p>
                <a:pPr>
                  <a:defRPr lang="en-US" sz="1800" b="1" i="0" u="none" strike="noStrike" kern="1200" baseline="0">
                    <a:solidFill>
                      <a:srgbClr val="002060"/>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Sheet1!$G$12:$O$12</c:f>
              <c:strCache>
                <c:ptCount val="9"/>
                <c:pt idx="0">
                  <c:v>Pepper</c:v>
                </c:pt>
                <c:pt idx="1">
                  <c:v>Cardamom</c:v>
                </c:pt>
                <c:pt idx="2">
                  <c:v>Paddy</c:v>
                </c:pt>
                <c:pt idx="3">
                  <c:v>Tea</c:v>
                </c:pt>
                <c:pt idx="4">
                  <c:v>Coffee</c:v>
                </c:pt>
                <c:pt idx="5">
                  <c:v>Cocoa</c:v>
                </c:pt>
                <c:pt idx="6">
                  <c:v>Banana</c:v>
                </c:pt>
                <c:pt idx="7">
                  <c:v>Vegetables</c:v>
                </c:pt>
                <c:pt idx="8">
                  <c:v>Nutmeg</c:v>
                </c:pt>
              </c:strCache>
            </c:strRef>
          </c:cat>
          <c:val>
            <c:numRef>
              <c:f>Sheet1!$G$13:$O$13</c:f>
              <c:numCache>
                <c:formatCode>General</c:formatCode>
                <c:ptCount val="9"/>
                <c:pt idx="0">
                  <c:v>84290</c:v>
                </c:pt>
                <c:pt idx="1">
                  <c:v>32846</c:v>
                </c:pt>
                <c:pt idx="2">
                  <c:v>2932</c:v>
                </c:pt>
                <c:pt idx="3">
                  <c:v>23072</c:v>
                </c:pt>
                <c:pt idx="4">
                  <c:v>10870</c:v>
                </c:pt>
                <c:pt idx="5">
                  <c:v>4908</c:v>
                </c:pt>
                <c:pt idx="6">
                  <c:v>10828</c:v>
                </c:pt>
                <c:pt idx="7">
                  <c:v>3189</c:v>
                </c:pt>
                <c:pt idx="8">
                  <c:v>976</c:v>
                </c:pt>
              </c:numCache>
            </c:numRef>
          </c:val>
          <c:extLst>
            <c:ext xmlns:c16="http://schemas.microsoft.com/office/drawing/2014/chart" uri="{C3380CC4-5D6E-409C-BE32-E72D297353CC}">
              <c16:uniqueId val="{00000009-C925-4456-BCE7-FCA92C0799BF}"/>
            </c:ext>
          </c:extLst>
        </c:ser>
        <c:dLbls>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
          <c:y val="0.87696752136752132"/>
          <c:w val="0.98072219065400312"/>
          <c:h val="0.12031880341880341"/>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rgbClr val="002060"/>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IIHR vegetable special (Kg)</c:v>
                </c:pt>
              </c:strCache>
            </c:strRef>
          </c:tx>
          <c:spPr>
            <a:solidFill>
              <a:srgbClr val="FF0000"/>
            </a:solidFill>
            <a:ln>
              <a:noFill/>
            </a:ln>
            <a:effectLst/>
          </c:spPr>
          <c:invertIfNegative val="0"/>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230</c:v>
                </c:pt>
                <c:pt idx="1">
                  <c:v>358</c:v>
                </c:pt>
                <c:pt idx="2">
                  <c:v>1500</c:v>
                </c:pt>
                <c:pt idx="3">
                  <c:v>1540</c:v>
                </c:pt>
                <c:pt idx="4">
                  <c:v>1582</c:v>
                </c:pt>
                <c:pt idx="5">
                  <c:v>1610</c:v>
                </c:pt>
                <c:pt idx="6">
                  <c:v>2410</c:v>
                </c:pt>
                <c:pt idx="7">
                  <c:v>2828</c:v>
                </c:pt>
              </c:numCache>
            </c:numRef>
          </c:val>
          <c:extLst>
            <c:ext xmlns:c16="http://schemas.microsoft.com/office/drawing/2014/chart" uri="{C3380CC4-5D6E-409C-BE32-E72D297353CC}">
              <c16:uniqueId val="{00000000-9565-4626-A9AE-43E79B6F3A7B}"/>
            </c:ext>
          </c:extLst>
        </c:ser>
        <c:ser>
          <c:idx val="1"/>
          <c:order val="1"/>
          <c:tx>
            <c:strRef>
              <c:f>Sheet1!$C$1</c:f>
              <c:strCache>
                <c:ptCount val="1"/>
                <c:pt idx="0">
                  <c:v>farmers benefitted</c:v>
                </c:pt>
              </c:strCache>
            </c:strRef>
          </c:tx>
          <c:spPr>
            <a:solidFill>
              <a:srgbClr val="99FF33"/>
            </a:solidFill>
            <a:ln>
              <a:noFill/>
            </a:ln>
            <a:effectLst/>
          </c:spPr>
          <c:invertIfNegative val="0"/>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210</c:v>
                </c:pt>
                <c:pt idx="1">
                  <c:v>281</c:v>
                </c:pt>
                <c:pt idx="2">
                  <c:v>295</c:v>
                </c:pt>
                <c:pt idx="3">
                  <c:v>308</c:v>
                </c:pt>
                <c:pt idx="4">
                  <c:v>316</c:v>
                </c:pt>
                <c:pt idx="5">
                  <c:v>325</c:v>
                </c:pt>
                <c:pt idx="6">
                  <c:v>861</c:v>
                </c:pt>
                <c:pt idx="7">
                  <c:v>1060</c:v>
                </c:pt>
              </c:numCache>
            </c:numRef>
          </c:val>
          <c:extLst>
            <c:ext xmlns:c16="http://schemas.microsoft.com/office/drawing/2014/chart" uri="{C3380CC4-5D6E-409C-BE32-E72D297353CC}">
              <c16:uniqueId val="{00000001-9565-4626-A9AE-43E79B6F3A7B}"/>
            </c:ext>
          </c:extLst>
        </c:ser>
        <c:dLbls>
          <c:showLegendKey val="0"/>
          <c:showVal val="0"/>
          <c:showCatName val="0"/>
          <c:showSerName val="0"/>
          <c:showPercent val="0"/>
          <c:showBubbleSize val="0"/>
        </c:dLbls>
        <c:gapWidth val="219"/>
        <c:overlap val="-27"/>
        <c:axId val="83602816"/>
        <c:axId val="83612800"/>
      </c:barChart>
      <c:catAx>
        <c:axId val="8360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83612800"/>
        <c:crosses val="autoZero"/>
        <c:auto val="1"/>
        <c:lblAlgn val="ctr"/>
        <c:lblOffset val="100"/>
        <c:noMultiLvlLbl val="0"/>
      </c:catAx>
      <c:valAx>
        <c:axId val="83612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83602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12700" cap="flat" cmpd="sng" algn="ctr">
      <a:solidFill>
        <a:schemeClr val="accent2"/>
      </a:solidFill>
      <a:prstDash val="solid"/>
      <a:miter lim="800000"/>
    </a:ln>
    <a:effectLst/>
  </c:spPr>
  <c:txPr>
    <a:bodyPr/>
    <a:lstStyle/>
    <a:p>
      <a:pPr>
        <a:defRPr>
          <a:solidFill>
            <a:schemeClr val="dk1"/>
          </a:solidFill>
          <a:latin typeface="+mn-lt"/>
          <a:ea typeface="+mn-ea"/>
          <a:cs typeface="+mn-cs"/>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FE80AE-C75C-4875-A1D9-EBE703596005}" type="datetimeFigureOut">
              <a:rPr lang="en-US" smtClean="0"/>
              <a:pPr/>
              <a:t>4/20/2021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605CF0-9001-4D08-9004-1FB987372BD6}" type="slidenum">
              <a:rPr lang="en-US" smtClean="0"/>
              <a:pPr/>
              <a:t>‹#›</a:t>
            </a:fld>
            <a:endParaRPr lang="en-US"/>
          </a:p>
        </p:txBody>
      </p:sp>
    </p:spTree>
    <p:extLst>
      <p:ext uri="{BB962C8B-B14F-4D97-AF65-F5344CB8AC3E}">
        <p14:creationId xmlns:p14="http://schemas.microsoft.com/office/powerpoint/2010/main" val="221885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B77051A-F5C0-4426-8EF2-FD51D7BF2346}" type="slidenum">
              <a:rPr lang="en-US" smtClean="0"/>
              <a:pPr>
                <a:defRPr/>
              </a:pPr>
              <a:t>2</a:t>
            </a:fld>
            <a:endParaRPr lang="en-US"/>
          </a:p>
        </p:txBody>
      </p:sp>
    </p:spTree>
    <p:extLst>
      <p:ext uri="{BB962C8B-B14F-4D97-AF65-F5344CB8AC3E}">
        <p14:creationId xmlns:p14="http://schemas.microsoft.com/office/powerpoint/2010/main" val="1934470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22</a:t>
            </a:fld>
            <a:endParaRPr lang="en-US"/>
          </a:p>
        </p:txBody>
      </p:sp>
    </p:spTree>
    <p:extLst>
      <p:ext uri="{BB962C8B-B14F-4D97-AF65-F5344CB8AC3E}">
        <p14:creationId xmlns:p14="http://schemas.microsoft.com/office/powerpoint/2010/main" val="235425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1ED-D6F0-48B2-AEC5-0745CB5260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7104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CC7BC-FF7F-472A-BF3E-CBCF22245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669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29</a:t>
            </a:fld>
            <a:endParaRPr lang="en-US"/>
          </a:p>
        </p:txBody>
      </p:sp>
    </p:spTree>
    <p:extLst>
      <p:ext uri="{BB962C8B-B14F-4D97-AF65-F5344CB8AC3E}">
        <p14:creationId xmlns:p14="http://schemas.microsoft.com/office/powerpoint/2010/main" val="2380421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57D94E-F9E1-4D61-B558-A8FFB47B1873}" type="slidenum">
              <a:rPr lang="en-US" smtClean="0"/>
              <a:pPr/>
              <a:t>31</a:t>
            </a:fld>
            <a:endParaRPr lang="en-US"/>
          </a:p>
        </p:txBody>
      </p:sp>
    </p:spTree>
    <p:extLst>
      <p:ext uri="{BB962C8B-B14F-4D97-AF65-F5344CB8AC3E}">
        <p14:creationId xmlns:p14="http://schemas.microsoft.com/office/powerpoint/2010/main" val="163626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32</a:t>
            </a:fld>
            <a:endParaRPr lang="en-US"/>
          </a:p>
        </p:txBody>
      </p:sp>
    </p:spTree>
    <p:extLst>
      <p:ext uri="{BB962C8B-B14F-4D97-AF65-F5344CB8AC3E}">
        <p14:creationId xmlns:p14="http://schemas.microsoft.com/office/powerpoint/2010/main" val="1774695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43</a:t>
            </a:fld>
            <a:endParaRPr lang="en-US"/>
          </a:p>
        </p:txBody>
      </p:sp>
    </p:spTree>
    <p:extLst>
      <p:ext uri="{BB962C8B-B14F-4D97-AF65-F5344CB8AC3E}">
        <p14:creationId xmlns:p14="http://schemas.microsoft.com/office/powerpoint/2010/main" val="1900217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50</a:t>
            </a:fld>
            <a:endParaRPr lang="en-US"/>
          </a:p>
        </p:txBody>
      </p:sp>
    </p:spTree>
    <p:extLst>
      <p:ext uri="{BB962C8B-B14F-4D97-AF65-F5344CB8AC3E}">
        <p14:creationId xmlns:p14="http://schemas.microsoft.com/office/powerpoint/2010/main" val="956860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58</a:t>
            </a:fld>
            <a:endParaRPr lang="en-US"/>
          </a:p>
        </p:txBody>
      </p:sp>
    </p:spTree>
    <p:extLst>
      <p:ext uri="{BB962C8B-B14F-4D97-AF65-F5344CB8AC3E}">
        <p14:creationId xmlns:p14="http://schemas.microsoft.com/office/powerpoint/2010/main" val="3503435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6411ED-D6F0-48B2-AEC5-0745CB5260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75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3</a:t>
            </a:fld>
            <a:endParaRPr lang="en-US"/>
          </a:p>
        </p:txBody>
      </p:sp>
    </p:spTree>
    <p:extLst>
      <p:ext uri="{BB962C8B-B14F-4D97-AF65-F5344CB8AC3E}">
        <p14:creationId xmlns:p14="http://schemas.microsoft.com/office/powerpoint/2010/main" val="1648971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77</a:t>
            </a:fld>
            <a:endParaRPr lang="en-US"/>
          </a:p>
        </p:txBody>
      </p:sp>
    </p:spTree>
    <p:extLst>
      <p:ext uri="{BB962C8B-B14F-4D97-AF65-F5344CB8AC3E}">
        <p14:creationId xmlns:p14="http://schemas.microsoft.com/office/powerpoint/2010/main" val="185924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85</a:t>
            </a:fld>
            <a:endParaRPr lang="en-US"/>
          </a:p>
        </p:txBody>
      </p:sp>
    </p:spTree>
    <p:extLst>
      <p:ext uri="{BB962C8B-B14F-4D97-AF65-F5344CB8AC3E}">
        <p14:creationId xmlns:p14="http://schemas.microsoft.com/office/powerpoint/2010/main" val="1639587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89</a:t>
            </a:fld>
            <a:endParaRPr lang="en-US"/>
          </a:p>
        </p:txBody>
      </p:sp>
    </p:spTree>
    <p:extLst>
      <p:ext uri="{BB962C8B-B14F-4D97-AF65-F5344CB8AC3E}">
        <p14:creationId xmlns:p14="http://schemas.microsoft.com/office/powerpoint/2010/main" val="4229612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92</a:t>
            </a:fld>
            <a:endParaRPr lang="en-US"/>
          </a:p>
        </p:txBody>
      </p:sp>
    </p:spTree>
    <p:extLst>
      <p:ext uri="{BB962C8B-B14F-4D97-AF65-F5344CB8AC3E}">
        <p14:creationId xmlns:p14="http://schemas.microsoft.com/office/powerpoint/2010/main" val="2577113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101</a:t>
            </a:fld>
            <a:endParaRPr lang="en-US"/>
          </a:p>
        </p:txBody>
      </p:sp>
    </p:spTree>
    <p:extLst>
      <p:ext uri="{BB962C8B-B14F-4D97-AF65-F5344CB8AC3E}">
        <p14:creationId xmlns:p14="http://schemas.microsoft.com/office/powerpoint/2010/main" val="2328325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05CF0-9001-4D08-9004-1FB987372BD6}" type="slidenum">
              <a:rPr lang="en-US" smtClean="0"/>
              <a:pPr/>
              <a:t>110</a:t>
            </a:fld>
            <a:endParaRPr lang="en-US"/>
          </a:p>
        </p:txBody>
      </p:sp>
    </p:spTree>
    <p:extLst>
      <p:ext uri="{BB962C8B-B14F-4D97-AF65-F5344CB8AC3E}">
        <p14:creationId xmlns:p14="http://schemas.microsoft.com/office/powerpoint/2010/main" val="3358834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9CC7BC-FF7F-472A-BF3E-CBCF22245194}" type="slidenum">
              <a:rPr lang="en-US" smtClean="0"/>
              <a:pPr/>
              <a:t>12</a:t>
            </a:fld>
            <a:endParaRPr lang="en-US" smtClean="0"/>
          </a:p>
        </p:txBody>
      </p:sp>
    </p:spTree>
    <p:extLst>
      <p:ext uri="{BB962C8B-B14F-4D97-AF65-F5344CB8AC3E}">
        <p14:creationId xmlns:p14="http://schemas.microsoft.com/office/powerpoint/2010/main" val="780955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9CC7BC-FF7F-472A-BF3E-CBCF22245194}" type="slidenum">
              <a:rPr lang="en-US" smtClean="0"/>
              <a:pPr/>
              <a:t>14</a:t>
            </a:fld>
            <a:endParaRPr lang="en-US"/>
          </a:p>
        </p:txBody>
      </p:sp>
    </p:spTree>
    <p:extLst>
      <p:ext uri="{BB962C8B-B14F-4D97-AF65-F5344CB8AC3E}">
        <p14:creationId xmlns:p14="http://schemas.microsoft.com/office/powerpoint/2010/main" val="2310335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6411ED-D6F0-48B2-AEC5-0745CB52601B}" type="slidenum">
              <a:rPr lang="en-US" smtClean="0"/>
              <a:pPr/>
              <a:t>15</a:t>
            </a:fld>
            <a:endParaRPr lang="en-US"/>
          </a:p>
        </p:txBody>
      </p:sp>
    </p:spTree>
    <p:extLst>
      <p:ext uri="{BB962C8B-B14F-4D97-AF65-F5344CB8AC3E}">
        <p14:creationId xmlns:p14="http://schemas.microsoft.com/office/powerpoint/2010/main" val="514750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9CC7BC-FF7F-472A-BF3E-CBCF22245194}" type="slidenum">
              <a:rPr lang="en-US" smtClean="0"/>
              <a:pPr/>
              <a:t>17</a:t>
            </a:fld>
            <a:endParaRPr lang="en-US"/>
          </a:p>
        </p:txBody>
      </p:sp>
    </p:spTree>
    <p:extLst>
      <p:ext uri="{BB962C8B-B14F-4D97-AF65-F5344CB8AC3E}">
        <p14:creationId xmlns:p14="http://schemas.microsoft.com/office/powerpoint/2010/main" val="2310335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6411ED-D6F0-48B2-AEC5-0745CB52601B}" type="slidenum">
              <a:rPr lang="en-US" smtClean="0"/>
              <a:pPr/>
              <a:t>18</a:t>
            </a:fld>
            <a:endParaRPr lang="en-US"/>
          </a:p>
        </p:txBody>
      </p:sp>
    </p:spTree>
    <p:extLst>
      <p:ext uri="{BB962C8B-B14F-4D97-AF65-F5344CB8AC3E}">
        <p14:creationId xmlns:p14="http://schemas.microsoft.com/office/powerpoint/2010/main" val="408015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9CC7BC-FF7F-472A-BF3E-CBCF22245194}" type="slidenum">
              <a:rPr lang="en-US" smtClean="0"/>
              <a:pPr/>
              <a:t>19</a:t>
            </a:fld>
            <a:endParaRPr lang="en-US"/>
          </a:p>
        </p:txBody>
      </p:sp>
    </p:spTree>
    <p:extLst>
      <p:ext uri="{BB962C8B-B14F-4D97-AF65-F5344CB8AC3E}">
        <p14:creationId xmlns:p14="http://schemas.microsoft.com/office/powerpoint/2010/main" val="2098368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9CC7BC-FF7F-472A-BF3E-CBCF22245194}" type="slidenum">
              <a:rPr lang="en-US" smtClean="0"/>
              <a:pPr/>
              <a:t>21</a:t>
            </a:fld>
            <a:endParaRPr lang="en-US"/>
          </a:p>
        </p:txBody>
      </p:sp>
    </p:spTree>
    <p:extLst>
      <p:ext uri="{BB962C8B-B14F-4D97-AF65-F5344CB8AC3E}">
        <p14:creationId xmlns:p14="http://schemas.microsoft.com/office/powerpoint/2010/main" val="257685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pPr>
              <a:defRPr/>
            </a:pPr>
            <a:fld id="{2BA65C19-B17E-4847-ADEF-7D3C43010AF5}" type="datetimeFigureOut">
              <a:rPr lang="en-US" smtClean="0"/>
              <a:pPr>
                <a:defRPr/>
              </a:pPr>
              <a:t>4/20/2021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7E9AA0E-4855-4573-B8B1-78F892F96F61}"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a:defRPr/>
            </a:pPr>
            <a:fld id="{ECE2ADEE-ADCA-4261-872A-B2F754C31183}" type="datetimeFigureOut">
              <a:rPr lang="en-US" smtClean="0"/>
              <a:pPr>
                <a:defRPr/>
              </a:pPr>
              <a:t>4/20/2021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4CA787-C480-4FD5-B052-199EEDF81944}"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a:defRPr/>
            </a:pPr>
            <a:fld id="{687B3C71-A96A-4803-8A98-6ACA947C89BF}" type="datetimeFigureOut">
              <a:rPr lang="en-US" smtClean="0"/>
              <a:pPr>
                <a:defRPr/>
              </a:pPr>
              <a:t>4/20/2021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8703718-5AC4-4E77-BD94-E1DB2D4D0ED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Isosceles Triangle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540544" y="776288"/>
            <a:ext cx="8062912" cy="1470025"/>
          </a:xfrm>
        </p:spPr>
        <p:txBody>
          <a:bodyPr anchor="b"/>
          <a:lstStyle>
            <a:lvl1pPr algn="r">
              <a:defRPr sz="4400"/>
            </a:lvl1pPr>
          </a:lstStyle>
          <a:p>
            <a:r>
              <a:rPr lang="en-US"/>
              <a:t>Click to edit Master title style</a:t>
            </a:r>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27"/>
          <p:cNvSpPr>
            <a:spLocks noGrp="1"/>
          </p:cNvSpPr>
          <p:nvPr>
            <p:ph type="dt" sz="half" idx="10"/>
          </p:nvPr>
        </p:nvSpPr>
        <p:spPr>
          <a:xfrm>
            <a:off x="1371600" y="6011863"/>
            <a:ext cx="5791200" cy="365125"/>
          </a:xfrm>
        </p:spPr>
        <p:txBody>
          <a:bodyPr tIns="0" bIns="0" anchor="t"/>
          <a:lstStyle>
            <a:lvl1pPr algn="r">
              <a:defRPr sz="1000"/>
            </a:lvl1pPr>
          </a:lstStyle>
          <a:p>
            <a:pPr>
              <a:defRPr/>
            </a:pPr>
            <a:fld id="{2BA65C19-B17E-4847-ADEF-7D3C43010AF5}" type="datetimeFigureOut">
              <a:rPr lang="en-US"/>
              <a:pPr>
                <a:defRPr/>
              </a:pPr>
              <a:t>4/20/2021</a:t>
            </a:fld>
            <a:endParaRPr lang="en-US"/>
          </a:p>
        </p:txBody>
      </p:sp>
      <p:sp>
        <p:nvSpPr>
          <p:cNvPr id="6" name="Footer Placeholder 16"/>
          <p:cNvSpPr>
            <a:spLocks noGrp="1"/>
          </p:cNvSpPr>
          <p:nvPr>
            <p:ph type="ftr" sz="quarter" idx="11"/>
          </p:nvPr>
        </p:nvSpPr>
        <p:spPr>
          <a:xfrm>
            <a:off x="1371600" y="5649913"/>
            <a:ext cx="5791200" cy="365125"/>
          </a:xfrm>
        </p:spPr>
        <p:txBody>
          <a:bodyPr tIns="0" bIns="0"/>
          <a:lstStyle>
            <a:lvl1pPr algn="r">
              <a:defRPr sz="1100"/>
            </a:lvl1pPr>
          </a:lstStyle>
          <a:p>
            <a:pPr>
              <a:defRPr/>
            </a:pPr>
            <a:endParaRPr lang="en-US"/>
          </a:p>
        </p:txBody>
      </p:sp>
      <p:sp>
        <p:nvSpPr>
          <p:cNvPr id="7" name="Slide Number Placeholder 28"/>
          <p:cNvSpPr>
            <a:spLocks noGrp="1"/>
          </p:cNvSpPr>
          <p:nvPr>
            <p:ph type="sldNum" sz="quarter" idx="12"/>
          </p:nvPr>
        </p:nvSpPr>
        <p:spPr>
          <a:xfrm>
            <a:off x="8391525" y="5753100"/>
            <a:ext cx="503238" cy="365125"/>
          </a:xfrm>
        </p:spPr>
        <p:txBody>
          <a:bodyPr anchor="ctr"/>
          <a:lstStyle>
            <a:lvl1pPr algn="ctr">
              <a:defRPr sz="1300">
                <a:solidFill>
                  <a:srgbClr val="FFFFFF"/>
                </a:solidFill>
              </a:defRPr>
            </a:lvl1pPr>
          </a:lstStyle>
          <a:p>
            <a:pPr>
              <a:defRPr/>
            </a:pPr>
            <a:fld id="{87E9AA0E-4855-4573-B8B1-78F892F96F61}" type="slidenum">
              <a:rPr lang="en-US"/>
              <a:pPr>
                <a:defRPr/>
              </a:pPr>
              <a:t>‹#›</a:t>
            </a:fld>
            <a:endParaRPr lang="en-US"/>
          </a:p>
        </p:txBody>
      </p:sp>
    </p:spTree>
    <p:extLst>
      <p:ext uri="{BB962C8B-B14F-4D97-AF65-F5344CB8AC3E}">
        <p14:creationId xmlns:p14="http://schemas.microsoft.com/office/powerpoint/2010/main" val="1563014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lang="en-US"/>
              <a:t>Click to edit Master title style</a:t>
            </a:r>
          </a:p>
        </p:txBody>
      </p:sp>
      <p:sp>
        <p:nvSpPr>
          <p:cNvPr id="3" name="Content Placeholder 2"/>
          <p:cNvSpPr>
            <a:spLocks noGrp="1"/>
          </p:cNvSpPr>
          <p:nvPr>
            <p:ph idx="1"/>
          </p:nvPr>
        </p:nvSpPr>
        <p:spPr>
          <a:xfrm>
            <a:off x="457200" y="1882808"/>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91075" y="6480175"/>
            <a:ext cx="2133600" cy="301625"/>
          </a:xfrm>
        </p:spPr>
        <p:txBody>
          <a:bodyPr/>
          <a:lstStyle>
            <a:lvl1pPr>
              <a:defRPr/>
            </a:lvl1pPr>
          </a:lstStyle>
          <a:p>
            <a:pPr>
              <a:defRPr/>
            </a:pPr>
            <a:fld id="{D74F58D8-D412-4837-898B-89F7D29DAA0F}" type="datetimeFigureOut">
              <a:rPr lang="en-US"/>
              <a:pPr>
                <a:defRPr/>
              </a:pPr>
              <a:t>4/20/2021</a:t>
            </a:fld>
            <a:endParaRPr lang="en-US"/>
          </a:p>
        </p:txBody>
      </p:sp>
      <p:sp>
        <p:nvSpPr>
          <p:cNvPr id="5" name="Footer Placeholder 4"/>
          <p:cNvSpPr>
            <a:spLocks noGrp="1"/>
          </p:cNvSpPr>
          <p:nvPr>
            <p:ph type="ftr" sz="quarter" idx="11"/>
          </p:nvPr>
        </p:nvSpPr>
        <p:spPr>
          <a:xfrm>
            <a:off x="457200" y="6481763"/>
            <a:ext cx="4259263" cy="300037"/>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2881CB-EA68-4F05-9A3A-33F0DB56601A}" type="slidenum">
              <a:rPr lang="en-US"/>
              <a:pPr>
                <a:defRPr/>
              </a:pPr>
              <a:t>‹#›</a:t>
            </a:fld>
            <a:endParaRPr lang="en-US"/>
          </a:p>
        </p:txBody>
      </p:sp>
    </p:spTree>
    <p:extLst>
      <p:ext uri="{BB962C8B-B14F-4D97-AF65-F5344CB8AC3E}">
        <p14:creationId xmlns:p14="http://schemas.microsoft.com/office/powerpoint/2010/main" val="2676766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ight Triangle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Isosceles Triangle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lstStyle>
            <a:lvl1pPr marL="0" algn="l">
              <a:buNone/>
              <a:defRPr sz="3600" b="1" cap="none" baseline="0"/>
            </a:lvl1pPr>
          </a:lstStyle>
          <a:p>
            <a:r>
              <a:rPr lang="en-US"/>
              <a:t>Click to edit Master title style</a:t>
            </a:r>
          </a:p>
        </p:txBody>
      </p:sp>
      <p:sp>
        <p:nvSpPr>
          <p:cNvPr id="3" name="Text Placeholder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Date Placeholder 3"/>
          <p:cNvSpPr>
            <a:spLocks noGrp="1"/>
          </p:cNvSpPr>
          <p:nvPr>
            <p:ph type="dt" sz="half" idx="10"/>
          </p:nvPr>
        </p:nvSpPr>
        <p:spPr>
          <a:xfrm>
            <a:off x="6956425" y="6477000"/>
            <a:ext cx="2133600" cy="304800"/>
          </a:xfrm>
        </p:spPr>
        <p:txBody>
          <a:bodyPr/>
          <a:lstStyle>
            <a:lvl1pPr>
              <a:defRPr/>
            </a:lvl1pPr>
          </a:lstStyle>
          <a:p>
            <a:pPr>
              <a:defRPr/>
            </a:pPr>
            <a:fld id="{E6B4A569-C120-457A-80F4-87F1B07D7D68}" type="datetimeFigureOut">
              <a:rPr lang="en-US"/>
              <a:pPr>
                <a:defRPr/>
              </a:pPr>
              <a:t>4/20/2021</a:t>
            </a:fld>
            <a:endParaRPr lang="en-US"/>
          </a:p>
        </p:txBody>
      </p:sp>
      <p:sp>
        <p:nvSpPr>
          <p:cNvPr id="9" name="Footer Placeholder 4"/>
          <p:cNvSpPr>
            <a:spLocks noGrp="1"/>
          </p:cNvSpPr>
          <p:nvPr>
            <p:ph type="ftr" sz="quarter" idx="11"/>
          </p:nvPr>
        </p:nvSpPr>
        <p:spPr>
          <a:xfrm>
            <a:off x="2619375" y="6481763"/>
            <a:ext cx="4260850" cy="300037"/>
          </a:xfrm>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8450263" y="809625"/>
            <a:ext cx="503237" cy="300038"/>
          </a:xfrm>
        </p:spPr>
        <p:txBody>
          <a:bodyPr/>
          <a:lstStyle>
            <a:lvl1pPr>
              <a:defRPr/>
            </a:lvl1pPr>
          </a:lstStyle>
          <a:p>
            <a:pPr>
              <a:defRPr/>
            </a:pPr>
            <a:fld id="{AC1A5B07-AA33-45FC-A0A4-3312E1D13C96}" type="slidenum">
              <a:rPr lang="en-US"/>
              <a:pPr>
                <a:defRPr/>
              </a:pPr>
              <a:t>‹#›</a:t>
            </a:fld>
            <a:endParaRPr lang="en-US"/>
          </a:p>
        </p:txBody>
      </p:sp>
    </p:spTree>
    <p:extLst>
      <p:ext uri="{BB962C8B-B14F-4D97-AF65-F5344CB8AC3E}">
        <p14:creationId xmlns:p14="http://schemas.microsoft.com/office/powerpoint/2010/main" val="605423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lang="en-US"/>
              <a:t>Click to edit Master title style</a:t>
            </a:r>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3EB0A888-2D5B-45F8-A7A5-C73DF93D2CBC}" type="datetimeFigureOut">
              <a:rPr lang="en-US"/>
              <a:pPr>
                <a:defRPr/>
              </a:pPr>
              <a:t>4/20/2021</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54BC55A5-C7F8-4AE7-843D-C3B99B6F1EB0}" type="slidenum">
              <a:rPr lang="en-US"/>
              <a:pPr>
                <a:defRPr/>
              </a:pPr>
              <a:t>‹#›</a:t>
            </a:fld>
            <a:endParaRPr lang="en-US"/>
          </a:p>
        </p:txBody>
      </p:sp>
    </p:spTree>
    <p:extLst>
      <p:ext uri="{BB962C8B-B14F-4D97-AF65-F5344CB8AC3E}">
        <p14:creationId xmlns:p14="http://schemas.microsoft.com/office/powerpoint/2010/main" val="2139541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791075" y="6481763"/>
            <a:ext cx="2130425" cy="301625"/>
          </a:xfrm>
        </p:spPr>
        <p:txBody>
          <a:bodyPr/>
          <a:lstStyle>
            <a:lvl1pPr>
              <a:defRPr/>
            </a:lvl1pPr>
          </a:lstStyle>
          <a:p>
            <a:pPr>
              <a:defRPr/>
            </a:pPr>
            <a:fld id="{1AC83CC9-FD18-432C-B0EA-00B60C034C71}" type="datetimeFigureOut">
              <a:rPr lang="en-US"/>
              <a:pPr>
                <a:defRPr/>
              </a:pPr>
              <a:t>4/20/2021</a:t>
            </a:fld>
            <a:endParaRPr lang="en-US"/>
          </a:p>
        </p:txBody>
      </p:sp>
      <p:sp>
        <p:nvSpPr>
          <p:cNvPr id="8" name="Footer Placeholder 7"/>
          <p:cNvSpPr>
            <a:spLocks noGrp="1"/>
          </p:cNvSpPr>
          <p:nvPr>
            <p:ph type="ftr" sz="quarter" idx="11"/>
          </p:nvPr>
        </p:nvSpPr>
        <p:spPr>
          <a:xfrm>
            <a:off x="457200" y="6481763"/>
            <a:ext cx="4260850" cy="301625"/>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7589838" y="6483350"/>
            <a:ext cx="503237" cy="301625"/>
          </a:xfrm>
        </p:spPr>
        <p:txBody>
          <a:bodyPr/>
          <a:lstStyle>
            <a:lvl1pPr algn="ctr">
              <a:defRPr/>
            </a:lvl1pPr>
          </a:lstStyle>
          <a:p>
            <a:pPr>
              <a:defRPr/>
            </a:pPr>
            <a:fld id="{1569A014-6FA7-4F1E-B2A8-4AB82520A6D9}" type="slidenum">
              <a:rPr lang="en-US"/>
              <a:pPr>
                <a:defRPr/>
              </a:pPr>
              <a:t>‹#›</a:t>
            </a:fld>
            <a:endParaRPr lang="en-US"/>
          </a:p>
        </p:txBody>
      </p:sp>
    </p:spTree>
    <p:extLst>
      <p:ext uri="{BB962C8B-B14F-4D97-AF65-F5344CB8AC3E}">
        <p14:creationId xmlns:p14="http://schemas.microsoft.com/office/powerpoint/2010/main" val="3657520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54BDDDB4-CF79-4968-B42E-F15B8E505D79}" type="datetimeFigureOut">
              <a:rPr lang="en-US"/>
              <a:pPr>
                <a:defRPr/>
              </a:pPr>
              <a:t>4/20/2021</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0B35B5E4-E656-4FCD-A425-5449F72CECE2}" type="slidenum">
              <a:rPr lang="en-US"/>
              <a:pPr>
                <a:defRPr/>
              </a:pPr>
              <a:t>‹#›</a:t>
            </a:fld>
            <a:endParaRPr lang="en-US"/>
          </a:p>
        </p:txBody>
      </p:sp>
    </p:spTree>
    <p:extLst>
      <p:ext uri="{BB962C8B-B14F-4D97-AF65-F5344CB8AC3E}">
        <p14:creationId xmlns:p14="http://schemas.microsoft.com/office/powerpoint/2010/main" val="3864648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B1429157-7CA6-41D5-9DFB-94B6F39661E6}" type="datetimeFigureOut">
              <a:rPr lang="en-US"/>
              <a:pPr>
                <a:defRPr/>
              </a:pPr>
              <a:t>4/20/2021</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5DB63773-CB05-4881-AF1E-A073F0963EB9}" type="slidenum">
              <a:rPr lang="en-US"/>
              <a:pPr>
                <a:defRPr/>
              </a:pPr>
              <a:t>‹#›</a:t>
            </a:fld>
            <a:endParaRPr lang="en-US"/>
          </a:p>
        </p:txBody>
      </p:sp>
    </p:spTree>
    <p:extLst>
      <p:ext uri="{BB962C8B-B14F-4D97-AF65-F5344CB8AC3E}">
        <p14:creationId xmlns:p14="http://schemas.microsoft.com/office/powerpoint/2010/main" val="845957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en-US"/>
              <a:t>Click to edit Master title style</a:t>
            </a:r>
          </a:p>
        </p:txBody>
      </p:sp>
      <p:sp>
        <p:nvSpPr>
          <p:cNvPr id="3" name="Text Placeholder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78563" y="6556375"/>
            <a:ext cx="2133600" cy="301625"/>
          </a:xfrm>
        </p:spPr>
        <p:txBody>
          <a:bodyPr/>
          <a:lstStyle>
            <a:lvl1pPr>
              <a:defRPr sz="900"/>
            </a:lvl1pPr>
          </a:lstStyle>
          <a:p>
            <a:pPr>
              <a:defRPr/>
            </a:pPr>
            <a:fld id="{54AA5B2C-2A3E-4842-B652-0ADF11BBEA30}" type="datetimeFigureOut">
              <a:rPr lang="en-US"/>
              <a:pPr>
                <a:defRPr/>
              </a:pPr>
              <a:t>4/20/2021</a:t>
            </a:fld>
            <a:endParaRPr lang="en-US"/>
          </a:p>
        </p:txBody>
      </p:sp>
      <p:sp>
        <p:nvSpPr>
          <p:cNvPr id="6" name="Footer Placeholder 5"/>
          <p:cNvSpPr>
            <a:spLocks noGrp="1"/>
          </p:cNvSpPr>
          <p:nvPr>
            <p:ph type="ftr" sz="quarter" idx="11"/>
          </p:nvPr>
        </p:nvSpPr>
        <p:spPr>
          <a:xfrm>
            <a:off x="1135063" y="6556375"/>
            <a:ext cx="5143500" cy="301625"/>
          </a:xfrm>
        </p:spPr>
        <p:txBody>
          <a:bodyPr/>
          <a:lstStyle>
            <a:lvl1pPr>
              <a:defRPr sz="900"/>
            </a:lvl1pPr>
          </a:lstStyle>
          <a:p>
            <a:pPr>
              <a:defRPr/>
            </a:pPr>
            <a:endParaRPr lang="en-US"/>
          </a:p>
        </p:txBody>
      </p:sp>
      <p:sp>
        <p:nvSpPr>
          <p:cNvPr id="7" name="Slide Number Placeholder 6"/>
          <p:cNvSpPr>
            <a:spLocks noGrp="1"/>
          </p:cNvSpPr>
          <p:nvPr>
            <p:ph type="sldNum" sz="quarter" idx="12"/>
          </p:nvPr>
        </p:nvSpPr>
        <p:spPr>
          <a:xfrm>
            <a:off x="8410575" y="6556375"/>
            <a:ext cx="503238" cy="301625"/>
          </a:xfrm>
        </p:spPr>
        <p:txBody>
          <a:bodyPr/>
          <a:lstStyle>
            <a:lvl1pPr>
              <a:defRPr sz="900"/>
            </a:lvl1pPr>
          </a:lstStyle>
          <a:p>
            <a:pPr>
              <a:defRPr/>
            </a:pPr>
            <a:fld id="{05B8BDCB-8F7A-489F-85BE-424B1B0350C8}" type="slidenum">
              <a:rPr lang="en-US"/>
              <a:pPr>
                <a:defRPr/>
              </a:pPr>
              <a:t>‹#›</a:t>
            </a:fld>
            <a:endParaRPr lang="en-US"/>
          </a:p>
        </p:txBody>
      </p:sp>
    </p:spTree>
    <p:extLst>
      <p:ext uri="{BB962C8B-B14F-4D97-AF65-F5344CB8AC3E}">
        <p14:creationId xmlns:p14="http://schemas.microsoft.com/office/powerpoint/2010/main" val="410885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a:defRPr/>
            </a:pPr>
            <a:fld id="{D74F58D8-D412-4837-898B-89F7D29DAA0F}" type="datetimeFigureOut">
              <a:rPr lang="en-US" smtClean="0"/>
              <a:pPr>
                <a:defRPr/>
              </a:pPr>
              <a:t>4/20/2021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2881CB-EA68-4F05-9A3A-33F0DB56601A}"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en-US"/>
              <a:t>Click to edit Master title style</a:t>
            </a:r>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4"/>
          <p:cNvSpPr>
            <a:spLocks noGrp="1"/>
          </p:cNvSpPr>
          <p:nvPr>
            <p:ph type="dt" sz="half" idx="10"/>
          </p:nvPr>
        </p:nvSpPr>
        <p:spPr>
          <a:xfrm>
            <a:off x="6108700" y="6556375"/>
            <a:ext cx="2101850" cy="301625"/>
          </a:xfrm>
        </p:spPr>
        <p:txBody>
          <a:bodyPr/>
          <a:lstStyle>
            <a:lvl1pPr>
              <a:defRPr sz="900"/>
            </a:lvl1pPr>
          </a:lstStyle>
          <a:p>
            <a:pPr>
              <a:defRPr/>
            </a:pPr>
            <a:fld id="{DDECF91D-113D-4667-911C-D76875C59E95}" type="datetimeFigureOut">
              <a:rPr lang="en-US"/>
              <a:pPr>
                <a:defRPr/>
              </a:pPr>
              <a:t>4/20/2021</a:t>
            </a:fld>
            <a:endParaRPr lang="en-US"/>
          </a:p>
        </p:txBody>
      </p:sp>
      <p:sp>
        <p:nvSpPr>
          <p:cNvPr id="6" name="Footer Placeholder 5"/>
          <p:cNvSpPr>
            <a:spLocks noGrp="1"/>
          </p:cNvSpPr>
          <p:nvPr>
            <p:ph type="ftr" sz="quarter" idx="11"/>
          </p:nvPr>
        </p:nvSpPr>
        <p:spPr>
          <a:xfrm>
            <a:off x="1169988" y="6557963"/>
            <a:ext cx="4948237" cy="301625"/>
          </a:xfrm>
        </p:spPr>
        <p:txBody>
          <a:bodyPr/>
          <a:lstStyle>
            <a:lvl1pPr>
              <a:defRPr sz="900"/>
            </a:lvl1pPr>
          </a:lstStyle>
          <a:p>
            <a:pPr>
              <a:defRPr/>
            </a:pPr>
            <a:endParaRPr lang="en-US"/>
          </a:p>
        </p:txBody>
      </p:sp>
      <p:sp>
        <p:nvSpPr>
          <p:cNvPr id="7" name="Slide Number Placeholder 6"/>
          <p:cNvSpPr>
            <a:spLocks noGrp="1"/>
          </p:cNvSpPr>
          <p:nvPr>
            <p:ph type="sldNum" sz="quarter" idx="12"/>
          </p:nvPr>
        </p:nvSpPr>
        <p:spPr>
          <a:xfrm>
            <a:off x="8216900" y="6556375"/>
            <a:ext cx="366713" cy="301625"/>
          </a:xfrm>
        </p:spPr>
        <p:txBody>
          <a:bodyPr/>
          <a:lstStyle>
            <a:lvl1pPr algn="ctr">
              <a:defRPr sz="900"/>
            </a:lvl1pPr>
          </a:lstStyle>
          <a:p>
            <a:pPr>
              <a:defRPr/>
            </a:pPr>
            <a:fld id="{B2C3C806-C1CD-4E10-A53C-5C292FF62115}" type="slidenum">
              <a:rPr lang="en-US"/>
              <a:pPr>
                <a:defRPr/>
              </a:pPr>
              <a:t>‹#›</a:t>
            </a:fld>
            <a:endParaRPr lang="en-US"/>
          </a:p>
        </p:txBody>
      </p:sp>
    </p:spTree>
    <p:extLst>
      <p:ext uri="{BB962C8B-B14F-4D97-AF65-F5344CB8AC3E}">
        <p14:creationId xmlns:p14="http://schemas.microsoft.com/office/powerpoint/2010/main" val="1777878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ECE2ADEE-ADCA-4261-872A-B2F754C31183}" type="datetimeFigureOut">
              <a:rPr lang="en-US"/>
              <a:pPr>
                <a:defRPr/>
              </a:pPr>
              <a:t>4/20/2021</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A4CA787-C480-4FD5-B052-199EEDF81944}" type="slidenum">
              <a:rPr lang="en-US"/>
              <a:pPr>
                <a:defRPr/>
              </a:pPr>
              <a:t>‹#›</a:t>
            </a:fld>
            <a:endParaRPr lang="en-US"/>
          </a:p>
        </p:txBody>
      </p:sp>
    </p:spTree>
    <p:extLst>
      <p:ext uri="{BB962C8B-B14F-4D97-AF65-F5344CB8AC3E}">
        <p14:creationId xmlns:p14="http://schemas.microsoft.com/office/powerpoint/2010/main" val="3653171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687B3C71-A96A-4803-8A98-6ACA947C89BF}" type="datetimeFigureOut">
              <a:rPr lang="en-US"/>
              <a:pPr>
                <a:defRPr/>
              </a:pPr>
              <a:t>4/20/2021</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8703718-5AC4-4E77-BD94-E1DB2D4D0ED4}" type="slidenum">
              <a:rPr lang="en-US"/>
              <a:pPr>
                <a:defRPr/>
              </a:pPr>
              <a:t>‹#›</a:t>
            </a:fld>
            <a:endParaRPr lang="en-US"/>
          </a:p>
        </p:txBody>
      </p:sp>
    </p:spTree>
    <p:extLst>
      <p:ext uri="{BB962C8B-B14F-4D97-AF65-F5344CB8AC3E}">
        <p14:creationId xmlns:p14="http://schemas.microsoft.com/office/powerpoint/2010/main" val="1331897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6CD1-3381-4F6A-8314-D0E0CCBDD87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BC59A578-D7B3-4040-9C1C-46B16B0DC79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C94DD27-159B-477A-8BAE-BAB6CCE07F7E}"/>
              </a:ext>
            </a:extLst>
          </p:cNvPr>
          <p:cNvSpPr>
            <a:spLocks noGrp="1"/>
          </p:cNvSpPr>
          <p:nvPr>
            <p:ph type="dt" sz="half" idx="10"/>
          </p:nvPr>
        </p:nvSpPr>
        <p:spPr/>
        <p:txBody>
          <a:bodyPr/>
          <a:lstStyle/>
          <a:p>
            <a:fld id="{04EF4861-3466-49AE-96B6-2E5471113EEF}" type="datetimeFigureOut">
              <a:rPr lang="en-IN" smtClean="0"/>
              <a:t>20-04-2021</a:t>
            </a:fld>
            <a:endParaRPr lang="en-IN"/>
          </a:p>
        </p:txBody>
      </p:sp>
      <p:sp>
        <p:nvSpPr>
          <p:cNvPr id="5" name="Footer Placeholder 4">
            <a:extLst>
              <a:ext uri="{FF2B5EF4-FFF2-40B4-BE49-F238E27FC236}">
                <a16:creationId xmlns:a16="http://schemas.microsoft.com/office/drawing/2014/main" id="{34B32723-0B39-4669-9E55-01E72C8ED89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11F1DD6-C7D9-493F-A16B-86B7204EB7D8}"/>
              </a:ext>
            </a:extLst>
          </p:cNvPr>
          <p:cNvSpPr>
            <a:spLocks noGrp="1"/>
          </p:cNvSpPr>
          <p:nvPr>
            <p:ph type="sldNum" sz="quarter" idx="12"/>
          </p:nvPr>
        </p:nvSpPr>
        <p:spPr/>
        <p:txBody>
          <a:bodyPr/>
          <a:lstStyle/>
          <a:p>
            <a:fld id="{96C1484F-951D-41BD-90F2-F7BF1EA07A2A}" type="slidenum">
              <a:rPr lang="en-IN" smtClean="0"/>
              <a:t>‹#›</a:t>
            </a:fld>
            <a:endParaRPr lang="en-IN"/>
          </a:p>
        </p:txBody>
      </p:sp>
    </p:spTree>
    <p:extLst>
      <p:ext uri="{BB962C8B-B14F-4D97-AF65-F5344CB8AC3E}">
        <p14:creationId xmlns:p14="http://schemas.microsoft.com/office/powerpoint/2010/main" val="1023015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B3679-20B8-4E9B-88E9-FD57359CB0E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0686EA6-5C30-4340-BA9E-FB99E16E21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357B118-214A-4CCA-A144-3A73FBE23383}"/>
              </a:ext>
            </a:extLst>
          </p:cNvPr>
          <p:cNvSpPr>
            <a:spLocks noGrp="1"/>
          </p:cNvSpPr>
          <p:nvPr>
            <p:ph type="dt" sz="half" idx="10"/>
          </p:nvPr>
        </p:nvSpPr>
        <p:spPr/>
        <p:txBody>
          <a:bodyPr/>
          <a:lstStyle/>
          <a:p>
            <a:fld id="{04EF4861-3466-49AE-96B6-2E5471113EEF}" type="datetimeFigureOut">
              <a:rPr lang="en-IN" smtClean="0"/>
              <a:t>20-04-2021</a:t>
            </a:fld>
            <a:endParaRPr lang="en-IN"/>
          </a:p>
        </p:txBody>
      </p:sp>
      <p:sp>
        <p:nvSpPr>
          <p:cNvPr id="5" name="Footer Placeholder 4">
            <a:extLst>
              <a:ext uri="{FF2B5EF4-FFF2-40B4-BE49-F238E27FC236}">
                <a16:creationId xmlns:a16="http://schemas.microsoft.com/office/drawing/2014/main" id="{514DE939-134A-424C-8987-AE56C0A136F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2E844A5-9F9F-4A17-B7F8-7B737C32979D}"/>
              </a:ext>
            </a:extLst>
          </p:cNvPr>
          <p:cNvSpPr>
            <a:spLocks noGrp="1"/>
          </p:cNvSpPr>
          <p:nvPr>
            <p:ph type="sldNum" sz="quarter" idx="12"/>
          </p:nvPr>
        </p:nvSpPr>
        <p:spPr/>
        <p:txBody>
          <a:bodyPr/>
          <a:lstStyle/>
          <a:p>
            <a:fld id="{96C1484F-951D-41BD-90F2-F7BF1EA07A2A}" type="slidenum">
              <a:rPr lang="en-IN" smtClean="0"/>
              <a:t>‹#›</a:t>
            </a:fld>
            <a:endParaRPr lang="en-IN"/>
          </a:p>
        </p:txBody>
      </p:sp>
    </p:spTree>
    <p:extLst>
      <p:ext uri="{BB962C8B-B14F-4D97-AF65-F5344CB8AC3E}">
        <p14:creationId xmlns:p14="http://schemas.microsoft.com/office/powerpoint/2010/main" val="3463129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7F4F-2450-42DC-B16B-46ED07427B3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D0B841E-56F9-44BA-B24A-EBD5D1B5E9E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2FD8F-8805-4A3E-9F78-B92C1FA09359}"/>
              </a:ext>
            </a:extLst>
          </p:cNvPr>
          <p:cNvSpPr>
            <a:spLocks noGrp="1"/>
          </p:cNvSpPr>
          <p:nvPr>
            <p:ph type="dt" sz="half" idx="10"/>
          </p:nvPr>
        </p:nvSpPr>
        <p:spPr/>
        <p:txBody>
          <a:bodyPr/>
          <a:lstStyle/>
          <a:p>
            <a:fld id="{04EF4861-3466-49AE-96B6-2E5471113EEF}" type="datetimeFigureOut">
              <a:rPr lang="en-IN" smtClean="0"/>
              <a:t>20-04-2021</a:t>
            </a:fld>
            <a:endParaRPr lang="en-IN"/>
          </a:p>
        </p:txBody>
      </p:sp>
      <p:sp>
        <p:nvSpPr>
          <p:cNvPr id="5" name="Footer Placeholder 4">
            <a:extLst>
              <a:ext uri="{FF2B5EF4-FFF2-40B4-BE49-F238E27FC236}">
                <a16:creationId xmlns:a16="http://schemas.microsoft.com/office/drawing/2014/main" id="{66D88942-8422-4107-9BCF-76A07B063D2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DBD29A9-4045-43E3-9AA6-24B9E38747DB}"/>
              </a:ext>
            </a:extLst>
          </p:cNvPr>
          <p:cNvSpPr>
            <a:spLocks noGrp="1"/>
          </p:cNvSpPr>
          <p:nvPr>
            <p:ph type="sldNum" sz="quarter" idx="12"/>
          </p:nvPr>
        </p:nvSpPr>
        <p:spPr/>
        <p:txBody>
          <a:bodyPr/>
          <a:lstStyle/>
          <a:p>
            <a:fld id="{96C1484F-951D-41BD-90F2-F7BF1EA07A2A}" type="slidenum">
              <a:rPr lang="en-IN" smtClean="0"/>
              <a:t>‹#›</a:t>
            </a:fld>
            <a:endParaRPr lang="en-IN"/>
          </a:p>
        </p:txBody>
      </p:sp>
    </p:spTree>
    <p:extLst>
      <p:ext uri="{BB962C8B-B14F-4D97-AF65-F5344CB8AC3E}">
        <p14:creationId xmlns:p14="http://schemas.microsoft.com/office/powerpoint/2010/main" val="2988847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1781C-12E3-405A-9755-E7D574F825A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BD486AD-80C5-4862-B4E0-87C8585DC96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3DEF11C-506C-4AF0-86CB-2B09C3A4CDE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3910F4D-70F0-4A4D-8C3A-5B976B87422E}"/>
              </a:ext>
            </a:extLst>
          </p:cNvPr>
          <p:cNvSpPr>
            <a:spLocks noGrp="1"/>
          </p:cNvSpPr>
          <p:nvPr>
            <p:ph type="dt" sz="half" idx="10"/>
          </p:nvPr>
        </p:nvSpPr>
        <p:spPr/>
        <p:txBody>
          <a:bodyPr/>
          <a:lstStyle/>
          <a:p>
            <a:fld id="{04EF4861-3466-49AE-96B6-2E5471113EEF}" type="datetimeFigureOut">
              <a:rPr lang="en-IN" smtClean="0"/>
              <a:t>20-04-2021</a:t>
            </a:fld>
            <a:endParaRPr lang="en-IN"/>
          </a:p>
        </p:txBody>
      </p:sp>
      <p:sp>
        <p:nvSpPr>
          <p:cNvPr id="6" name="Footer Placeholder 5">
            <a:extLst>
              <a:ext uri="{FF2B5EF4-FFF2-40B4-BE49-F238E27FC236}">
                <a16:creationId xmlns:a16="http://schemas.microsoft.com/office/drawing/2014/main" id="{1760A4FF-DA92-4B8C-9152-2B6E71520C4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E19E517-E5F4-421A-93BC-9419C435E1CA}"/>
              </a:ext>
            </a:extLst>
          </p:cNvPr>
          <p:cNvSpPr>
            <a:spLocks noGrp="1"/>
          </p:cNvSpPr>
          <p:nvPr>
            <p:ph type="sldNum" sz="quarter" idx="12"/>
          </p:nvPr>
        </p:nvSpPr>
        <p:spPr/>
        <p:txBody>
          <a:bodyPr/>
          <a:lstStyle/>
          <a:p>
            <a:fld id="{96C1484F-951D-41BD-90F2-F7BF1EA07A2A}" type="slidenum">
              <a:rPr lang="en-IN" smtClean="0"/>
              <a:t>‹#›</a:t>
            </a:fld>
            <a:endParaRPr lang="en-IN"/>
          </a:p>
        </p:txBody>
      </p:sp>
    </p:spTree>
    <p:extLst>
      <p:ext uri="{BB962C8B-B14F-4D97-AF65-F5344CB8AC3E}">
        <p14:creationId xmlns:p14="http://schemas.microsoft.com/office/powerpoint/2010/main" val="2366040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3728-9FE0-45D6-A0EB-FF39256250CF}"/>
              </a:ext>
            </a:extLst>
          </p:cNvPr>
          <p:cNvSpPr>
            <a:spLocks noGrp="1"/>
          </p:cNvSpPr>
          <p:nvPr>
            <p:ph type="title"/>
          </p:nvPr>
        </p:nvSpPr>
        <p:spPr>
          <a:xfrm>
            <a:off x="629841" y="365126"/>
            <a:ext cx="78867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0129B6C-F603-4F1C-BB96-B41D6A0EB5A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B4C2332-D248-4FA2-964E-4B8D29479EE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4C4E4E8-23DE-4FD1-99F7-3647F9060EA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AC66A-3F28-4230-B856-D6B555D9665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C36F61D-9F68-42B7-B154-B87BF53F583A}"/>
              </a:ext>
            </a:extLst>
          </p:cNvPr>
          <p:cNvSpPr>
            <a:spLocks noGrp="1"/>
          </p:cNvSpPr>
          <p:nvPr>
            <p:ph type="dt" sz="half" idx="10"/>
          </p:nvPr>
        </p:nvSpPr>
        <p:spPr/>
        <p:txBody>
          <a:bodyPr/>
          <a:lstStyle/>
          <a:p>
            <a:fld id="{04EF4861-3466-49AE-96B6-2E5471113EEF}" type="datetimeFigureOut">
              <a:rPr lang="en-IN" smtClean="0"/>
              <a:t>20-04-2021</a:t>
            </a:fld>
            <a:endParaRPr lang="en-IN"/>
          </a:p>
        </p:txBody>
      </p:sp>
      <p:sp>
        <p:nvSpPr>
          <p:cNvPr id="8" name="Footer Placeholder 7">
            <a:extLst>
              <a:ext uri="{FF2B5EF4-FFF2-40B4-BE49-F238E27FC236}">
                <a16:creationId xmlns:a16="http://schemas.microsoft.com/office/drawing/2014/main" id="{06055709-1DA1-420F-A346-082F4C1EFE3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C9BD81AE-4D2A-41ED-9C7D-07D4DF9A0C04}"/>
              </a:ext>
            </a:extLst>
          </p:cNvPr>
          <p:cNvSpPr>
            <a:spLocks noGrp="1"/>
          </p:cNvSpPr>
          <p:nvPr>
            <p:ph type="sldNum" sz="quarter" idx="12"/>
          </p:nvPr>
        </p:nvSpPr>
        <p:spPr/>
        <p:txBody>
          <a:bodyPr/>
          <a:lstStyle/>
          <a:p>
            <a:fld id="{96C1484F-951D-41BD-90F2-F7BF1EA07A2A}" type="slidenum">
              <a:rPr lang="en-IN" smtClean="0"/>
              <a:t>‹#›</a:t>
            </a:fld>
            <a:endParaRPr lang="en-IN"/>
          </a:p>
        </p:txBody>
      </p:sp>
    </p:spTree>
    <p:extLst>
      <p:ext uri="{BB962C8B-B14F-4D97-AF65-F5344CB8AC3E}">
        <p14:creationId xmlns:p14="http://schemas.microsoft.com/office/powerpoint/2010/main" val="2442659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A406-3C17-41A0-ACA8-81541AF6606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CC1F324-ECAE-439B-A2D9-52379C9C3FC5}"/>
              </a:ext>
            </a:extLst>
          </p:cNvPr>
          <p:cNvSpPr>
            <a:spLocks noGrp="1"/>
          </p:cNvSpPr>
          <p:nvPr>
            <p:ph type="dt" sz="half" idx="10"/>
          </p:nvPr>
        </p:nvSpPr>
        <p:spPr/>
        <p:txBody>
          <a:bodyPr/>
          <a:lstStyle/>
          <a:p>
            <a:fld id="{04EF4861-3466-49AE-96B6-2E5471113EEF}" type="datetimeFigureOut">
              <a:rPr lang="en-IN" smtClean="0"/>
              <a:t>20-04-2021</a:t>
            </a:fld>
            <a:endParaRPr lang="en-IN"/>
          </a:p>
        </p:txBody>
      </p:sp>
      <p:sp>
        <p:nvSpPr>
          <p:cNvPr id="4" name="Footer Placeholder 3">
            <a:extLst>
              <a:ext uri="{FF2B5EF4-FFF2-40B4-BE49-F238E27FC236}">
                <a16:creationId xmlns:a16="http://schemas.microsoft.com/office/drawing/2014/main" id="{07E7BC49-A0B9-4117-8FA9-BFD2843A904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6149F77-9A54-4FEA-8489-EAC528671ED4}"/>
              </a:ext>
            </a:extLst>
          </p:cNvPr>
          <p:cNvSpPr>
            <a:spLocks noGrp="1"/>
          </p:cNvSpPr>
          <p:nvPr>
            <p:ph type="sldNum" sz="quarter" idx="12"/>
          </p:nvPr>
        </p:nvSpPr>
        <p:spPr/>
        <p:txBody>
          <a:bodyPr/>
          <a:lstStyle/>
          <a:p>
            <a:fld id="{96C1484F-951D-41BD-90F2-F7BF1EA07A2A}" type="slidenum">
              <a:rPr lang="en-IN" smtClean="0"/>
              <a:t>‹#›</a:t>
            </a:fld>
            <a:endParaRPr lang="en-IN"/>
          </a:p>
        </p:txBody>
      </p:sp>
    </p:spTree>
    <p:extLst>
      <p:ext uri="{BB962C8B-B14F-4D97-AF65-F5344CB8AC3E}">
        <p14:creationId xmlns:p14="http://schemas.microsoft.com/office/powerpoint/2010/main" val="3002295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0D3C27-FC4D-4093-9E29-5D9B6535CDC5}"/>
              </a:ext>
            </a:extLst>
          </p:cNvPr>
          <p:cNvSpPr>
            <a:spLocks noGrp="1"/>
          </p:cNvSpPr>
          <p:nvPr>
            <p:ph type="dt" sz="half" idx="10"/>
          </p:nvPr>
        </p:nvSpPr>
        <p:spPr/>
        <p:txBody>
          <a:bodyPr/>
          <a:lstStyle/>
          <a:p>
            <a:fld id="{04EF4861-3466-49AE-96B6-2E5471113EEF}" type="datetimeFigureOut">
              <a:rPr lang="en-IN" smtClean="0"/>
              <a:t>20-04-2021</a:t>
            </a:fld>
            <a:endParaRPr lang="en-IN"/>
          </a:p>
        </p:txBody>
      </p:sp>
      <p:sp>
        <p:nvSpPr>
          <p:cNvPr id="3" name="Footer Placeholder 2">
            <a:extLst>
              <a:ext uri="{FF2B5EF4-FFF2-40B4-BE49-F238E27FC236}">
                <a16:creationId xmlns:a16="http://schemas.microsoft.com/office/drawing/2014/main" id="{DABD446D-18B1-4B4F-B504-14516E6007E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69F9DEA-1F83-4787-A444-DD3F7FBB8AAA}"/>
              </a:ext>
            </a:extLst>
          </p:cNvPr>
          <p:cNvSpPr>
            <a:spLocks noGrp="1"/>
          </p:cNvSpPr>
          <p:nvPr>
            <p:ph type="sldNum" sz="quarter" idx="12"/>
          </p:nvPr>
        </p:nvSpPr>
        <p:spPr/>
        <p:txBody>
          <a:bodyPr/>
          <a:lstStyle/>
          <a:p>
            <a:fld id="{96C1484F-951D-41BD-90F2-F7BF1EA07A2A}" type="slidenum">
              <a:rPr lang="en-IN" smtClean="0"/>
              <a:t>‹#›</a:t>
            </a:fld>
            <a:endParaRPr lang="en-IN"/>
          </a:p>
        </p:txBody>
      </p:sp>
    </p:spTree>
    <p:extLst>
      <p:ext uri="{BB962C8B-B14F-4D97-AF65-F5344CB8AC3E}">
        <p14:creationId xmlns:p14="http://schemas.microsoft.com/office/powerpoint/2010/main" val="2940543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6B4A569-C120-457A-80F4-87F1B07D7D68}" type="datetimeFigureOut">
              <a:rPr lang="en-US" smtClean="0"/>
              <a:pPr>
                <a:defRPr/>
              </a:pPr>
              <a:t>4/20/2021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C1A5B07-AA33-45FC-A0A4-3312E1D13C96}"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571CF-E19E-418B-8B0C-028BC67C74B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9023563-902D-4578-B5E0-D6E4F510756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0477643-C9F2-4CBE-81F5-DCB9FB9253F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2C347D-CA61-4334-8E6A-D678081C223F}"/>
              </a:ext>
            </a:extLst>
          </p:cNvPr>
          <p:cNvSpPr>
            <a:spLocks noGrp="1"/>
          </p:cNvSpPr>
          <p:nvPr>
            <p:ph type="dt" sz="half" idx="10"/>
          </p:nvPr>
        </p:nvSpPr>
        <p:spPr/>
        <p:txBody>
          <a:bodyPr/>
          <a:lstStyle/>
          <a:p>
            <a:fld id="{04EF4861-3466-49AE-96B6-2E5471113EEF}" type="datetimeFigureOut">
              <a:rPr lang="en-IN" smtClean="0"/>
              <a:t>20-04-2021</a:t>
            </a:fld>
            <a:endParaRPr lang="en-IN"/>
          </a:p>
        </p:txBody>
      </p:sp>
      <p:sp>
        <p:nvSpPr>
          <p:cNvPr id="6" name="Footer Placeholder 5">
            <a:extLst>
              <a:ext uri="{FF2B5EF4-FFF2-40B4-BE49-F238E27FC236}">
                <a16:creationId xmlns:a16="http://schemas.microsoft.com/office/drawing/2014/main" id="{41301ED4-E5F2-4ECF-BF30-2A716224773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85D499C-14BB-484F-A2AF-CEDDFA2F6A43}"/>
              </a:ext>
            </a:extLst>
          </p:cNvPr>
          <p:cNvSpPr>
            <a:spLocks noGrp="1"/>
          </p:cNvSpPr>
          <p:nvPr>
            <p:ph type="sldNum" sz="quarter" idx="12"/>
          </p:nvPr>
        </p:nvSpPr>
        <p:spPr/>
        <p:txBody>
          <a:bodyPr/>
          <a:lstStyle/>
          <a:p>
            <a:fld id="{96C1484F-951D-41BD-90F2-F7BF1EA07A2A}" type="slidenum">
              <a:rPr lang="en-IN" smtClean="0"/>
              <a:t>‹#›</a:t>
            </a:fld>
            <a:endParaRPr lang="en-IN"/>
          </a:p>
        </p:txBody>
      </p:sp>
    </p:spTree>
    <p:extLst>
      <p:ext uri="{BB962C8B-B14F-4D97-AF65-F5344CB8AC3E}">
        <p14:creationId xmlns:p14="http://schemas.microsoft.com/office/powerpoint/2010/main" val="1123465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21080-3FA7-48B3-9916-15BA37A099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440E1943-28D9-4F27-ADF8-1680B0179C2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a:extLst>
              <a:ext uri="{FF2B5EF4-FFF2-40B4-BE49-F238E27FC236}">
                <a16:creationId xmlns:a16="http://schemas.microsoft.com/office/drawing/2014/main" id="{6FFB61A0-8BD0-43E9-9B4D-EB356E29783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C80EC51-00CF-4024-BE18-BC231B827324}"/>
              </a:ext>
            </a:extLst>
          </p:cNvPr>
          <p:cNvSpPr>
            <a:spLocks noGrp="1"/>
          </p:cNvSpPr>
          <p:nvPr>
            <p:ph type="dt" sz="half" idx="10"/>
          </p:nvPr>
        </p:nvSpPr>
        <p:spPr/>
        <p:txBody>
          <a:bodyPr/>
          <a:lstStyle/>
          <a:p>
            <a:fld id="{04EF4861-3466-49AE-96B6-2E5471113EEF}" type="datetimeFigureOut">
              <a:rPr lang="en-IN" smtClean="0"/>
              <a:t>20-04-2021</a:t>
            </a:fld>
            <a:endParaRPr lang="en-IN"/>
          </a:p>
        </p:txBody>
      </p:sp>
      <p:sp>
        <p:nvSpPr>
          <p:cNvPr id="6" name="Footer Placeholder 5">
            <a:extLst>
              <a:ext uri="{FF2B5EF4-FFF2-40B4-BE49-F238E27FC236}">
                <a16:creationId xmlns:a16="http://schemas.microsoft.com/office/drawing/2014/main" id="{EC9215C6-A053-4344-8004-7B085AB5B01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E4AAB11-6D0A-4292-90EE-0863656FBE7E}"/>
              </a:ext>
            </a:extLst>
          </p:cNvPr>
          <p:cNvSpPr>
            <a:spLocks noGrp="1"/>
          </p:cNvSpPr>
          <p:nvPr>
            <p:ph type="sldNum" sz="quarter" idx="12"/>
          </p:nvPr>
        </p:nvSpPr>
        <p:spPr/>
        <p:txBody>
          <a:bodyPr/>
          <a:lstStyle/>
          <a:p>
            <a:fld id="{96C1484F-951D-41BD-90F2-F7BF1EA07A2A}" type="slidenum">
              <a:rPr lang="en-IN" smtClean="0"/>
              <a:t>‹#›</a:t>
            </a:fld>
            <a:endParaRPr lang="en-IN"/>
          </a:p>
        </p:txBody>
      </p:sp>
    </p:spTree>
    <p:extLst>
      <p:ext uri="{BB962C8B-B14F-4D97-AF65-F5344CB8AC3E}">
        <p14:creationId xmlns:p14="http://schemas.microsoft.com/office/powerpoint/2010/main" val="1119753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39AFF-6889-43A0-968A-BB631B49E5C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A288FE9-6C0B-40E9-8937-00472E1023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7AB49DD-C385-4485-8FC2-068297178059}"/>
              </a:ext>
            </a:extLst>
          </p:cNvPr>
          <p:cNvSpPr>
            <a:spLocks noGrp="1"/>
          </p:cNvSpPr>
          <p:nvPr>
            <p:ph type="dt" sz="half" idx="10"/>
          </p:nvPr>
        </p:nvSpPr>
        <p:spPr/>
        <p:txBody>
          <a:bodyPr/>
          <a:lstStyle/>
          <a:p>
            <a:fld id="{04EF4861-3466-49AE-96B6-2E5471113EEF}" type="datetimeFigureOut">
              <a:rPr lang="en-IN" smtClean="0"/>
              <a:t>20-04-2021</a:t>
            </a:fld>
            <a:endParaRPr lang="en-IN"/>
          </a:p>
        </p:txBody>
      </p:sp>
      <p:sp>
        <p:nvSpPr>
          <p:cNvPr id="5" name="Footer Placeholder 4">
            <a:extLst>
              <a:ext uri="{FF2B5EF4-FFF2-40B4-BE49-F238E27FC236}">
                <a16:creationId xmlns:a16="http://schemas.microsoft.com/office/drawing/2014/main" id="{4992AFD2-238B-452E-8FD9-7FE5AA5584D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6EF6A35-F85F-4797-9EC4-3A00B32876FF}"/>
              </a:ext>
            </a:extLst>
          </p:cNvPr>
          <p:cNvSpPr>
            <a:spLocks noGrp="1"/>
          </p:cNvSpPr>
          <p:nvPr>
            <p:ph type="sldNum" sz="quarter" idx="12"/>
          </p:nvPr>
        </p:nvSpPr>
        <p:spPr/>
        <p:txBody>
          <a:bodyPr/>
          <a:lstStyle/>
          <a:p>
            <a:fld id="{96C1484F-951D-41BD-90F2-F7BF1EA07A2A}" type="slidenum">
              <a:rPr lang="en-IN" smtClean="0"/>
              <a:t>‹#›</a:t>
            </a:fld>
            <a:endParaRPr lang="en-IN"/>
          </a:p>
        </p:txBody>
      </p:sp>
    </p:spTree>
    <p:extLst>
      <p:ext uri="{BB962C8B-B14F-4D97-AF65-F5344CB8AC3E}">
        <p14:creationId xmlns:p14="http://schemas.microsoft.com/office/powerpoint/2010/main" val="3407236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DBFC4-8CDC-428E-B28C-76779DFF4C4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D92A2EB-19C6-49AE-98D9-58808FC78F6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D6BB9E3-A008-4C5C-9555-5FB50A5C20BE}"/>
              </a:ext>
            </a:extLst>
          </p:cNvPr>
          <p:cNvSpPr>
            <a:spLocks noGrp="1"/>
          </p:cNvSpPr>
          <p:nvPr>
            <p:ph type="dt" sz="half" idx="10"/>
          </p:nvPr>
        </p:nvSpPr>
        <p:spPr/>
        <p:txBody>
          <a:bodyPr/>
          <a:lstStyle/>
          <a:p>
            <a:fld id="{04EF4861-3466-49AE-96B6-2E5471113EEF}" type="datetimeFigureOut">
              <a:rPr lang="en-IN" smtClean="0"/>
              <a:t>20-04-2021</a:t>
            </a:fld>
            <a:endParaRPr lang="en-IN"/>
          </a:p>
        </p:txBody>
      </p:sp>
      <p:sp>
        <p:nvSpPr>
          <p:cNvPr id="5" name="Footer Placeholder 4">
            <a:extLst>
              <a:ext uri="{FF2B5EF4-FFF2-40B4-BE49-F238E27FC236}">
                <a16:creationId xmlns:a16="http://schemas.microsoft.com/office/drawing/2014/main" id="{721D9141-4936-45CA-AEFB-999CA6C7F78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A65BB86-F017-4577-BB05-5AA3DE3CA2CC}"/>
              </a:ext>
            </a:extLst>
          </p:cNvPr>
          <p:cNvSpPr>
            <a:spLocks noGrp="1"/>
          </p:cNvSpPr>
          <p:nvPr>
            <p:ph type="sldNum" sz="quarter" idx="12"/>
          </p:nvPr>
        </p:nvSpPr>
        <p:spPr/>
        <p:txBody>
          <a:bodyPr/>
          <a:lstStyle/>
          <a:p>
            <a:fld id="{96C1484F-951D-41BD-90F2-F7BF1EA07A2A}" type="slidenum">
              <a:rPr lang="en-IN" smtClean="0"/>
              <a:t>‹#›</a:t>
            </a:fld>
            <a:endParaRPr lang="en-IN"/>
          </a:p>
        </p:txBody>
      </p:sp>
    </p:spTree>
    <p:extLst>
      <p:ext uri="{BB962C8B-B14F-4D97-AF65-F5344CB8AC3E}">
        <p14:creationId xmlns:p14="http://schemas.microsoft.com/office/powerpoint/2010/main" val="3857978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pPr>
              <a:defRPr/>
            </a:pPr>
            <a:fld id="{3EB0A888-2D5B-45F8-A7A5-C73DF93D2CBC}" type="datetimeFigureOut">
              <a:rPr lang="en-US" smtClean="0"/>
              <a:pPr>
                <a:defRPr/>
              </a:pPr>
              <a:t>4/20/2021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4BC55A5-C7F8-4AE7-843D-C3B99B6F1EB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pPr>
              <a:defRPr/>
            </a:pPr>
            <a:fld id="{1AC83CC9-FD18-432C-B0EA-00B60C034C71}" type="datetimeFigureOut">
              <a:rPr lang="en-US" smtClean="0"/>
              <a:pPr>
                <a:defRPr/>
              </a:pPr>
              <a:t>4/20/2021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569A014-6FA7-4F1E-B2A8-4AB82520A6D9}"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pPr>
              <a:defRPr/>
            </a:pPr>
            <a:fld id="{54BDDDB4-CF79-4968-B42E-F15B8E505D79}" type="datetimeFigureOut">
              <a:rPr lang="en-US" smtClean="0"/>
              <a:pPr>
                <a:defRPr/>
              </a:pPr>
              <a:t>4/20/2021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35B5E4-E656-4FCD-A425-5449F72CECE2}"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429157-7CA6-41D5-9DFB-94B6F39661E6}" type="datetimeFigureOut">
              <a:rPr lang="en-US" smtClean="0"/>
              <a:pPr>
                <a:defRPr/>
              </a:pPr>
              <a:t>4/20/2021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B63773-CB05-4881-AF1E-A073F0963EB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4AA5B2C-2A3E-4842-B652-0ADF11BBEA30}" type="datetimeFigureOut">
              <a:rPr lang="en-US" smtClean="0"/>
              <a:pPr>
                <a:defRPr/>
              </a:pPr>
              <a:t>4/20/2021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5B8BDCB-8F7A-489F-85BE-424B1B0350C8}"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DECF91D-113D-4667-911C-D76875C59E95}" type="datetimeFigureOut">
              <a:rPr lang="en-US" smtClean="0"/>
              <a:pPr>
                <a:defRPr/>
              </a:pPr>
              <a:t>4/20/2021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2C3C806-C1CD-4E10-A53C-5C292FF62115}"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CC00515-FDAE-4C98-A977-8E08906E689F}" type="datetimeFigureOut">
              <a:rPr lang="en-US" smtClean="0"/>
              <a:pPr>
                <a:defRPr/>
              </a:pPr>
              <a:t>4/20/2021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840C5E5-19F6-4EAC-A6F0-8EE45FFD76F4}"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sp>
        <p:nvSpPr>
          <p:cNvPr id="11" name="Right Triangle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8288"/>
            <a:ext cx="8229600" cy="1398587"/>
          </a:xfrm>
          <a:prstGeom prst="rect">
            <a:avLst/>
          </a:prstGeom>
        </p:spPr>
        <p:txBody>
          <a:bodyPr vert="horz" anchor="ctr">
            <a:normAutofit/>
          </a:bodyPr>
          <a:lstStyle/>
          <a:p>
            <a:r>
              <a:rPr lang="en-US"/>
              <a:t>Click to edit Master title style</a:t>
            </a:r>
          </a:p>
        </p:txBody>
      </p:sp>
      <p:sp>
        <p:nvSpPr>
          <p:cNvPr id="1030" name="Text Placeholder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a:solidFill>
                  <a:schemeClr val="tx1"/>
                </a:solidFill>
                <a:latin typeface="+mn-lt"/>
                <a:cs typeface="+mn-cs"/>
              </a:defRPr>
            </a:lvl1pPr>
          </a:lstStyle>
          <a:p>
            <a:pPr>
              <a:defRPr/>
            </a:pPr>
            <a:fld id="{5CC00515-FDAE-4C98-A977-8E08906E689F}" type="datetimeFigureOut">
              <a:rPr lang="en-US"/>
              <a:pPr>
                <a:defRPr/>
              </a:pPr>
              <a:t>4/20/2021</a:t>
            </a:fld>
            <a:endParaRPr lang="en-US"/>
          </a:p>
        </p:txBody>
      </p:sp>
      <p:sp>
        <p:nvSpPr>
          <p:cNvPr id="3" name="Footer Placeholder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a:solidFill>
                  <a:schemeClr val="tx1"/>
                </a:solidFill>
                <a:latin typeface="+mn-lt"/>
                <a:cs typeface="+mn-cs"/>
              </a:defRPr>
            </a:lvl1pPr>
          </a:lstStyle>
          <a:p>
            <a:pPr>
              <a:defRPr/>
            </a:pPr>
            <a:fld id="{9840C5E5-19F6-4EAC-A6F0-8EE45FFD76F4}" type="slidenum">
              <a:rPr lang="en-US"/>
              <a:pPr>
                <a:defRPr/>
              </a:pPr>
              <a:t>‹#›</a:t>
            </a:fld>
            <a:endParaRPr lang="en-US"/>
          </a:p>
        </p:txBody>
      </p:sp>
    </p:spTree>
    <p:extLst>
      <p:ext uri="{BB962C8B-B14F-4D97-AF65-F5344CB8AC3E}">
        <p14:creationId xmlns:p14="http://schemas.microsoft.com/office/powerpoint/2010/main" val="17794384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EDA7B-624C-4506-A2AB-21E56A62BE3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7760269-52F8-4DEC-BF84-CD5EA05625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A7FF238-2472-44CF-A180-3AE63324F82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4EF4861-3466-49AE-96B6-2E5471113EEF}" type="datetimeFigureOut">
              <a:rPr lang="en-IN" smtClean="0"/>
              <a:t>20-04-2021</a:t>
            </a:fld>
            <a:endParaRPr lang="en-IN"/>
          </a:p>
        </p:txBody>
      </p:sp>
      <p:sp>
        <p:nvSpPr>
          <p:cNvPr id="5" name="Footer Placeholder 4">
            <a:extLst>
              <a:ext uri="{FF2B5EF4-FFF2-40B4-BE49-F238E27FC236}">
                <a16:creationId xmlns:a16="http://schemas.microsoft.com/office/drawing/2014/main" id="{4C79BD9A-A5EE-46DB-B384-A0D7ED6B562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A36DD42A-8BBD-4C2E-9488-47D7474493B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C1484F-951D-41BD-90F2-F7BF1EA07A2A}" type="slidenum">
              <a:rPr lang="en-IN" smtClean="0"/>
              <a:t>‹#›</a:t>
            </a:fld>
            <a:endParaRPr lang="en-IN"/>
          </a:p>
        </p:txBody>
      </p:sp>
    </p:spTree>
    <p:extLst>
      <p:ext uri="{BB962C8B-B14F-4D97-AF65-F5344CB8AC3E}">
        <p14:creationId xmlns:p14="http://schemas.microsoft.com/office/powerpoint/2010/main" val="16173729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3.jpeg"/><Relationship Id="rId2" Type="http://schemas.openxmlformats.org/officeDocument/2006/relationships/image" Target="../media/image188.jpeg"/><Relationship Id="rId1" Type="http://schemas.openxmlformats.org/officeDocument/2006/relationships/slideLayout" Target="../slideLayouts/slideLayout7.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4.xml"/><Relationship Id="rId4" Type="http://schemas.openxmlformats.org/officeDocument/2006/relationships/image" Target="../media/image199.jpeg"/></Relationships>
</file>

<file path=ppt/slides/_rels/slide105.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image" Target="../media/image200.jpeg"/><Relationship Id="rId1" Type="http://schemas.openxmlformats.org/officeDocument/2006/relationships/slideLayout" Target="../slideLayouts/slideLayout4.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 Id="rId9" Type="http://schemas.openxmlformats.org/officeDocument/2006/relationships/image" Target="../media/image207.jpeg"/></Relationships>
</file>

<file path=ppt/slides/_rels/slide10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4.xml"/><Relationship Id="rId4" Type="http://schemas.openxmlformats.org/officeDocument/2006/relationships/image" Target="../media/image210.jpeg"/></Relationships>
</file>

<file path=ppt/slides/_rels/slide107.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2.jpeg"/><Relationship Id="rId7" Type="http://schemas.openxmlformats.org/officeDocument/2006/relationships/image" Target="../media/image216.jpeg"/><Relationship Id="rId2" Type="http://schemas.openxmlformats.org/officeDocument/2006/relationships/image" Target="../media/image211.png"/><Relationship Id="rId1" Type="http://schemas.openxmlformats.org/officeDocument/2006/relationships/slideLayout" Target="../slideLayouts/slideLayout4.xml"/><Relationship Id="rId6" Type="http://schemas.openxmlformats.org/officeDocument/2006/relationships/image" Target="../media/image215.jpeg"/><Relationship Id="rId5" Type="http://schemas.openxmlformats.org/officeDocument/2006/relationships/image" Target="../media/image214.jpeg"/><Relationship Id="rId10" Type="http://schemas.openxmlformats.org/officeDocument/2006/relationships/image" Target="../media/image219.jpeg"/><Relationship Id="rId4" Type="http://schemas.openxmlformats.org/officeDocument/2006/relationships/image" Target="../media/image213.jpeg"/><Relationship Id="rId9" Type="http://schemas.openxmlformats.org/officeDocument/2006/relationships/image" Target="../media/image218.jpeg"/></Relationships>
</file>

<file path=ppt/slides/_rels/slide10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64.jp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4" Type="http://schemas.openxmlformats.org/officeDocument/2006/relationships/image" Target="../media/image81.jpg"/></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5.xml"/><Relationship Id="rId5" Type="http://schemas.openxmlformats.org/officeDocument/2006/relationships/image" Target="../media/image87.jpeg"/><Relationship Id="rId4" Type="http://schemas.openxmlformats.org/officeDocument/2006/relationships/image" Target="../media/image86.jpeg"/></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5.xml"/><Relationship Id="rId5" Type="http://schemas.openxmlformats.org/officeDocument/2006/relationships/image" Target="../media/image91.jpeg"/><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 Id="rId4"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xml"/><Relationship Id="rId4" Type="http://schemas.openxmlformats.org/officeDocument/2006/relationships/image" Target="../media/image10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09.jpeg"/><Relationship Id="rId4" Type="http://schemas.openxmlformats.org/officeDocument/2006/relationships/image" Target="../media/image108.jpeg"/></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9.xml"/><Relationship Id="rId4" Type="http://schemas.openxmlformats.org/officeDocument/2006/relationships/image" Target="../media/image115.jpeg"/></Relationships>
</file>

<file path=ppt/slides/_rels/slide7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1.xml"/><Relationship Id="rId5" Type="http://schemas.openxmlformats.org/officeDocument/2006/relationships/image" Target="../media/image123.jpeg"/><Relationship Id="rId4" Type="http://schemas.openxmlformats.org/officeDocument/2006/relationships/image" Target="../media/image122.jpeg"/></Relationships>
</file>

<file path=ppt/slides/_rels/slide7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27.jpeg"/><Relationship Id="rId4" Type="http://schemas.openxmlformats.org/officeDocument/2006/relationships/image" Target="../media/image126.jpeg"/></Relationships>
</file>

<file path=ppt/slides/_rels/slide7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6.xml"/><Relationship Id="rId5" Type="http://schemas.openxmlformats.org/officeDocument/2006/relationships/image" Target="../media/image130.jpeg"/><Relationship Id="rId4" Type="http://schemas.openxmlformats.org/officeDocument/2006/relationships/image" Target="../media/image18.jpeg"/></Relationships>
</file>

<file path=ppt/slides/_rels/slide7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6.xml"/><Relationship Id="rId4" Type="http://schemas.openxmlformats.org/officeDocument/2006/relationships/image" Target="../media/image13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 Id="rId5" Type="http://schemas.openxmlformats.org/officeDocument/2006/relationships/image" Target="../media/image136.png"/><Relationship Id="rId4" Type="http://schemas.openxmlformats.org/officeDocument/2006/relationships/image" Target="../media/image101.jpeg"/></Relationships>
</file>

<file path=ppt/slides/_rels/slide81.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chart" Target="../charts/chart2.xml"/><Relationship Id="rId1" Type="http://schemas.openxmlformats.org/officeDocument/2006/relationships/slideLayout" Target="../slideLayouts/slideLayout6.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4.xml"/><Relationship Id="rId5" Type="http://schemas.openxmlformats.org/officeDocument/2006/relationships/image" Target="../media/image146.jpeg"/><Relationship Id="rId4" Type="http://schemas.openxmlformats.org/officeDocument/2006/relationships/image" Target="../media/image145.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4.xml"/><Relationship Id="rId4" Type="http://schemas.openxmlformats.org/officeDocument/2006/relationships/image" Target="../media/image149.jpeg"/></Relationships>
</file>

<file path=ppt/slides/_rels/slide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4.xml"/><Relationship Id="rId4" Type="http://schemas.openxmlformats.org/officeDocument/2006/relationships/image" Target="../media/image152.jpeg"/></Relationships>
</file>

<file path=ppt/slides/_rels/slide8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57.jpeg"/><Relationship Id="rId4" Type="http://schemas.openxmlformats.org/officeDocument/2006/relationships/image" Target="../media/image15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4.xml"/><Relationship Id="rId4" Type="http://schemas.openxmlformats.org/officeDocument/2006/relationships/image" Target="../media/image160.jpeg"/></Relationships>
</file>

<file path=ppt/slides/_rels/slide91.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eg"/><Relationship Id="rId1" Type="http://schemas.openxmlformats.org/officeDocument/2006/relationships/slideLayout" Target="../slideLayouts/slideLayout4.xml"/><Relationship Id="rId4" Type="http://schemas.openxmlformats.org/officeDocument/2006/relationships/image" Target="../media/image163.jp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image" Target="../media/image166.jpeg"/></Relationships>
</file>

<file path=ppt/slides/_rels/slide9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image" Target="../media/image170.jpeg"/></Relationships>
</file>

<file path=ppt/slides/_rels/slide9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6.xml"/><Relationship Id="rId5" Type="http://schemas.openxmlformats.org/officeDocument/2006/relationships/image" Target="../media/image175.jpg"/><Relationship Id="rId4" Type="http://schemas.openxmlformats.org/officeDocument/2006/relationships/image" Target="../media/image17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4.xml"/><Relationship Id="rId5" Type="http://schemas.openxmlformats.org/officeDocument/2006/relationships/image" Target="../media/image179.jpeg"/><Relationship Id="rId4" Type="http://schemas.openxmlformats.org/officeDocument/2006/relationships/image" Target="../media/image178.jpeg"/></Relationships>
</file>

<file path=ppt/slides/_rels/slide9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4.xml"/><Relationship Id="rId5" Type="http://schemas.openxmlformats.org/officeDocument/2006/relationships/image" Target="../media/image183.jpeg"/><Relationship Id="rId4" Type="http://schemas.openxmlformats.org/officeDocument/2006/relationships/image" Target="../media/image182.jpeg"/></Relationships>
</file>

<file path=ppt/slides/_rels/slide9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4.xml"/><Relationship Id="rId5" Type="http://schemas.openxmlformats.org/officeDocument/2006/relationships/image" Target="../media/image187.jpeg"/><Relationship Id="rId4" Type="http://schemas.openxmlformats.org/officeDocument/2006/relationships/image" Target="../media/image1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txBox="1">
            <a:spLocks/>
          </p:cNvSpPr>
          <p:nvPr/>
        </p:nvSpPr>
        <p:spPr>
          <a:xfrm>
            <a:off x="0" y="-76200"/>
            <a:ext cx="9144000" cy="1371600"/>
          </a:xfrm>
          <a:prstGeom prst="rect">
            <a:avLst/>
          </a:prstGeom>
          <a:solidFill>
            <a:srgbClr val="93FF93"/>
          </a:solidFill>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sz="3600" dirty="0">
              <a:ln w="18415" cmpd="sng">
                <a:solidFill>
                  <a:schemeClr val="bg1"/>
                </a:solidFill>
                <a:prstDash val="solid"/>
              </a:ln>
              <a:solidFill>
                <a:srgbClr val="009900"/>
              </a:solidFill>
              <a:effectLst>
                <a:outerShdw blurRad="63500" dir="3600000" algn="tl" rotWithShape="0">
                  <a:srgbClr val="000000">
                    <a:alpha val="70000"/>
                  </a:srgbClr>
                </a:outerShdw>
              </a:effectLst>
              <a:latin typeface="Californian FB" pitchFamily="18" charset="0"/>
            </a:endParaRPr>
          </a:p>
        </p:txBody>
      </p:sp>
      <p:sp>
        <p:nvSpPr>
          <p:cNvPr id="16" name="Rectangle 15"/>
          <p:cNvSpPr/>
          <p:nvPr/>
        </p:nvSpPr>
        <p:spPr>
          <a:xfrm>
            <a:off x="914400" y="121243"/>
            <a:ext cx="7162800" cy="892552"/>
          </a:xfrm>
          <a:prstGeom prst="rect">
            <a:avLst/>
          </a:prstGeom>
          <a:noFill/>
        </p:spPr>
        <p:txBody>
          <a:bodyPr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rgbClr val="0033CC"/>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ICAR - KRISHI VIGYAN KENDRA (BSS)</a:t>
            </a:r>
          </a:p>
          <a:p>
            <a:pPr algn="ctr" fontAlgn="auto">
              <a:spcBef>
                <a:spcPts val="0"/>
              </a:spcBef>
              <a:spcAft>
                <a:spcPts val="0"/>
              </a:spcAft>
              <a:defRPr/>
            </a:pPr>
            <a:r>
              <a:rPr lang="en-US" sz="2400" b="1" dirty="0">
                <a:ln w="11430"/>
                <a:solidFill>
                  <a:srgbClr val="0033CC"/>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IDUKKI</a:t>
            </a:r>
            <a:endParaRPr lang="en-US" sz="2000" b="1" dirty="0">
              <a:ln w="11430"/>
              <a:solidFill>
                <a:srgbClr val="0033CC"/>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4104" name="Picture 7" descr="I:\icarlogo.jpg"/>
          <p:cNvPicPr>
            <a:picLocks noChangeAspect="1" noChangeArrowheads="1"/>
          </p:cNvPicPr>
          <p:nvPr/>
        </p:nvPicPr>
        <p:blipFill>
          <a:blip r:embed="rId2" cstate="print"/>
          <a:srcRect/>
          <a:stretch>
            <a:fillRect/>
          </a:stretch>
        </p:blipFill>
        <p:spPr bwMode="auto">
          <a:xfrm>
            <a:off x="76200" y="38100"/>
            <a:ext cx="928687" cy="990600"/>
          </a:xfrm>
          <a:prstGeom prst="rect">
            <a:avLst/>
          </a:prstGeom>
          <a:noFill/>
          <a:ln w="9525">
            <a:noFill/>
            <a:miter lim="800000"/>
            <a:headEnd/>
            <a:tailEnd/>
          </a:ln>
        </p:spPr>
      </p:pic>
      <p:sp>
        <p:nvSpPr>
          <p:cNvPr id="11" name="Rectangle 10"/>
          <p:cNvSpPr/>
          <p:nvPr/>
        </p:nvSpPr>
        <p:spPr>
          <a:xfrm>
            <a:off x="0" y="6125272"/>
            <a:ext cx="9144000" cy="732728"/>
          </a:xfrm>
          <a:prstGeom prst="rect">
            <a:avLst/>
          </a:prstGeom>
          <a:solidFill>
            <a:srgbClr val="93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3600" b="1" i="1" dirty="0">
                <a:solidFill>
                  <a:srgbClr val="002060"/>
                </a:solidFill>
                <a:latin typeface="Times New Roman" pitchFamily="18" charset="0"/>
                <a:cs typeface="Times New Roman" pitchFamily="18" charset="0"/>
              </a:rPr>
              <a:t>ANNUAL  REVIEW WORKSHOP (</a:t>
            </a:r>
            <a:r>
              <a:rPr lang="en-IN" sz="3200" b="1" i="1" dirty="0">
                <a:solidFill>
                  <a:srgbClr val="002060"/>
                </a:solidFill>
                <a:latin typeface="Times New Roman" pitchFamily="18" charset="0"/>
                <a:cs typeface="Times New Roman" pitchFamily="18" charset="0"/>
              </a:rPr>
              <a:t>2020-21)</a:t>
            </a:r>
            <a:endParaRPr lang="en-IN" sz="2400" b="1" i="1" dirty="0">
              <a:solidFill>
                <a:srgbClr val="002060"/>
              </a:solidFill>
              <a:latin typeface="Times New Roman" pitchFamily="18" charset="0"/>
              <a:cs typeface="Times New Roman" pitchFamily="18" charset="0"/>
            </a:endParaRPr>
          </a:p>
          <a:p>
            <a:pPr algn="ctr">
              <a:defRPr/>
            </a:pPr>
            <a:endParaRPr lang="en-IN" sz="1200" dirty="0">
              <a:solidFill>
                <a:srgbClr val="002060"/>
              </a:solidFill>
            </a:endParaRPr>
          </a:p>
        </p:txBody>
      </p:sp>
      <p:pic>
        <p:nvPicPr>
          <p:cNvPr id="12" name="Picture 2" descr="D:\BKVK\EMBLEMS\BAPOOJIKVK EMBLEM.jpg"/>
          <p:cNvPicPr>
            <a:picLocks noChangeAspect="1" noChangeArrowheads="1"/>
          </p:cNvPicPr>
          <p:nvPr/>
        </p:nvPicPr>
        <p:blipFill>
          <a:blip r:embed="rId3" cstate="print"/>
          <a:srcRect/>
          <a:stretch>
            <a:fillRect/>
          </a:stretch>
        </p:blipFill>
        <p:spPr bwMode="auto">
          <a:xfrm>
            <a:off x="8223250" y="149225"/>
            <a:ext cx="768350" cy="841375"/>
          </a:xfrm>
          <a:prstGeom prst="rect">
            <a:avLst/>
          </a:prstGeom>
          <a:noFill/>
          <a:ln w="9525">
            <a:noFill/>
            <a:miter lim="800000"/>
            <a:headEnd/>
            <a:tailEnd/>
          </a:ln>
        </p:spPr>
      </p:pic>
      <p:pic>
        <p:nvPicPr>
          <p:cNvPr id="8" name="Picture 2" descr="J:\KVK Photos\ICAR-KVK, Idukki-1 dt.10-07-2020.jpg"/>
          <p:cNvPicPr>
            <a:picLocks noChangeAspect="1" noChangeArrowheads="1"/>
          </p:cNvPicPr>
          <p:nvPr/>
        </p:nvPicPr>
        <p:blipFill>
          <a:blip r:embed="rId4" cstate="print"/>
          <a:srcRect/>
          <a:stretch>
            <a:fillRect/>
          </a:stretch>
        </p:blipFill>
        <p:spPr bwMode="auto">
          <a:xfrm>
            <a:off x="57176" y="1415397"/>
            <a:ext cx="9003252" cy="4585371"/>
          </a:xfrm>
          <a:prstGeom prst="rect">
            <a:avLst/>
          </a:prstGeom>
          <a:noFill/>
        </p:spPr>
      </p:pic>
    </p:spTree>
    <p:extLst>
      <p:ext uri="{BB962C8B-B14F-4D97-AF65-F5344CB8AC3E}">
        <p14:creationId xmlns:p14="http://schemas.microsoft.com/office/powerpoint/2010/main" val="790852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ooter Placeholder 3"/>
          <p:cNvSpPr txBox="1">
            <a:spLocks/>
          </p:cNvSpPr>
          <p:nvPr/>
        </p:nvSpPr>
        <p:spPr>
          <a:xfrm>
            <a:off x="0" y="0"/>
            <a:ext cx="9144000" cy="457200"/>
          </a:xfrm>
          <a:prstGeom prst="rect">
            <a:avLst/>
          </a:prstGeom>
          <a:solidFill>
            <a:srgbClr val="002060"/>
          </a:solidFill>
          <a:ln>
            <a:solidFill>
              <a:srgbClr val="FFFF00"/>
            </a:solidFill>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800" b="1" dirty="0">
                <a:solidFill>
                  <a:schemeClr val="bg1"/>
                </a:solidFill>
                <a:latin typeface="Arial" pitchFamily="34" charset="0"/>
                <a:cs typeface="Arial" pitchFamily="34" charset="0"/>
              </a:rPr>
              <a:t>Completed OFTs of (2019-20)</a:t>
            </a:r>
          </a:p>
        </p:txBody>
      </p:sp>
      <p:graphicFrame>
        <p:nvGraphicFramePr>
          <p:cNvPr id="7" name="Table 6"/>
          <p:cNvGraphicFramePr>
            <a:graphicFrameLocks noGrp="1"/>
          </p:cNvGraphicFramePr>
          <p:nvPr>
            <p:extLst>
              <p:ext uri="{D42A27DB-BD31-4B8C-83A1-F6EECF244321}">
                <p14:modId xmlns:p14="http://schemas.microsoft.com/office/powerpoint/2010/main" val="2534993646"/>
              </p:ext>
            </p:extLst>
          </p:nvPr>
        </p:nvGraphicFramePr>
        <p:xfrm>
          <a:off x="147606" y="533400"/>
          <a:ext cx="8843994" cy="5775960"/>
        </p:xfrm>
        <a:graphic>
          <a:graphicData uri="http://schemas.openxmlformats.org/drawingml/2006/table">
            <a:tbl>
              <a:tblPr firstRow="1" bandRow="1">
                <a:tableStyleId>{5C22544A-7EE6-4342-B048-85BDC9FD1C3A}</a:tableStyleId>
              </a:tblPr>
              <a:tblGrid>
                <a:gridCol w="660755">
                  <a:extLst>
                    <a:ext uri="{9D8B030D-6E8A-4147-A177-3AD203B41FA5}">
                      <a16:colId xmlns:a16="http://schemas.microsoft.com/office/drawing/2014/main" val="20000"/>
                    </a:ext>
                  </a:extLst>
                </a:gridCol>
                <a:gridCol w="1569294">
                  <a:extLst>
                    <a:ext uri="{9D8B030D-6E8A-4147-A177-3AD203B41FA5}">
                      <a16:colId xmlns:a16="http://schemas.microsoft.com/office/drawing/2014/main" val="20001"/>
                    </a:ext>
                  </a:extLst>
                </a:gridCol>
                <a:gridCol w="5864201">
                  <a:extLst>
                    <a:ext uri="{9D8B030D-6E8A-4147-A177-3AD203B41FA5}">
                      <a16:colId xmlns:a16="http://schemas.microsoft.com/office/drawing/2014/main" val="20002"/>
                    </a:ext>
                  </a:extLst>
                </a:gridCol>
                <a:gridCol w="749744">
                  <a:extLst>
                    <a:ext uri="{9D8B030D-6E8A-4147-A177-3AD203B41FA5}">
                      <a16:colId xmlns:a16="http://schemas.microsoft.com/office/drawing/2014/main" val="20003"/>
                    </a:ext>
                  </a:extLst>
                </a:gridCol>
              </a:tblGrid>
              <a:tr h="647720">
                <a:tc>
                  <a:txBody>
                    <a:bodyPr/>
                    <a:lstStyle/>
                    <a:p>
                      <a:pPr algn="ctr"/>
                      <a:r>
                        <a:rPr lang="en-US" sz="1600" b="1" dirty="0">
                          <a:latin typeface="Arial" pitchFamily="34" charset="0"/>
                          <a:cs typeface="Arial" pitchFamily="34" charset="0"/>
                        </a:rPr>
                        <a:t>Sl.</a:t>
                      </a:r>
                    </a:p>
                    <a:p>
                      <a:pPr algn="ctr"/>
                      <a:r>
                        <a:rPr lang="en-US" sz="1600" b="1" dirty="0">
                          <a:latin typeface="Arial" pitchFamily="34" charset="0"/>
                          <a:cs typeface="Arial" pitchFamily="34" charset="0"/>
                        </a:rPr>
                        <a:t>No.</a:t>
                      </a:r>
                    </a:p>
                  </a:txBody>
                  <a:tcPr anchor="ctr">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b="1" dirty="0">
                          <a:latin typeface="Arial" pitchFamily="34" charset="0"/>
                          <a:cs typeface="Arial" pitchFamily="34" charset="0"/>
                        </a:rPr>
                        <a:t>Crop/</a:t>
                      </a:r>
                    </a:p>
                    <a:p>
                      <a:pPr algn="ctr"/>
                      <a:r>
                        <a:rPr lang="en-US" sz="1600" b="1" dirty="0">
                          <a:latin typeface="Arial" pitchFamily="34" charset="0"/>
                          <a:cs typeface="Arial" pitchFamily="34" charset="0"/>
                        </a:rPr>
                        <a:t>Enterprises</a:t>
                      </a:r>
                    </a:p>
                  </a:txBody>
                  <a:tcPr anchor="ctr">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b="1" dirty="0">
                          <a:latin typeface="Arial" pitchFamily="34" charset="0"/>
                          <a:cs typeface="Arial" pitchFamily="34" charset="0"/>
                        </a:rPr>
                        <a:t>Title of Assessment</a:t>
                      </a:r>
                    </a:p>
                  </a:txBody>
                  <a:tcPr anchor="ctr">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b="1" dirty="0">
                          <a:latin typeface="Arial" pitchFamily="34" charset="0"/>
                          <a:cs typeface="Arial" pitchFamily="34" charset="0"/>
                        </a:rPr>
                        <a:t>No. of trials</a:t>
                      </a:r>
                    </a:p>
                  </a:txBody>
                  <a:tcPr anchor="ctr">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557727">
                <a:tc>
                  <a:txBody>
                    <a:bodyPr/>
                    <a:lstStyle/>
                    <a:p>
                      <a:pPr algn="ctr"/>
                      <a:r>
                        <a:rPr lang="en-US" sz="1600" b="1" dirty="0">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t>Finger millet</a:t>
                      </a:r>
                      <a:endParaRPr lang="en-US" sz="16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t>Assessment of finger millet varieties in tribal belts of Idukki district</a:t>
                      </a:r>
                      <a:endParaRPr lang="en-US" sz="16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t>3</a:t>
                      </a:r>
                      <a:endParaRPr lang="en-US" sz="16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57727">
                <a:tc>
                  <a:txBody>
                    <a:bodyPr/>
                    <a:lstStyle/>
                    <a:p>
                      <a:pPr algn="ctr"/>
                      <a:r>
                        <a:rPr lang="en-US" sz="1600" b="1" dirty="0">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600" b="0" dirty="0">
                          <a:solidFill>
                            <a:schemeClr val="tx1"/>
                          </a:solidFill>
                          <a:effectLst/>
                          <a:latin typeface="Arial" pitchFamily="34" charset="0"/>
                          <a:ea typeface="Times New Roman" panose="02020603050405020304" pitchFamily="18" charset="0"/>
                          <a:cs typeface="Arial" pitchFamily="34" charset="0"/>
                        </a:rPr>
                        <a:t>Black pepper</a:t>
                      </a:r>
                      <a:endParaRPr lang="en-IN" sz="1600" b="0" dirty="0">
                        <a:solidFill>
                          <a:schemeClr val="tx1"/>
                        </a:solidFill>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2743200" algn="ctr"/>
                          <a:tab pos="5486400" algn="r"/>
                          <a:tab pos="457200" algn="l"/>
                        </a:tabLst>
                      </a:pPr>
                      <a:r>
                        <a:rPr lang="en-US" sz="1600" b="0" dirty="0">
                          <a:solidFill>
                            <a:schemeClr val="tx1"/>
                          </a:solidFill>
                          <a:effectLst/>
                          <a:latin typeface="Arial" pitchFamily="34" charset="0"/>
                          <a:ea typeface="Times New Roman" panose="02020603050405020304" pitchFamily="18" charset="0"/>
                          <a:cs typeface="Arial" pitchFamily="34" charset="0"/>
                        </a:rPr>
                        <a:t>Assessment of different potting mixture to produce healthy planting material of Black pepper</a:t>
                      </a:r>
                      <a:endParaRPr lang="en-IN" sz="1600" b="0" dirty="0">
                        <a:solidFill>
                          <a:schemeClr val="tx1"/>
                        </a:solidFill>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1600" b="0" dirty="0">
                          <a:solidFill>
                            <a:schemeClr val="tx1"/>
                          </a:solidFill>
                          <a:effectLst/>
                          <a:latin typeface="Arial" pitchFamily="34" charset="0"/>
                          <a:ea typeface="Times New Roman" panose="02020603050405020304" pitchFamily="18" charset="0"/>
                          <a:cs typeface="Arial" pitchFamily="34"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8211">
                <a:tc>
                  <a:txBody>
                    <a:bodyPr/>
                    <a:lstStyle/>
                    <a:p>
                      <a:pPr algn="ctr"/>
                      <a:r>
                        <a:rPr lang="en-US" sz="1600" b="1" dirty="0">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600" b="0" dirty="0">
                          <a:solidFill>
                            <a:schemeClr val="tx1"/>
                          </a:solidFill>
                          <a:effectLst/>
                          <a:latin typeface="Arial" pitchFamily="34" charset="0"/>
                          <a:ea typeface="Times New Roman" panose="02020603050405020304" pitchFamily="18" charset="0"/>
                          <a:cs typeface="Arial" pitchFamily="34" charset="0"/>
                        </a:rPr>
                        <a:t>Passion Fruit</a:t>
                      </a:r>
                      <a:endParaRPr lang="en-IN" sz="1600" b="0" dirty="0">
                        <a:solidFill>
                          <a:schemeClr val="tx1"/>
                        </a:solidFill>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tabLst>
                          <a:tab pos="2743200" algn="ctr"/>
                          <a:tab pos="5486400" algn="r"/>
                          <a:tab pos="457200" algn="l"/>
                        </a:tabLst>
                      </a:pPr>
                      <a:r>
                        <a:rPr lang="en-US" sz="1600" b="0" dirty="0">
                          <a:solidFill>
                            <a:schemeClr val="tx1"/>
                          </a:solidFill>
                          <a:effectLst/>
                          <a:latin typeface="Arial" pitchFamily="34" charset="0"/>
                          <a:ea typeface="Times New Roman" panose="02020603050405020304" pitchFamily="18" charset="0"/>
                          <a:cs typeface="Arial" pitchFamily="34" charset="0"/>
                        </a:rPr>
                        <a:t>Assessment of micro-nutrient sprays for mitigating irregularities in passion fruit</a:t>
                      </a:r>
                      <a:endParaRPr lang="en-IN" sz="1600" b="0" dirty="0">
                        <a:solidFill>
                          <a:schemeClr val="tx1"/>
                        </a:solidFill>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1600" b="0" dirty="0">
                          <a:solidFill>
                            <a:schemeClr val="tx1"/>
                          </a:solidFill>
                          <a:effectLst/>
                          <a:latin typeface="Arial" pitchFamily="34" charset="0"/>
                          <a:ea typeface="Times New Roman" panose="02020603050405020304" pitchFamily="18" charset="0"/>
                          <a:cs typeface="Arial" pitchFamily="34"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08741">
                <a:tc>
                  <a:txBody>
                    <a:bodyPr/>
                    <a:lstStyle/>
                    <a:p>
                      <a:pPr algn="ctr"/>
                      <a:r>
                        <a:rPr lang="en-US" sz="1600" dirty="0" smtClean="0"/>
                        <a:t>4.</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600" b="0" dirty="0">
                          <a:solidFill>
                            <a:schemeClr val="tx1"/>
                          </a:solidFill>
                          <a:effectLst/>
                          <a:latin typeface="Arial" pitchFamily="34" charset="0"/>
                          <a:ea typeface="Times New Roman" panose="02020603050405020304" pitchFamily="18" charset="0"/>
                          <a:cs typeface="Arial" pitchFamily="34" charset="0"/>
                        </a:rPr>
                        <a:t>Poultry</a:t>
                      </a:r>
                      <a:endParaRPr lang="en-IN" sz="1600" b="0" dirty="0">
                        <a:solidFill>
                          <a:schemeClr val="tx1"/>
                        </a:solidFill>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tab pos="2743200" algn="ctr"/>
                          <a:tab pos="5486400" algn="r"/>
                          <a:tab pos="457200" algn="l"/>
                        </a:tabLst>
                        <a:defRPr/>
                      </a:pPr>
                      <a:r>
                        <a:rPr lang="en-US" sz="1600" b="0" dirty="0">
                          <a:solidFill>
                            <a:schemeClr val="tx1"/>
                          </a:solidFill>
                          <a:effectLst/>
                          <a:latin typeface="Arial" pitchFamily="34" charset="0"/>
                          <a:ea typeface="Times New Roman" panose="02020603050405020304" pitchFamily="18" charset="0"/>
                          <a:cs typeface="Arial" pitchFamily="34" charset="0"/>
                        </a:rPr>
                        <a:t>Assessment of Production performance of different breeds of poultry under homesteads in </a:t>
                      </a:r>
                      <a:r>
                        <a:rPr lang="en-US" sz="1600" b="0" dirty="0" err="1">
                          <a:solidFill>
                            <a:schemeClr val="tx1"/>
                          </a:solidFill>
                          <a:effectLst/>
                          <a:latin typeface="Arial" pitchFamily="34" charset="0"/>
                          <a:ea typeface="Times New Roman" panose="02020603050405020304" pitchFamily="18" charset="0"/>
                          <a:cs typeface="Arial" pitchFamily="34" charset="0"/>
                        </a:rPr>
                        <a:t>Idukki</a:t>
                      </a:r>
                      <a:r>
                        <a:rPr lang="en-US" sz="1600" b="0" dirty="0">
                          <a:solidFill>
                            <a:schemeClr val="tx1"/>
                          </a:solidFill>
                          <a:effectLst/>
                          <a:latin typeface="Arial" pitchFamily="34" charset="0"/>
                          <a:ea typeface="Times New Roman" panose="02020603050405020304" pitchFamily="18" charset="0"/>
                          <a:cs typeface="Arial" pitchFamily="34" charset="0"/>
                        </a:rPr>
                        <a:t> district</a:t>
                      </a:r>
                      <a:endParaRPr lang="en-IN" sz="1600" b="0" dirty="0">
                        <a:solidFill>
                          <a:schemeClr val="tx1"/>
                        </a:solidFill>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IN" sz="1600" b="0" dirty="0">
                          <a:solidFill>
                            <a:schemeClr val="tx1"/>
                          </a:solidFill>
                          <a:effectLst/>
                          <a:latin typeface="Arial" pitchFamily="34" charset="0"/>
                          <a:ea typeface="Times New Roman" panose="02020603050405020304" pitchFamily="18" charset="0"/>
                          <a:cs typeface="Arial" pitchFamily="34" charset="0"/>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5558665"/>
                  </a:ext>
                </a:extLst>
              </a:tr>
              <a:tr h="362826">
                <a:tc gridSpan="4">
                  <a:txBody>
                    <a:bodyPr/>
                    <a:lstStyle/>
                    <a:p>
                      <a:pPr algn="ctr"/>
                      <a:r>
                        <a:rPr lang="en-US" sz="1600" b="1" dirty="0">
                          <a:solidFill>
                            <a:schemeClr val="bg1"/>
                          </a:solidFill>
                          <a:latin typeface="Arial" pitchFamily="34" charset="0"/>
                          <a:cs typeface="Arial" pitchFamily="34" charset="0"/>
                        </a:rPr>
                        <a:t>Approved OFTs (2020-21)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l">
                        <a:spcAft>
                          <a:spcPts val="0"/>
                        </a:spcAft>
                      </a:pPr>
                      <a:endParaRPr lang="en-IN" sz="1600" b="1"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spcAft>
                          <a:spcPts val="0"/>
                        </a:spcAft>
                        <a:tabLst>
                          <a:tab pos="2743200" algn="ctr"/>
                          <a:tab pos="5486400" algn="r"/>
                          <a:tab pos="457200" algn="l"/>
                        </a:tabLst>
                      </a:pPr>
                      <a:endParaRPr lang="en-IN" sz="1600" b="1"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spcAft>
                          <a:spcPts val="0"/>
                        </a:spcAft>
                      </a:pPr>
                      <a:endParaRPr lang="en-IN" sz="1600" b="1"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78473">
                <a:tc>
                  <a:txBody>
                    <a:bodyPr/>
                    <a:lstStyle/>
                    <a:p>
                      <a:pPr algn="ctr"/>
                      <a:r>
                        <a:rPr lang="en-US" sz="1600" b="1" dirty="0">
                          <a:latin typeface="Arial" pitchFamily="34" charset="0"/>
                          <a:cs typeface="Arial"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Banana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Assessment of </a:t>
                      </a:r>
                      <a:r>
                        <a:rPr lang="en-US" sz="1600" dirty="0" err="1"/>
                        <a:t>Fusarium</a:t>
                      </a:r>
                      <a:r>
                        <a:rPr lang="en-US" sz="1600" dirty="0"/>
                        <a:t> Wilt Disease management in Banana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78473">
                <a:tc>
                  <a:txBody>
                    <a:bodyPr/>
                    <a:lstStyle/>
                    <a:p>
                      <a:pPr algn="ctr"/>
                      <a:r>
                        <a:rPr lang="en-US" sz="1600" b="1" dirty="0">
                          <a:latin typeface="Arial" pitchFamily="34" charset="0"/>
                          <a:cs typeface="Arial"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rPr>
                        <a:t>Yard Long</a:t>
                      </a:r>
                      <a:r>
                        <a:rPr lang="en-US" sz="1600" b="0" baseline="0" dirty="0">
                          <a:solidFill>
                            <a:schemeClr val="tx1"/>
                          </a:solidFill>
                        </a:rPr>
                        <a:t> Bean</a:t>
                      </a:r>
                      <a:endParaRPr lang="en-US" sz="1600" b="0" dirty="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Assessment of Yard Long Bean Varieties in Idukki district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3239945"/>
                  </a:ext>
                </a:extLst>
              </a:tr>
              <a:tr h="567054">
                <a:tc>
                  <a:txBody>
                    <a:bodyPr/>
                    <a:lstStyle/>
                    <a:p>
                      <a:pPr algn="ctr"/>
                      <a:r>
                        <a:rPr lang="en-US" sz="1600" b="1" dirty="0">
                          <a:latin typeface="Arial" pitchFamily="34" charset="0"/>
                          <a:cs typeface="Arial"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Cassava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Assessment of Cassava varieties in high ranges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3438">
                <a:tc>
                  <a:txBody>
                    <a:bodyPr/>
                    <a:lstStyle/>
                    <a:p>
                      <a:pPr algn="ctr"/>
                      <a:r>
                        <a:rPr lang="en-US" sz="1600" b="1" dirty="0">
                          <a:latin typeface="Arial" pitchFamily="34" charset="0"/>
                          <a:cs typeface="Arial"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solidFill>
                            <a:schemeClr val="tx1"/>
                          </a:solidFill>
                          <a:latin typeface="Arial" pitchFamily="34" charset="0"/>
                          <a:cs typeface="Arial" pitchFamily="34" charset="0"/>
                        </a:rPr>
                        <a:t>Composting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b="0" dirty="0">
                          <a:solidFill>
                            <a:schemeClr val="tx1"/>
                          </a:solidFill>
                          <a:latin typeface="Arial" pitchFamily="34" charset="0"/>
                          <a:cs typeface="Arial" pitchFamily="34" charset="0"/>
                        </a:rPr>
                        <a:t>Assessment of different decomposing cultures  in composting of agricultural wastes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latin typeface="Arial" pitchFamily="34" charset="0"/>
                          <a:cs typeface="Arial" pitchFamily="34" charset="0"/>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3438">
                <a:tc>
                  <a:txBody>
                    <a:bodyPr/>
                    <a:lstStyle/>
                    <a:p>
                      <a:pPr algn="ctr"/>
                      <a:r>
                        <a:rPr lang="en-US" sz="1600" b="0" dirty="0">
                          <a:latin typeface="Arial" pitchFamily="34" charset="0"/>
                          <a:cs typeface="Arial"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latin typeface="Arial" pitchFamily="34" charset="0"/>
                          <a:cs typeface="Arial" pitchFamily="34" charset="0"/>
                        </a:rPr>
                        <a:t>Dairy Cattle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a:latin typeface="Arial" pitchFamily="34" charset="0"/>
                          <a:cs typeface="Arial" pitchFamily="34" charset="0"/>
                        </a:rPr>
                        <a:t>Assessment of EVM preparations for control of </a:t>
                      </a:r>
                      <a:r>
                        <a:rPr lang="en-US" sz="1600" b="0" dirty="0" err="1">
                          <a:latin typeface="Arial" pitchFamily="34" charset="0"/>
                          <a:cs typeface="Arial" pitchFamily="34" charset="0"/>
                        </a:rPr>
                        <a:t>ectoparasites</a:t>
                      </a:r>
                      <a:r>
                        <a:rPr lang="en-US" sz="1600" b="0" dirty="0">
                          <a:latin typeface="Arial" pitchFamily="34" charset="0"/>
                          <a:cs typeface="Arial" pitchFamily="34" charset="0"/>
                        </a:rPr>
                        <a:t> in dairy cattle.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latin typeface="Arial" pitchFamily="34" charset="0"/>
                          <a:cs typeface="Arial" pitchFamily="34" charset="0"/>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6"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7" name="Rectangle 10"/>
          <p:cNvSpPr>
            <a:spLocks noChangeArrowheads="1"/>
          </p:cNvSpPr>
          <p:nvPr/>
        </p:nvSpPr>
        <p:spPr bwMode="auto">
          <a:xfrm>
            <a:off x="0" y="2971800"/>
            <a:ext cx="3000363" cy="523220"/>
          </a:xfrm>
          <a:prstGeom prst="rect">
            <a:avLst/>
          </a:prstGeom>
          <a:noFill/>
          <a:ln w="9525">
            <a:noFill/>
            <a:miter lim="800000"/>
            <a:headEnd/>
            <a:tailEnd/>
          </a:ln>
        </p:spPr>
        <p:txBody>
          <a:bodyPr wrap="square">
            <a:spAutoFit/>
          </a:bodyPr>
          <a:lstStyle/>
          <a:p>
            <a:r>
              <a:rPr lang="en-US" sz="1400" b="1" dirty="0">
                <a:solidFill>
                  <a:srgbClr val="6600CC"/>
                </a:solidFill>
                <a:latin typeface="Arial" panose="020B0604020202020204" pitchFamily="34" charset="0"/>
                <a:cs typeface="Arial" panose="020B0604020202020204" pitchFamily="34" charset="0"/>
              </a:rPr>
              <a:t>Demo. On seed treatment with </a:t>
            </a:r>
            <a:r>
              <a:rPr lang="en-US" sz="1400" b="1" dirty="0" err="1">
                <a:solidFill>
                  <a:srgbClr val="6600CC"/>
                </a:solidFill>
                <a:latin typeface="Arial" panose="020B0604020202020204" pitchFamily="34" charset="0"/>
                <a:cs typeface="Arial" panose="020B0604020202020204" pitchFamily="34" charset="0"/>
              </a:rPr>
              <a:t>Rhizobium</a:t>
            </a:r>
            <a:r>
              <a:rPr lang="en-US" sz="1400" b="1" dirty="0">
                <a:solidFill>
                  <a:srgbClr val="6600CC"/>
                </a:solidFill>
                <a:latin typeface="Arial" panose="020B0604020202020204" pitchFamily="34" charset="0"/>
                <a:cs typeface="Arial" panose="020B0604020202020204" pitchFamily="34" charset="0"/>
              </a:rPr>
              <a:t> </a:t>
            </a:r>
            <a:endParaRPr lang="en-US" sz="1400" dirty="0">
              <a:solidFill>
                <a:srgbClr val="6600CC"/>
              </a:solidFill>
              <a:latin typeface="Arial" panose="020B0604020202020204" pitchFamily="34" charset="0"/>
              <a:cs typeface="Arial" panose="020B0604020202020204" pitchFamily="34" charset="0"/>
            </a:endParaRPr>
          </a:p>
        </p:txBody>
      </p:sp>
      <p:sp>
        <p:nvSpPr>
          <p:cNvPr id="81929" name="Rectangle 10"/>
          <p:cNvSpPr>
            <a:spLocks noChangeArrowheads="1"/>
          </p:cNvSpPr>
          <p:nvPr/>
        </p:nvSpPr>
        <p:spPr bwMode="auto">
          <a:xfrm>
            <a:off x="4038600" y="2971800"/>
            <a:ext cx="1080745" cy="307777"/>
          </a:xfrm>
          <a:prstGeom prst="rect">
            <a:avLst/>
          </a:prstGeom>
          <a:noFill/>
          <a:ln w="9525">
            <a:noFill/>
            <a:miter lim="800000"/>
            <a:headEnd/>
            <a:tailEnd/>
          </a:ln>
        </p:spPr>
        <p:txBody>
          <a:bodyPr wrap="none">
            <a:spAutoFit/>
          </a:bodyPr>
          <a:lstStyle/>
          <a:p>
            <a:r>
              <a:rPr lang="en-US" sz="1400" b="1" dirty="0">
                <a:solidFill>
                  <a:srgbClr val="6600CC"/>
                </a:solidFill>
                <a:latin typeface="Arial" panose="020B0604020202020204" pitchFamily="34" charset="0"/>
                <a:cs typeface="Arial" panose="020B0604020202020204" pitchFamily="34" charset="0"/>
              </a:rPr>
              <a:t>Film Show</a:t>
            </a:r>
            <a:endParaRPr lang="en-US" sz="1400" dirty="0">
              <a:solidFill>
                <a:srgbClr val="6600CC"/>
              </a:solidFill>
              <a:latin typeface="Arial" panose="020B0604020202020204" pitchFamily="34" charset="0"/>
              <a:cs typeface="Arial" panose="020B0604020202020204" pitchFamily="34" charset="0"/>
            </a:endParaRPr>
          </a:p>
        </p:txBody>
      </p:sp>
      <p:sp>
        <p:nvSpPr>
          <p:cNvPr id="81930" name="Rectangle 10"/>
          <p:cNvSpPr>
            <a:spLocks noChangeArrowheads="1"/>
          </p:cNvSpPr>
          <p:nvPr/>
        </p:nvSpPr>
        <p:spPr bwMode="auto">
          <a:xfrm>
            <a:off x="6858000" y="2971800"/>
            <a:ext cx="1622495" cy="307777"/>
          </a:xfrm>
          <a:prstGeom prst="rect">
            <a:avLst/>
          </a:prstGeom>
          <a:noFill/>
          <a:ln w="9525">
            <a:noFill/>
            <a:miter lim="800000"/>
            <a:headEnd/>
            <a:tailEnd/>
          </a:ln>
        </p:spPr>
        <p:txBody>
          <a:bodyPr wrap="none">
            <a:spAutoFit/>
          </a:bodyPr>
          <a:lstStyle/>
          <a:p>
            <a:r>
              <a:rPr lang="en-US" sz="1400" b="1" dirty="0">
                <a:solidFill>
                  <a:srgbClr val="6600CC"/>
                </a:solidFill>
                <a:latin typeface="Arial" panose="020B0604020202020204" pitchFamily="34" charset="0"/>
                <a:cs typeface="Arial" panose="020B0604020202020204" pitchFamily="34" charset="0"/>
              </a:rPr>
              <a:t>Diagnostic Visits</a:t>
            </a:r>
            <a:endParaRPr lang="en-US" sz="1400" dirty="0">
              <a:solidFill>
                <a:srgbClr val="6600CC"/>
              </a:solidFill>
              <a:latin typeface="Arial" panose="020B0604020202020204" pitchFamily="34" charset="0"/>
              <a:cs typeface="Arial" panose="020B0604020202020204" pitchFamily="34" charset="0"/>
            </a:endParaRPr>
          </a:p>
        </p:txBody>
      </p:sp>
      <p:sp>
        <p:nvSpPr>
          <p:cNvPr id="12" name="Footer Placeholder 3"/>
          <p:cNvSpPr txBox="1">
            <a:spLocks/>
          </p:cNvSpPr>
          <p:nvPr/>
        </p:nvSpPr>
        <p:spPr>
          <a:xfrm>
            <a:off x="0" y="-1"/>
            <a:ext cx="9144000" cy="487363"/>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charset="0"/>
                <a:cs typeface="Arial" charset="0"/>
              </a:rPr>
              <a:t>EXTENSION ACTIVITIES</a:t>
            </a:r>
            <a:endParaRPr lang="en-US" sz="2400" b="1" dirty="0">
              <a:solidFill>
                <a:schemeClr val="bg1"/>
              </a:solidFill>
              <a:latin typeface="Arial" pitchFamily="34" charset="0"/>
              <a:cs typeface="Arial" pitchFamily="34" charset="0"/>
            </a:endParaRPr>
          </a:p>
        </p:txBody>
      </p:sp>
      <p:sp>
        <p:nvSpPr>
          <p:cNvPr id="15" name="Rectangle 10"/>
          <p:cNvSpPr>
            <a:spLocks noChangeArrowheads="1"/>
          </p:cNvSpPr>
          <p:nvPr/>
        </p:nvSpPr>
        <p:spPr bwMode="auto">
          <a:xfrm>
            <a:off x="565849" y="6093023"/>
            <a:ext cx="1863011" cy="307777"/>
          </a:xfrm>
          <a:prstGeom prst="rect">
            <a:avLst/>
          </a:prstGeom>
          <a:noFill/>
          <a:ln w="9525">
            <a:noFill/>
            <a:miter lim="800000"/>
            <a:headEnd/>
            <a:tailEnd/>
          </a:ln>
        </p:spPr>
        <p:txBody>
          <a:bodyPr wrap="none">
            <a:spAutoFit/>
          </a:bodyPr>
          <a:lstStyle/>
          <a:p>
            <a:r>
              <a:rPr lang="en-US" sz="1400" b="1" dirty="0">
                <a:solidFill>
                  <a:srgbClr val="6600CC"/>
                </a:solidFill>
                <a:latin typeface="Arial" panose="020B0604020202020204" pitchFamily="34" charset="0"/>
                <a:cs typeface="Arial" panose="020B0604020202020204" pitchFamily="34" charset="0"/>
              </a:rPr>
              <a:t>Field day on  Paddy</a:t>
            </a:r>
            <a:endParaRPr lang="en-US" sz="1400" dirty="0">
              <a:solidFill>
                <a:srgbClr val="6600CC"/>
              </a:solidFill>
              <a:latin typeface="Arial" panose="020B0604020202020204" pitchFamily="34" charset="0"/>
              <a:cs typeface="Arial" panose="020B0604020202020204" pitchFamily="34" charset="0"/>
            </a:endParaRPr>
          </a:p>
        </p:txBody>
      </p:sp>
      <p:sp>
        <p:nvSpPr>
          <p:cNvPr id="17" name="Rectangle 10"/>
          <p:cNvSpPr>
            <a:spLocks noChangeArrowheads="1"/>
          </p:cNvSpPr>
          <p:nvPr/>
        </p:nvSpPr>
        <p:spPr bwMode="auto">
          <a:xfrm>
            <a:off x="3429000" y="6093023"/>
            <a:ext cx="2390398" cy="307777"/>
          </a:xfrm>
          <a:prstGeom prst="rect">
            <a:avLst/>
          </a:prstGeom>
          <a:noFill/>
          <a:ln w="9525">
            <a:noFill/>
            <a:miter lim="800000"/>
            <a:headEnd/>
            <a:tailEnd/>
          </a:ln>
        </p:spPr>
        <p:txBody>
          <a:bodyPr wrap="none">
            <a:spAutoFit/>
          </a:bodyPr>
          <a:lstStyle/>
          <a:p>
            <a:r>
              <a:rPr lang="en-US" sz="1400" b="1" dirty="0">
                <a:solidFill>
                  <a:srgbClr val="6600CC"/>
                </a:solidFill>
                <a:latin typeface="Arial" panose="020B0604020202020204" pitchFamily="34" charset="0"/>
                <a:cs typeface="Arial" panose="020B0604020202020204" pitchFamily="34" charset="0"/>
              </a:rPr>
              <a:t>Field visit - INM in Banana</a:t>
            </a:r>
            <a:endParaRPr lang="en-US" sz="1400" dirty="0">
              <a:solidFill>
                <a:srgbClr val="6600CC"/>
              </a:solidFill>
              <a:latin typeface="Arial" panose="020B0604020202020204" pitchFamily="34" charset="0"/>
              <a:cs typeface="Arial" panose="020B0604020202020204" pitchFamily="34" charset="0"/>
            </a:endParaRPr>
          </a:p>
        </p:txBody>
      </p:sp>
      <p:sp>
        <p:nvSpPr>
          <p:cNvPr id="18" name="Rectangle 10"/>
          <p:cNvSpPr>
            <a:spLocks noChangeArrowheads="1"/>
          </p:cNvSpPr>
          <p:nvPr/>
        </p:nvSpPr>
        <p:spPr bwMode="auto">
          <a:xfrm>
            <a:off x="6781800" y="6093022"/>
            <a:ext cx="1686424" cy="307777"/>
          </a:xfrm>
          <a:prstGeom prst="rect">
            <a:avLst/>
          </a:prstGeom>
          <a:noFill/>
          <a:ln w="9525">
            <a:noFill/>
            <a:miter lim="800000"/>
            <a:headEnd/>
            <a:tailEnd/>
          </a:ln>
        </p:spPr>
        <p:txBody>
          <a:bodyPr wrap="none">
            <a:spAutoFit/>
          </a:bodyPr>
          <a:lstStyle/>
          <a:p>
            <a:r>
              <a:rPr lang="en-US" sz="1400" b="1" dirty="0">
                <a:solidFill>
                  <a:srgbClr val="6600CC"/>
                </a:solidFill>
                <a:latin typeface="Arial" panose="020B0604020202020204" pitchFamily="34" charset="0"/>
                <a:cs typeface="Arial" panose="020B0604020202020204" pitchFamily="34" charset="0"/>
              </a:rPr>
              <a:t>Ex. Trainees Meet</a:t>
            </a:r>
            <a:endParaRPr lang="en-US" sz="1400" dirty="0">
              <a:solidFill>
                <a:srgbClr val="6600CC"/>
              </a:solidFill>
              <a:latin typeface="Arial" panose="020B0604020202020204" pitchFamily="34" charset="0"/>
              <a:cs typeface="Arial" panose="020B0604020202020204" pitchFamily="34" charset="0"/>
            </a:endParaRPr>
          </a:p>
        </p:txBody>
      </p:sp>
      <p:pic>
        <p:nvPicPr>
          <p:cNvPr id="5124" name="Picture 4" descr="C:\Users\user\Desktop\ARM (2019-20) Photos-KVK, Idukki\Diagnostic visit on  cowpea Aphids affected field at Adimali village, KVK, Idukki.jpg"/>
          <p:cNvPicPr>
            <a:picLocks noChangeAspect="1" noChangeArrowheads="1"/>
          </p:cNvPicPr>
          <p:nvPr/>
        </p:nvPicPr>
        <p:blipFill>
          <a:blip r:embed="rId2" cstate="print"/>
          <a:srcRect/>
          <a:stretch>
            <a:fillRect/>
          </a:stretch>
        </p:blipFill>
        <p:spPr bwMode="auto">
          <a:xfrm>
            <a:off x="6143636" y="596048"/>
            <a:ext cx="2924164" cy="2357454"/>
          </a:xfrm>
          <a:prstGeom prst="rect">
            <a:avLst/>
          </a:prstGeom>
          <a:noFill/>
          <a:ln>
            <a:solidFill>
              <a:srgbClr val="FF0000"/>
            </a:solidFill>
          </a:ln>
        </p:spPr>
      </p:pic>
      <p:pic>
        <p:nvPicPr>
          <p:cNvPr id="5125" name="Picture 5" descr="C:\Users\user\Desktop\ARM (2019-20) Photos-KVK, Idukki\Farmers viewing the Live webcast of NADCP at KVK, Idukki.jpg"/>
          <p:cNvPicPr>
            <a:picLocks noChangeAspect="1" noChangeArrowheads="1"/>
          </p:cNvPicPr>
          <p:nvPr/>
        </p:nvPicPr>
        <p:blipFill>
          <a:blip r:embed="rId3" cstate="print"/>
          <a:srcRect/>
          <a:stretch>
            <a:fillRect/>
          </a:stretch>
        </p:blipFill>
        <p:spPr bwMode="auto">
          <a:xfrm>
            <a:off x="3071802" y="596048"/>
            <a:ext cx="3000396" cy="2357454"/>
          </a:xfrm>
          <a:prstGeom prst="rect">
            <a:avLst/>
          </a:prstGeom>
          <a:noFill/>
          <a:ln>
            <a:solidFill>
              <a:srgbClr val="FF0000"/>
            </a:solidFill>
          </a:ln>
        </p:spPr>
      </p:pic>
      <p:pic>
        <p:nvPicPr>
          <p:cNvPr id="5126" name="Picture 6" descr="C:\Users\user\Desktop\ARM (2019-20) Photos-KVK, Idukki\Field day -FLD in paddy-Udumbanchola village, KVK, Idukki.jpg"/>
          <p:cNvPicPr>
            <a:picLocks noChangeAspect="1" noChangeArrowheads="1"/>
          </p:cNvPicPr>
          <p:nvPr/>
        </p:nvPicPr>
        <p:blipFill>
          <a:blip r:embed="rId4" cstate="print"/>
          <a:srcRect/>
          <a:stretch>
            <a:fillRect/>
          </a:stretch>
        </p:blipFill>
        <p:spPr bwMode="auto">
          <a:xfrm>
            <a:off x="76200" y="3643314"/>
            <a:ext cx="2924132" cy="2357454"/>
          </a:xfrm>
          <a:prstGeom prst="rect">
            <a:avLst/>
          </a:prstGeom>
          <a:noFill/>
          <a:ln>
            <a:solidFill>
              <a:srgbClr val="FF0000"/>
            </a:solidFill>
          </a:ln>
        </p:spPr>
      </p:pic>
      <p:pic>
        <p:nvPicPr>
          <p:cNvPr id="5127" name="Picture 7" descr="C:\Users\user\Desktop\ARM (2019-20) Photos-KVK, Idukki\Field visit of  FLD on INM in banana- Udumbanchola, KVK, Idukki.jpg"/>
          <p:cNvPicPr>
            <a:picLocks noChangeAspect="1" noChangeArrowheads="1"/>
          </p:cNvPicPr>
          <p:nvPr/>
        </p:nvPicPr>
        <p:blipFill>
          <a:blip r:embed="rId5" cstate="print"/>
          <a:srcRect/>
          <a:stretch>
            <a:fillRect/>
          </a:stretch>
        </p:blipFill>
        <p:spPr bwMode="auto">
          <a:xfrm>
            <a:off x="3071802" y="3643314"/>
            <a:ext cx="3000364" cy="2357454"/>
          </a:xfrm>
          <a:prstGeom prst="rect">
            <a:avLst/>
          </a:prstGeom>
          <a:noFill/>
          <a:ln>
            <a:solidFill>
              <a:srgbClr val="FF0000"/>
            </a:solidFill>
          </a:ln>
        </p:spPr>
      </p:pic>
      <p:pic>
        <p:nvPicPr>
          <p:cNvPr id="5128" name="Picture 8" descr="C:\Users\user\Desktop\ARM (2019-20) Photos-KVK, Idukki\Method demo. on seed treatment with Rhizobium in  Cowpea- Vadanmedu Village, KVK, Idukki.jpg"/>
          <p:cNvPicPr>
            <a:picLocks noChangeAspect="1" noChangeArrowheads="1"/>
          </p:cNvPicPr>
          <p:nvPr/>
        </p:nvPicPr>
        <p:blipFill>
          <a:blip r:embed="rId6" cstate="print"/>
          <a:srcRect/>
          <a:stretch>
            <a:fillRect/>
          </a:stretch>
        </p:blipFill>
        <p:spPr bwMode="auto">
          <a:xfrm>
            <a:off x="76200" y="596048"/>
            <a:ext cx="2924163" cy="2357454"/>
          </a:xfrm>
          <a:prstGeom prst="rect">
            <a:avLst/>
          </a:prstGeom>
          <a:noFill/>
          <a:ln>
            <a:solidFill>
              <a:srgbClr val="FF0000"/>
            </a:solidFill>
          </a:ln>
        </p:spPr>
      </p:pic>
      <p:pic>
        <p:nvPicPr>
          <p:cNvPr id="5129" name="Picture 9" descr="C:\Users\user\Desktop\ARM (2019-20) Photos-KVK, Idukki\EX-Trainees meet at KVK Seminar Hall ,Santhanpara village, KVK, idukki.jpg"/>
          <p:cNvPicPr>
            <a:picLocks noChangeAspect="1" noChangeArrowheads="1"/>
          </p:cNvPicPr>
          <p:nvPr/>
        </p:nvPicPr>
        <p:blipFill>
          <a:blip r:embed="rId7" cstate="print"/>
          <a:srcRect/>
          <a:stretch>
            <a:fillRect/>
          </a:stretch>
        </p:blipFill>
        <p:spPr bwMode="auto">
          <a:xfrm>
            <a:off x="6143636" y="3643314"/>
            <a:ext cx="2924164" cy="2357454"/>
          </a:xfrm>
          <a:prstGeom prst="rect">
            <a:avLst/>
          </a:prstGeom>
          <a:noFill/>
          <a:ln>
            <a:solidFill>
              <a:srgbClr val="FF0000"/>
            </a:solidFill>
          </a:ln>
        </p:spPr>
      </p:pic>
      <p:sp>
        <p:nvSpPr>
          <p:cNvPr id="1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txBox="1">
            <a:spLocks/>
          </p:cNvSpPr>
          <p:nvPr/>
        </p:nvSpPr>
        <p:spPr>
          <a:xfrm>
            <a:off x="0" y="-24"/>
            <a:ext cx="9144000" cy="304824"/>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Arial" pitchFamily="34" charset="0"/>
                <a:cs typeface="Arial" pitchFamily="34" charset="0"/>
              </a:rPr>
              <a:t>DETAILS ON TECHNOLOGICAL PRODUCTS</a:t>
            </a:r>
          </a:p>
        </p:txBody>
      </p:sp>
      <p:graphicFrame>
        <p:nvGraphicFramePr>
          <p:cNvPr id="2" name="Table 1"/>
          <p:cNvGraphicFramePr>
            <a:graphicFrameLocks noGrp="1"/>
          </p:cNvGraphicFramePr>
          <p:nvPr>
            <p:extLst>
              <p:ext uri="{D42A27DB-BD31-4B8C-83A1-F6EECF244321}">
                <p14:modId xmlns:p14="http://schemas.microsoft.com/office/powerpoint/2010/main" val="1695583219"/>
              </p:ext>
            </p:extLst>
          </p:nvPr>
        </p:nvGraphicFramePr>
        <p:xfrm>
          <a:off x="152400" y="304800"/>
          <a:ext cx="8839200" cy="6339840"/>
        </p:xfrm>
        <a:graphic>
          <a:graphicData uri="http://schemas.openxmlformats.org/drawingml/2006/table">
            <a:tbl>
              <a:tblPr firstRow="1" firstCol="1" bandRow="1">
                <a:tableStyleId>{5C22544A-7EE6-4342-B048-85BDC9FD1C3A}</a:tableStyleId>
              </a:tblPr>
              <a:tblGrid>
                <a:gridCol w="4572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32">
                  <a:extLst>
                    <a:ext uri="{9D8B030D-6E8A-4147-A177-3AD203B41FA5}">
                      <a16:colId xmlns:a16="http://schemas.microsoft.com/office/drawing/2014/main" val="20003"/>
                    </a:ext>
                  </a:extLst>
                </a:gridCol>
                <a:gridCol w="1371568">
                  <a:extLst>
                    <a:ext uri="{9D8B030D-6E8A-4147-A177-3AD203B41FA5}">
                      <a16:colId xmlns:a16="http://schemas.microsoft.com/office/drawing/2014/main" val="20004"/>
                    </a:ext>
                  </a:extLst>
                </a:gridCol>
              </a:tblGrid>
              <a:tr h="376267">
                <a:tc>
                  <a:txBody>
                    <a:bodyPr/>
                    <a:lstStyle/>
                    <a:p>
                      <a:pPr>
                        <a:spcAft>
                          <a:spcPts val="0"/>
                        </a:spcAft>
                      </a:pPr>
                      <a:r>
                        <a:rPr lang="en-US" sz="1300" b="1" dirty="0">
                          <a:solidFill>
                            <a:srgbClr val="FF3399"/>
                          </a:solidFill>
                          <a:effectLst/>
                          <a:latin typeface="Arial" panose="020B0604020202020204" pitchFamily="34" charset="0"/>
                          <a:cs typeface="Arial" panose="020B0604020202020204" pitchFamily="34" charset="0"/>
                        </a:rPr>
                        <a:t>Sl. No.</a:t>
                      </a:r>
                      <a:endParaRPr lang="en-IN" sz="13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300" b="1" dirty="0">
                          <a:solidFill>
                            <a:srgbClr val="FF3399"/>
                          </a:solidFill>
                          <a:effectLst/>
                          <a:latin typeface="Arial" panose="020B0604020202020204" pitchFamily="34" charset="0"/>
                          <a:cs typeface="Arial" panose="020B0604020202020204" pitchFamily="34" charset="0"/>
                        </a:rPr>
                        <a:t>Name of the Product</a:t>
                      </a:r>
                      <a:endParaRPr lang="en-IN" sz="13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300" b="1" dirty="0">
                          <a:solidFill>
                            <a:srgbClr val="FF3399"/>
                          </a:solidFill>
                          <a:effectLst/>
                          <a:latin typeface="Arial" panose="020B0604020202020204" pitchFamily="34" charset="0"/>
                          <a:cs typeface="Arial" panose="020B0604020202020204" pitchFamily="34" charset="0"/>
                        </a:rPr>
                        <a:t>Produced </a:t>
                      </a:r>
                    </a:p>
                    <a:p>
                      <a:pPr algn="ctr">
                        <a:spcAft>
                          <a:spcPts val="0"/>
                        </a:spcAft>
                      </a:pPr>
                      <a:r>
                        <a:rPr lang="en-US" sz="1300" b="1" dirty="0">
                          <a:solidFill>
                            <a:srgbClr val="FF3399"/>
                          </a:solidFill>
                          <a:effectLst/>
                          <a:latin typeface="Arial" panose="020B0604020202020204" pitchFamily="34" charset="0"/>
                          <a:cs typeface="Arial" panose="020B0604020202020204" pitchFamily="34" charset="0"/>
                        </a:rPr>
                        <a:t>(q / lit / No.)</a:t>
                      </a:r>
                      <a:endParaRPr lang="en-IN" sz="13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300" b="1" dirty="0">
                          <a:solidFill>
                            <a:srgbClr val="FF3399"/>
                          </a:solidFill>
                          <a:effectLst/>
                          <a:latin typeface="Arial" panose="020B0604020202020204" pitchFamily="34" charset="0"/>
                          <a:cs typeface="Arial" panose="020B0604020202020204" pitchFamily="34" charset="0"/>
                        </a:rPr>
                        <a:t>Sold </a:t>
                      </a:r>
                    </a:p>
                    <a:p>
                      <a:pPr algn="ctr">
                        <a:spcAft>
                          <a:spcPts val="0"/>
                        </a:spcAft>
                      </a:pPr>
                      <a:r>
                        <a:rPr lang="en-US" sz="1300" b="1" dirty="0">
                          <a:solidFill>
                            <a:srgbClr val="FF3399"/>
                          </a:solidFill>
                          <a:effectLst/>
                          <a:latin typeface="Arial" panose="020B0604020202020204" pitchFamily="34" charset="0"/>
                          <a:cs typeface="Arial" panose="020B0604020202020204" pitchFamily="34" charset="0"/>
                        </a:rPr>
                        <a:t>(q / lit / No.)</a:t>
                      </a:r>
                      <a:endParaRPr lang="en-IN" sz="13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300" b="1" dirty="0">
                          <a:solidFill>
                            <a:srgbClr val="FF3399"/>
                          </a:solidFill>
                          <a:effectLst/>
                          <a:latin typeface="Arial" panose="020B0604020202020204" pitchFamily="34" charset="0"/>
                          <a:cs typeface="Arial" panose="020B0604020202020204" pitchFamily="34" charset="0"/>
                        </a:rPr>
                        <a:t>Farmers benefited (No.)</a:t>
                      </a:r>
                      <a:endParaRPr lang="en-IN" sz="13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1</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i="1" dirty="0">
                          <a:solidFill>
                            <a:srgbClr val="002060"/>
                          </a:solidFill>
                          <a:effectLst/>
                          <a:latin typeface="Arial" panose="020B0604020202020204" pitchFamily="34" charset="0"/>
                          <a:cs typeface="Arial" panose="020B0604020202020204" pitchFamily="34" charset="0"/>
                        </a:rPr>
                        <a:t>Pseudomonas</a:t>
                      </a:r>
                      <a:endParaRPr lang="en-IN" sz="1300" b="1"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2800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2751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699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2</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i="1" dirty="0">
                          <a:solidFill>
                            <a:srgbClr val="002060"/>
                          </a:solidFill>
                          <a:effectLst/>
                          <a:latin typeface="Arial" panose="020B0604020202020204" pitchFamily="34" charset="0"/>
                          <a:cs typeface="Arial" panose="020B0604020202020204" pitchFamily="34" charset="0"/>
                        </a:rPr>
                        <a:t>Pseudomonas</a:t>
                      </a:r>
                      <a:r>
                        <a:rPr lang="en-US" sz="1300" b="1" dirty="0">
                          <a:solidFill>
                            <a:srgbClr val="002060"/>
                          </a:solidFill>
                          <a:effectLst/>
                          <a:latin typeface="Arial" panose="020B0604020202020204" pitchFamily="34" charset="0"/>
                          <a:cs typeface="Arial" panose="020B0604020202020204" pitchFamily="34" charset="0"/>
                        </a:rPr>
                        <a:t> Test tube</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3</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i="1" dirty="0" err="1">
                          <a:solidFill>
                            <a:srgbClr val="002060"/>
                          </a:solidFill>
                          <a:effectLst/>
                          <a:latin typeface="Arial" panose="020B0604020202020204" pitchFamily="34" charset="0"/>
                          <a:cs typeface="Arial" panose="020B0604020202020204" pitchFamily="34" charset="0"/>
                        </a:rPr>
                        <a:t>Trichoderma</a:t>
                      </a:r>
                      <a:endParaRPr lang="en-IN" sz="1300" b="1"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2000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1886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418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4</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300" b="1" i="1" dirty="0" err="1">
                          <a:solidFill>
                            <a:srgbClr val="002060"/>
                          </a:solidFill>
                          <a:effectLst/>
                          <a:latin typeface="Arial" panose="020B0604020202020204" pitchFamily="34" charset="0"/>
                          <a:cs typeface="Arial" panose="020B0604020202020204" pitchFamily="34" charset="0"/>
                        </a:rPr>
                        <a:t>Trichoderma</a:t>
                      </a:r>
                      <a:r>
                        <a:rPr lang="en-US" sz="1300" b="1" i="1" dirty="0">
                          <a:solidFill>
                            <a:srgbClr val="002060"/>
                          </a:solidFill>
                          <a:effectLst/>
                          <a:latin typeface="Arial" panose="020B0604020202020204" pitchFamily="34" charset="0"/>
                          <a:cs typeface="Arial" panose="020B0604020202020204" pitchFamily="34" charset="0"/>
                        </a:rPr>
                        <a:t> </a:t>
                      </a:r>
                      <a:r>
                        <a:rPr lang="en-US" sz="1300" b="1" dirty="0">
                          <a:solidFill>
                            <a:srgbClr val="002060"/>
                          </a:solidFill>
                          <a:effectLst/>
                          <a:latin typeface="Arial" panose="020B0604020202020204" pitchFamily="34" charset="0"/>
                          <a:cs typeface="Arial" panose="020B0604020202020204" pitchFamily="34" charset="0"/>
                        </a:rPr>
                        <a:t>Test tube</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503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503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503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5</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300" b="1" i="1" dirty="0" err="1">
                          <a:solidFill>
                            <a:srgbClr val="002060"/>
                          </a:solidFill>
                          <a:effectLst/>
                          <a:latin typeface="Arial" panose="020B0604020202020204" pitchFamily="34" charset="0"/>
                          <a:cs typeface="Arial" panose="020B0604020202020204" pitchFamily="34" charset="0"/>
                        </a:rPr>
                        <a:t>Beauveria</a:t>
                      </a:r>
                      <a:endParaRPr lang="en-IN" sz="1300" b="1"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630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630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216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 6</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3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Azosprillum</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540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539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184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 7</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a:solidFill>
                            <a:srgbClr val="002060"/>
                          </a:solidFill>
                          <a:effectLst/>
                          <a:latin typeface="Arial" panose="020B0604020202020204" pitchFamily="34" charset="0"/>
                          <a:cs typeface="Arial" panose="020B0604020202020204" pitchFamily="34" charset="0"/>
                        </a:rPr>
                        <a:t>Metarhizium</a:t>
                      </a:r>
                      <a:endParaRPr lang="en-IN" sz="13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143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 8</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err="1">
                          <a:solidFill>
                            <a:srgbClr val="002060"/>
                          </a:solidFill>
                          <a:effectLst/>
                          <a:latin typeface="Arial" panose="020B0604020202020204" pitchFamily="34" charset="0"/>
                          <a:cs typeface="Arial" panose="020B0604020202020204" pitchFamily="34" charset="0"/>
                        </a:rPr>
                        <a:t>Phosphobacteria</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535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535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 9</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Potash</a:t>
                      </a:r>
                      <a:r>
                        <a:rPr lang="en-US" sz="13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Bacteria</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540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540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122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10</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a:solidFill>
                            <a:srgbClr val="002060"/>
                          </a:solidFill>
                          <a:effectLst/>
                          <a:latin typeface="Arial" panose="020B0604020202020204" pitchFamily="34" charset="0"/>
                          <a:cs typeface="Arial" panose="020B0604020202020204" pitchFamily="34" charset="0"/>
                        </a:rPr>
                        <a:t>Effective Microorganisms</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757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757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287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11</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err="1">
                          <a:solidFill>
                            <a:srgbClr val="002060"/>
                          </a:solidFill>
                          <a:effectLst/>
                          <a:latin typeface="Arial" panose="020B0604020202020204" pitchFamily="34" charset="0"/>
                          <a:cs typeface="Arial" panose="020B0604020202020204" pitchFamily="34" charset="0"/>
                        </a:rPr>
                        <a:t>Entomo</a:t>
                      </a:r>
                      <a:r>
                        <a:rPr lang="en-US" sz="1300" b="1" dirty="0">
                          <a:solidFill>
                            <a:srgbClr val="002060"/>
                          </a:solidFill>
                          <a:effectLst/>
                          <a:latin typeface="Arial" panose="020B0604020202020204" pitchFamily="34" charset="0"/>
                          <a:cs typeface="Arial" panose="020B0604020202020204" pitchFamily="34" charset="0"/>
                        </a:rPr>
                        <a:t> Pathogenic Nematode</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180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180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12</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err="1">
                          <a:solidFill>
                            <a:srgbClr val="002060"/>
                          </a:solidFill>
                          <a:effectLst/>
                          <a:latin typeface="Arial" panose="020B0604020202020204" pitchFamily="34" charset="0"/>
                          <a:cs typeface="Arial" panose="020B0604020202020204" pitchFamily="34" charset="0"/>
                        </a:rPr>
                        <a:t>Neem</a:t>
                      </a:r>
                      <a:r>
                        <a:rPr lang="en-US" sz="1300" b="1" dirty="0">
                          <a:solidFill>
                            <a:srgbClr val="002060"/>
                          </a:solidFill>
                          <a:effectLst/>
                          <a:latin typeface="Arial" panose="020B0604020202020204" pitchFamily="34" charset="0"/>
                          <a:cs typeface="Arial" panose="020B0604020202020204" pitchFamily="34" charset="0"/>
                        </a:rPr>
                        <a:t> soap</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400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375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99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13</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Humic</a:t>
                      </a: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acid</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350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183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74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14</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i="1" dirty="0" err="1">
                          <a:solidFill>
                            <a:srgbClr val="002060"/>
                          </a:solidFill>
                          <a:effectLst/>
                          <a:latin typeface="Arial" panose="020B0604020202020204" pitchFamily="34" charset="0"/>
                          <a:cs typeface="Arial" panose="020B0604020202020204" pitchFamily="34" charset="0"/>
                        </a:rPr>
                        <a:t>Paecilomyces</a:t>
                      </a:r>
                      <a:endParaRPr lang="en-IN" sz="1300" b="1"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450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411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145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188134">
                <a:tc>
                  <a:txBody>
                    <a:bodyPr/>
                    <a:lstStyle/>
                    <a:p>
                      <a:pPr algn="ctr">
                        <a:spcAft>
                          <a:spcPts val="0"/>
                        </a:spcAft>
                      </a:pPr>
                      <a:r>
                        <a:rPr lang="en-US" sz="1300" b="1" dirty="0">
                          <a:solidFill>
                            <a:srgbClr val="002060"/>
                          </a:solidFill>
                          <a:effectLst/>
                          <a:latin typeface="Arial" panose="020B0604020202020204" pitchFamily="34" charset="0"/>
                          <a:cs typeface="Arial" panose="020B0604020202020204" pitchFamily="34" charset="0"/>
                        </a:rPr>
                        <a:t>15</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Zyme</a:t>
                      </a: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granules</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2710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2710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248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188134">
                <a:tc>
                  <a:txBody>
                    <a:bodyPr/>
                    <a:lstStyle/>
                    <a:p>
                      <a:pPr algn="ct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16</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AMC</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2096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188134">
                <a:tc>
                  <a:txBody>
                    <a:bodyPr/>
                    <a:lstStyle/>
                    <a:p>
                      <a:pPr algn="ct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17</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PPFM</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1250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1250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722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188134">
                <a:tc>
                  <a:txBody>
                    <a:bodyPr/>
                    <a:lstStyle/>
                    <a:p>
                      <a:pPr algn="ct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18</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Pheromone trap</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188134">
                <a:tc>
                  <a:txBody>
                    <a:bodyPr/>
                    <a:lstStyle/>
                    <a:p>
                      <a:pPr algn="ct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19</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IN" sz="13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Arka</a:t>
                      </a: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Decomposer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320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148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188134">
                <a:tc>
                  <a:txBody>
                    <a:bodyPr/>
                    <a:lstStyle/>
                    <a:p>
                      <a:pPr algn="ct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20</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IN" sz="1300" b="1"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Bacillus substillis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47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188134">
                <a:tc>
                  <a:txBody>
                    <a:bodyPr/>
                    <a:lstStyle/>
                    <a:p>
                      <a:pPr algn="ct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21</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IN" sz="1300" b="1"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Bacillus megatherium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188134">
                <a:tc>
                  <a:txBody>
                    <a:bodyPr/>
                    <a:lstStyle/>
                    <a:p>
                      <a:pPr algn="ct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23</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a:solidFill>
                            <a:srgbClr val="002060"/>
                          </a:solidFill>
                          <a:effectLst/>
                          <a:latin typeface="Arial" panose="020B0604020202020204" pitchFamily="34" charset="0"/>
                          <a:cs typeface="Arial" panose="020B0604020202020204" pitchFamily="34" charset="0"/>
                        </a:rPr>
                        <a:t>VAM</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3530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2584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256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188134">
                <a:tc>
                  <a:txBody>
                    <a:bodyPr/>
                    <a:lstStyle/>
                    <a:p>
                      <a:pPr algn="ct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24</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Pepper</a:t>
                      </a:r>
                      <a:r>
                        <a:rPr lang="en-US" sz="13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Rooted cuttings</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12929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7575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r h="188134">
                <a:tc>
                  <a:txBody>
                    <a:bodyPr/>
                    <a:lstStyle/>
                    <a:p>
                      <a:pPr algn="ct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25</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Ornamental seedlings</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4380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2740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227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5"/>
                  </a:ext>
                </a:extLst>
              </a:tr>
              <a:tr h="188134">
                <a:tc>
                  <a:txBody>
                    <a:bodyPr/>
                    <a:lstStyle/>
                    <a:p>
                      <a:pPr algn="ct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26</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Vegetable seeds</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0.02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0.02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6"/>
                  </a:ext>
                </a:extLst>
              </a:tr>
              <a:tr h="188134">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27</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Micro Nutrient</a:t>
                      </a:r>
                      <a:r>
                        <a:rPr lang="en-US" sz="13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Mixtures</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2476.60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2040.83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2040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7"/>
                  </a:ext>
                </a:extLst>
              </a:tr>
              <a:tr h="188134">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28</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Vermiculture</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1661.80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1661.80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1105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8"/>
                  </a:ext>
                </a:extLst>
              </a:tr>
              <a:tr h="188134">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29</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Mushroom spawn</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3182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2577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9"/>
                  </a:ext>
                </a:extLst>
              </a:tr>
              <a:tr h="188134">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30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Cardamom seedlings</a:t>
                      </a: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1600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1600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30"/>
                  </a:ext>
                </a:extLst>
              </a:tr>
              <a:tr h="188134">
                <a:tc>
                  <a:txBody>
                    <a:bodyPr/>
                    <a:lstStyle/>
                    <a:p>
                      <a:pPr algn="ctr">
                        <a:spcAft>
                          <a:spcPts val="0"/>
                        </a:spcAft>
                      </a:pPr>
                      <a:endParaRPr lang="en-IN" sz="13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3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rPr>
                        <a:t>Total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rPr>
                        <a:t>179.85q, 7220lit, 19145 no.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rPr>
                        <a:t>160.64q</a:t>
                      </a:r>
                      <a:r>
                        <a:rPr lang="en-IN" sz="1300" b="1" dirty="0" smtClean="0">
                          <a:solidFill>
                            <a:srgbClr val="FF3399"/>
                          </a:solidFill>
                          <a:effectLst/>
                          <a:latin typeface="Arial" panose="020B0604020202020204" pitchFamily="34" charset="0"/>
                          <a:ea typeface="Times New Roman" panose="02020603050405020304" pitchFamily="18" charset="0"/>
                          <a:cs typeface="Arial" panose="020B0604020202020204" pitchFamily="34" charset="0"/>
                        </a:rPr>
                        <a:t>, 6961lit</a:t>
                      </a:r>
                      <a:r>
                        <a:rPr lang="en-IN" sz="13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rPr>
                        <a:t>, </a:t>
                      </a:r>
                      <a:r>
                        <a:rPr lang="en-IN" sz="1300" b="1" dirty="0" smtClean="0">
                          <a:solidFill>
                            <a:srgbClr val="FF3399"/>
                          </a:solidFill>
                          <a:effectLst/>
                          <a:latin typeface="Arial" panose="020B0604020202020204" pitchFamily="34" charset="0"/>
                          <a:ea typeface="Times New Roman" panose="02020603050405020304" pitchFamily="18" charset="0"/>
                          <a:cs typeface="Arial" panose="020B0604020202020204" pitchFamily="34" charset="0"/>
                        </a:rPr>
                        <a:t>12151no</a:t>
                      </a:r>
                      <a:r>
                        <a:rPr lang="en-IN" sz="13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N" sz="13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rPr>
                        <a:t>8652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31"/>
                  </a:ext>
                </a:extLst>
              </a:tr>
            </a:tbl>
          </a:graphicData>
        </a:graphic>
      </p:graphicFrame>
    </p:spTree>
    <p:extLst>
      <p:ext uri="{BB962C8B-B14F-4D97-AF65-F5344CB8AC3E}">
        <p14:creationId xmlns:p14="http://schemas.microsoft.com/office/powerpoint/2010/main" val="25543683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95C07-D78C-4EF3-A1AF-6CDB64684219}"/>
              </a:ext>
            </a:extLst>
          </p:cNvPr>
          <p:cNvSpPr txBox="1">
            <a:spLocks/>
          </p:cNvSpPr>
          <p:nvPr/>
        </p:nvSpPr>
        <p:spPr>
          <a:xfrm>
            <a:off x="0" y="0"/>
            <a:ext cx="9144000" cy="533400"/>
          </a:xfrm>
          <a:prstGeom prst="rect">
            <a:avLst/>
          </a:prstGeom>
          <a:solidFill>
            <a:srgbClr val="002060"/>
          </a:solidFill>
        </p:spPr>
        <p:txBody>
          <a:bodyPr lIns="77407" tIns="38704" rIns="77407" bIns="38704"/>
          <a:lstStyle/>
          <a:p>
            <a:pPr algn="ctr">
              <a:spcBef>
                <a:spcPct val="0"/>
              </a:spcBef>
              <a:defRPr/>
            </a:pPr>
            <a:r>
              <a:rPr lang="en-US" sz="2800" b="1" dirty="0">
                <a:solidFill>
                  <a:schemeClr val="bg1"/>
                </a:solidFill>
                <a:latin typeface="Arial" panose="020B0604020202020204" pitchFamily="34" charset="0"/>
                <a:ea typeface="+mj-ea"/>
                <a:cs typeface="Arial" panose="020B0604020202020204" pitchFamily="34" charset="0"/>
              </a:rPr>
              <a:t>FOOTFALLS OF FARMERS (VISITS TO KVK)</a:t>
            </a:r>
          </a:p>
        </p:txBody>
      </p:sp>
      <p:sp>
        <p:nvSpPr>
          <p:cNvPr id="7" name="Parallelogram 6">
            <a:extLst>
              <a:ext uri="{FF2B5EF4-FFF2-40B4-BE49-F238E27FC236}">
                <a16:creationId xmlns:a16="http://schemas.microsoft.com/office/drawing/2014/main" id="{B7913E9E-E4CC-43C4-9039-EAF7D571F9FE}"/>
              </a:ext>
            </a:extLst>
          </p:cNvPr>
          <p:cNvSpPr/>
          <p:nvPr/>
        </p:nvSpPr>
        <p:spPr>
          <a:xfrm>
            <a:off x="92408" y="762000"/>
            <a:ext cx="2193592" cy="660159"/>
          </a:xfrm>
          <a:prstGeom prst="parallelogram">
            <a:avLst/>
          </a:prstGeom>
          <a:blipFill>
            <a:blip r:embed="rId2" cstate="print">
              <a:extLst>
                <a:ext uri="{BEBA8EAE-BF5A-486C-A8C5-ECC9F3942E4B}">
                  <a14:imgProps xmlns:a14="http://schemas.microsoft.com/office/drawing/2010/main">
                    <a14:imgLayer r:embed="rId3">
                      <a14:imgEffect>
                        <a14:artisticPencilGrayscale/>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FF"/>
                </a:solidFill>
                <a:latin typeface="Arial" panose="020B0604020202020204" pitchFamily="34" charset="0"/>
                <a:cs typeface="Arial" panose="020B0604020202020204" pitchFamily="34" charset="0"/>
              </a:rPr>
              <a:t>farmers visited KVK</a:t>
            </a:r>
          </a:p>
        </p:txBody>
      </p:sp>
      <p:graphicFrame>
        <p:nvGraphicFramePr>
          <p:cNvPr id="9" name="Content Placeholder 4">
            <a:extLst>
              <a:ext uri="{FF2B5EF4-FFF2-40B4-BE49-F238E27FC236}">
                <a16:creationId xmlns:a16="http://schemas.microsoft.com/office/drawing/2014/main" id="{7A11FF3E-9C80-42FA-9592-5E62D9923387}"/>
              </a:ext>
            </a:extLst>
          </p:cNvPr>
          <p:cNvGraphicFramePr>
            <a:graphicFrameLocks/>
          </p:cNvGraphicFramePr>
          <p:nvPr>
            <p:extLst>
              <p:ext uri="{D42A27DB-BD31-4B8C-83A1-F6EECF244321}">
                <p14:modId xmlns:p14="http://schemas.microsoft.com/office/powerpoint/2010/main" val="2571547428"/>
              </p:ext>
            </p:extLst>
          </p:nvPr>
        </p:nvGraphicFramePr>
        <p:xfrm>
          <a:off x="76200" y="1524000"/>
          <a:ext cx="2133600" cy="1678458"/>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tblGrid>
              <a:tr h="788036">
                <a:tc>
                  <a:txBody>
                    <a:bodyPr/>
                    <a:lstStyle/>
                    <a:p>
                      <a:pPr algn="ctr"/>
                      <a:r>
                        <a:rPr lang="en-US" sz="1600" dirty="0">
                          <a:latin typeface="Arial" panose="020B0604020202020204" pitchFamily="34" charset="0"/>
                          <a:cs typeface="Arial" panose="020B0604020202020204" pitchFamily="34" charset="0"/>
                        </a:rPr>
                        <a:t>Year</a:t>
                      </a:r>
                    </a:p>
                  </a:txBody>
                  <a:tcPr marL="91453" marR="91453" marT="34552" marB="345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Total farmers visited</a:t>
                      </a:r>
                    </a:p>
                  </a:txBody>
                  <a:tcPr marL="91453" marR="91453" marT="34552" marB="345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1050">
                <a:tc>
                  <a:txBody>
                    <a:bodyPr/>
                    <a:lstStyle/>
                    <a:p>
                      <a:pPr algn="ctr"/>
                      <a:r>
                        <a:rPr lang="en-US" sz="1600" dirty="0">
                          <a:latin typeface="Arial" panose="020B0604020202020204" pitchFamily="34" charset="0"/>
                          <a:cs typeface="Arial" panose="020B0604020202020204" pitchFamily="34" charset="0"/>
                        </a:rPr>
                        <a:t>2020-21 (January)</a:t>
                      </a: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11476</a:t>
                      </a: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8559901"/>
                  </a:ext>
                </a:extLst>
              </a:tr>
              <a:tr h="321050">
                <a:tc>
                  <a:txBody>
                    <a:bodyPr/>
                    <a:lstStyle/>
                    <a:p>
                      <a:pPr algn="ctr"/>
                      <a:r>
                        <a:rPr lang="en-US" sz="1600" b="1" dirty="0">
                          <a:solidFill>
                            <a:srgbClr val="C00000"/>
                          </a:solidFill>
                          <a:latin typeface="Arial" panose="020B0604020202020204" pitchFamily="34" charset="0"/>
                          <a:cs typeface="Arial" panose="020B0604020202020204" pitchFamily="34" charset="0"/>
                        </a:rPr>
                        <a:t>Total</a:t>
                      </a: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rgbClr val="C00000"/>
                          </a:solidFill>
                          <a:latin typeface="Arial" panose="020B0604020202020204" pitchFamily="34" charset="0"/>
                          <a:cs typeface="Arial" panose="020B0604020202020204" pitchFamily="34" charset="0"/>
                        </a:rPr>
                        <a:t>11476</a:t>
                      </a: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1" name="Flowchart: Delay 10">
            <a:extLst>
              <a:ext uri="{FF2B5EF4-FFF2-40B4-BE49-F238E27FC236}">
                <a16:creationId xmlns:a16="http://schemas.microsoft.com/office/drawing/2014/main" id="{E7C419B0-580D-4964-BFB6-FA3E77220AA8}"/>
              </a:ext>
            </a:extLst>
          </p:cNvPr>
          <p:cNvSpPr/>
          <p:nvPr/>
        </p:nvSpPr>
        <p:spPr>
          <a:xfrm>
            <a:off x="2396195" y="1639811"/>
            <a:ext cx="1609860" cy="756910"/>
          </a:xfrm>
          <a:prstGeom prst="flowChartDela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FF"/>
                </a:solidFill>
              </a:rPr>
              <a:t>22 farmers provided with seeds</a:t>
            </a:r>
          </a:p>
        </p:txBody>
      </p:sp>
      <p:sp>
        <p:nvSpPr>
          <p:cNvPr id="13" name="Decagon 12">
            <a:extLst>
              <a:ext uri="{FF2B5EF4-FFF2-40B4-BE49-F238E27FC236}">
                <a16:creationId xmlns:a16="http://schemas.microsoft.com/office/drawing/2014/main" id="{19A91DDD-0C50-49C7-A83E-4D4C9530A383}"/>
              </a:ext>
            </a:extLst>
          </p:cNvPr>
          <p:cNvSpPr/>
          <p:nvPr/>
        </p:nvSpPr>
        <p:spPr>
          <a:xfrm>
            <a:off x="2319995" y="2701521"/>
            <a:ext cx="1686060" cy="1032279"/>
          </a:xfrm>
          <a:prstGeom prst="dec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FF"/>
                </a:solidFill>
              </a:rPr>
              <a:t> 250 farmers received seedlings</a:t>
            </a:r>
          </a:p>
        </p:txBody>
      </p:sp>
      <p:sp>
        <p:nvSpPr>
          <p:cNvPr id="15" name="Flowchart: Preparation 14">
            <a:extLst>
              <a:ext uri="{FF2B5EF4-FFF2-40B4-BE49-F238E27FC236}">
                <a16:creationId xmlns:a16="http://schemas.microsoft.com/office/drawing/2014/main" id="{6D315B0C-28FF-4C76-B9A6-E9AB8C35E2C0}"/>
              </a:ext>
            </a:extLst>
          </p:cNvPr>
          <p:cNvSpPr/>
          <p:nvPr/>
        </p:nvSpPr>
        <p:spPr>
          <a:xfrm>
            <a:off x="1938995" y="3869993"/>
            <a:ext cx="2099605" cy="702007"/>
          </a:xfrm>
          <a:prstGeom prst="flowChartPrepara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FF"/>
                </a:solidFill>
              </a:rPr>
              <a:t>365 Water and soil analyzed</a:t>
            </a:r>
            <a:endParaRPr lang="en-IN" sz="1600" dirty="0"/>
          </a:p>
        </p:txBody>
      </p:sp>
      <p:sp>
        <p:nvSpPr>
          <p:cNvPr id="17" name="Flowchart: Off-page Connector 16">
            <a:extLst>
              <a:ext uri="{FF2B5EF4-FFF2-40B4-BE49-F238E27FC236}">
                <a16:creationId xmlns:a16="http://schemas.microsoft.com/office/drawing/2014/main" id="{BA730F25-5968-406E-8756-4F35300778A9}"/>
              </a:ext>
            </a:extLst>
          </p:cNvPr>
          <p:cNvSpPr/>
          <p:nvPr/>
        </p:nvSpPr>
        <p:spPr>
          <a:xfrm>
            <a:off x="2548595" y="4918479"/>
            <a:ext cx="1225831" cy="1710921"/>
          </a:xfrm>
          <a:prstGeom prst="flowChartOffpage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FF"/>
                </a:solidFill>
              </a:rPr>
              <a:t>8466 of framers received bio products</a:t>
            </a:r>
          </a:p>
        </p:txBody>
      </p:sp>
      <p:graphicFrame>
        <p:nvGraphicFramePr>
          <p:cNvPr id="19" name="Content Placeholder 4">
            <a:extLst>
              <a:ext uri="{FF2B5EF4-FFF2-40B4-BE49-F238E27FC236}">
                <a16:creationId xmlns:a16="http://schemas.microsoft.com/office/drawing/2014/main" id="{C9601FC3-0E48-4308-99C7-DF07066FCB11}"/>
              </a:ext>
            </a:extLst>
          </p:cNvPr>
          <p:cNvGraphicFramePr>
            <a:graphicFrameLocks/>
          </p:cNvGraphicFramePr>
          <p:nvPr>
            <p:extLst>
              <p:ext uri="{D42A27DB-BD31-4B8C-83A1-F6EECF244321}">
                <p14:modId xmlns:p14="http://schemas.microsoft.com/office/powerpoint/2010/main" val="3807867867"/>
              </p:ext>
            </p:extLst>
          </p:nvPr>
        </p:nvGraphicFramePr>
        <p:xfrm>
          <a:off x="4114800" y="605159"/>
          <a:ext cx="4953000" cy="6176641"/>
        </p:xfrm>
        <a:graphic>
          <a:graphicData uri="http://schemas.openxmlformats.org/drawingml/2006/table">
            <a:tbl>
              <a:tblPr firstRow="1" bandRow="1">
                <a:tableStyleId>{93296810-A885-4BE3-A3E7-6D5BEEA58F35}</a:tableStyleId>
              </a:tblPr>
              <a:tblGrid>
                <a:gridCol w="17526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4"/>
                    </a:ext>
                  </a:extLst>
                </a:gridCol>
              </a:tblGrid>
              <a:tr h="235416">
                <a:tc>
                  <a:txBody>
                    <a:bodyPr/>
                    <a:lstStyle/>
                    <a:p>
                      <a:pPr algn="ctr"/>
                      <a:r>
                        <a:rPr lang="en-US" sz="1400" b="1" dirty="0">
                          <a:latin typeface="Arial" panose="020B0604020202020204" pitchFamily="34" charset="0"/>
                          <a:cs typeface="Arial" panose="020B0604020202020204" pitchFamily="34" charset="0"/>
                        </a:rPr>
                        <a:t>Particulars</a:t>
                      </a:r>
                    </a:p>
                  </a:txBody>
                  <a:tcPr marL="91453" marR="91453" marT="34552" marB="345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Category</a:t>
                      </a:r>
                    </a:p>
                  </a:txBody>
                  <a:tcPr marL="91453" marR="91453" marT="34552" marB="345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No. of farmers</a:t>
                      </a:r>
                    </a:p>
                  </a:txBody>
                  <a:tcPr marL="91453" marR="91453" marT="34552" marB="345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73021">
                <a:tc>
                  <a:txBody>
                    <a:bodyPr/>
                    <a:lstStyle/>
                    <a:p>
                      <a:r>
                        <a:rPr lang="en-US" sz="1400" b="1" dirty="0">
                          <a:latin typeface="Arial" panose="020B0604020202020204" pitchFamily="34" charset="0"/>
                          <a:cs typeface="Arial" panose="020B0604020202020204" pitchFamily="34" charset="0"/>
                        </a:rPr>
                        <a:t> Seed</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latin typeface="Arial" panose="020B0604020202020204" pitchFamily="34" charset="0"/>
                          <a:cs typeface="Arial" panose="020B0604020202020204" pitchFamily="34" charset="0"/>
                        </a:rPr>
                        <a:t>Cowpea</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Beans</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Fodder</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22</a:t>
                      </a: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84011">
                <a:tc>
                  <a:txBody>
                    <a:bodyPr/>
                    <a:lstStyle/>
                    <a:p>
                      <a:r>
                        <a:rPr lang="en-US" sz="1400" b="1" dirty="0">
                          <a:latin typeface="Arial" panose="020B0604020202020204" pitchFamily="34" charset="0"/>
                          <a:cs typeface="Arial" panose="020B0604020202020204" pitchFamily="34" charset="0"/>
                        </a:rPr>
                        <a:t>Planting material</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Black</a:t>
                      </a:r>
                      <a:r>
                        <a:rPr lang="en-US" sz="1400" b="1" baseline="0" dirty="0">
                          <a:latin typeface="Arial" panose="020B0604020202020204" pitchFamily="34" charset="0"/>
                          <a:cs typeface="Arial" panose="020B0604020202020204" pitchFamily="34" charset="0"/>
                        </a:rPr>
                        <a:t> pepper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anose="020B0604020202020204" pitchFamily="34" charset="0"/>
                          <a:cs typeface="Arial" panose="020B0604020202020204" pitchFamily="34" charset="0"/>
                        </a:rPr>
                        <a:t>Small cardamom &amp; ornamentals</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250</a:t>
                      </a: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8297">
                <a:tc>
                  <a:txBody>
                    <a:bodyPr/>
                    <a:lstStyle/>
                    <a:p>
                      <a:r>
                        <a:rPr lang="en-US" sz="1400" b="1" dirty="0">
                          <a:latin typeface="Arial" panose="020B0604020202020204" pitchFamily="34" charset="0"/>
                          <a:cs typeface="Arial" panose="020B0604020202020204" pitchFamily="34" charset="0"/>
                        </a:rPr>
                        <a:t>Animals/ Poultry/ </a:t>
                      </a:r>
                    </a:p>
                    <a:p>
                      <a:r>
                        <a:rPr lang="en-US" sz="1400" b="1" dirty="0">
                          <a:latin typeface="Arial" panose="020B0604020202020204" pitchFamily="34" charset="0"/>
                          <a:cs typeface="Arial" panose="020B0604020202020204" pitchFamily="34" charset="0"/>
                        </a:rPr>
                        <a:t>Fingerlings</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latin typeface="Arial" panose="020B0604020202020204" pitchFamily="34" charset="0"/>
                          <a:cs typeface="Arial" panose="020B0604020202020204" pitchFamily="34" charset="0"/>
                        </a:rPr>
                        <a:t>Poultry Birds </a:t>
                      </a:r>
                    </a:p>
                    <a:p>
                      <a:r>
                        <a:rPr lang="en-US" sz="1400" b="1" dirty="0">
                          <a:latin typeface="Arial" panose="020B0604020202020204" pitchFamily="34" charset="0"/>
                          <a:cs typeface="Arial" panose="020B0604020202020204" pitchFamily="34" charset="0"/>
                        </a:rPr>
                        <a:t>Fish finger</a:t>
                      </a:r>
                      <a:r>
                        <a:rPr lang="en-US" sz="1400" b="1" baseline="0" dirty="0">
                          <a:latin typeface="Arial" panose="020B0604020202020204" pitchFamily="34" charset="0"/>
                          <a:cs typeface="Arial" panose="020B0604020202020204" pitchFamily="34" charset="0"/>
                        </a:rPr>
                        <a:t> links</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13</a:t>
                      </a: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24943">
                <a:tc>
                  <a:txBody>
                    <a:bodyPr/>
                    <a:lstStyle/>
                    <a:p>
                      <a:r>
                        <a:rPr lang="en-US" sz="1400" b="1" dirty="0">
                          <a:latin typeface="Arial" panose="020B0604020202020204" pitchFamily="34" charset="0"/>
                          <a:cs typeface="Arial" panose="020B0604020202020204" pitchFamily="34" charset="0"/>
                        </a:rPr>
                        <a:t>Bio-</a:t>
                      </a:r>
                      <a:r>
                        <a:rPr lang="en-US" sz="1400" b="1" baseline="0" dirty="0">
                          <a:latin typeface="Arial" panose="020B0604020202020204" pitchFamily="34" charset="0"/>
                          <a:cs typeface="Arial" panose="020B0604020202020204" pitchFamily="34" charset="0"/>
                        </a:rPr>
                        <a:t>agents</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latin typeface="Arial" panose="020B0604020202020204" pitchFamily="34" charset="0"/>
                          <a:cs typeface="Arial" panose="020B0604020202020204" pitchFamily="34" charset="0"/>
                        </a:rPr>
                        <a:t>Trichoderma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a:latin typeface="Arial" panose="020B0604020202020204" pitchFamily="34" charset="0"/>
                          <a:cs typeface="Arial" panose="020B0604020202020204" pitchFamily="34" charset="0"/>
                        </a:rPr>
                        <a:t>PseudomonasMetarhizium</a:t>
                      </a:r>
                      <a:endParaRPr lang="en-US" sz="1400" b="1"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err="1">
                          <a:latin typeface="Arial" panose="020B0604020202020204" pitchFamily="34" charset="0"/>
                          <a:cs typeface="Arial" panose="020B0604020202020204" pitchFamily="34" charset="0"/>
                        </a:rPr>
                        <a:t>Beauveria</a:t>
                      </a:r>
                      <a:r>
                        <a:rPr lang="en-US" sz="1400" b="1" baseline="0" dirty="0">
                          <a:latin typeface="Arial" panose="020B0604020202020204" pitchFamily="34" charset="0"/>
                          <a:cs typeface="Arial" panose="020B0604020202020204" pitchFamily="34" charset="0"/>
                        </a:rPr>
                        <a:t> &amp; Neem oil</a:t>
                      </a:r>
                      <a:endParaRPr lang="en-US" sz="1400" b="1" i="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3697</a:t>
                      </a: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4340">
                <a:tc>
                  <a:txBody>
                    <a:bodyPr/>
                    <a:lstStyle/>
                    <a:p>
                      <a:r>
                        <a:rPr lang="en-US" sz="1400" b="1" dirty="0" err="1">
                          <a:latin typeface="Arial" panose="020B0604020202020204" pitchFamily="34" charset="0"/>
                          <a:cs typeface="Arial" panose="020B0604020202020204" pitchFamily="34" charset="0"/>
                        </a:rPr>
                        <a:t>Bioinoculants</a:t>
                      </a:r>
                      <a:r>
                        <a:rPr lang="en-US" sz="1400" b="1" dirty="0">
                          <a:latin typeface="Arial" panose="020B0604020202020204" pitchFamily="34" charset="0"/>
                          <a:cs typeface="Arial" panose="020B0604020202020204" pitchFamily="34" charset="0"/>
                        </a:rPr>
                        <a:t>/ </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biofertilizers</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latin typeface="Arial" panose="020B0604020202020204" pitchFamily="34" charset="0"/>
                          <a:cs typeface="Arial" panose="020B0604020202020204" pitchFamily="34" charset="0"/>
                        </a:rPr>
                        <a:t>Arka</a:t>
                      </a:r>
                      <a:r>
                        <a:rPr lang="en-US" sz="1400" b="1" baseline="0" dirty="0">
                          <a:latin typeface="Arial" panose="020B0604020202020204" pitchFamily="34" charset="0"/>
                          <a:cs typeface="Arial" panose="020B0604020202020204" pitchFamily="34" charset="0"/>
                        </a:rPr>
                        <a:t>  </a:t>
                      </a:r>
                      <a:r>
                        <a:rPr lang="en-US" sz="1400" b="1" baseline="0" dirty="0" err="1">
                          <a:latin typeface="Arial" panose="020B0604020202020204" pitchFamily="34" charset="0"/>
                          <a:cs typeface="Arial" panose="020B0604020202020204" pitchFamily="34" charset="0"/>
                        </a:rPr>
                        <a:t>Micobial</a:t>
                      </a:r>
                      <a:r>
                        <a:rPr lang="en-US" sz="1400" b="1" baseline="0" dirty="0">
                          <a:latin typeface="Arial" panose="020B0604020202020204" pitchFamily="34" charset="0"/>
                          <a:cs typeface="Arial" panose="020B0604020202020204" pitchFamily="34" charset="0"/>
                        </a:rPr>
                        <a:t>  Consortium</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2664</a:t>
                      </a: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779352">
                <a:tc>
                  <a:txBody>
                    <a:bodyPr/>
                    <a:lstStyle/>
                    <a:p>
                      <a:r>
                        <a:rPr lang="en-US" sz="1400" b="1" dirty="0">
                          <a:latin typeface="Arial" panose="020B0604020202020204" pitchFamily="34" charset="0"/>
                          <a:cs typeface="Arial" panose="020B0604020202020204" pitchFamily="34" charset="0"/>
                        </a:rPr>
                        <a:t>Micronutrients</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IISR cardamom special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IISR Black</a:t>
                      </a:r>
                      <a:r>
                        <a:rPr lang="en-US" sz="1400" b="1" baseline="0" dirty="0">
                          <a:latin typeface="Arial" panose="020B0604020202020204" pitchFamily="34" charset="0"/>
                          <a:cs typeface="Arial" panose="020B0604020202020204" pitchFamily="34" charset="0"/>
                        </a:rPr>
                        <a:t> pepper special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anose="020B0604020202020204" pitchFamily="34" charset="0"/>
                          <a:cs typeface="Arial" panose="020B0604020202020204" pitchFamily="34" charset="0"/>
                        </a:rPr>
                        <a:t>IIHR Banana special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anose="020B0604020202020204" pitchFamily="34" charset="0"/>
                          <a:cs typeface="Arial" panose="020B0604020202020204" pitchFamily="34" charset="0"/>
                        </a:rPr>
                        <a:t>IIHR vegetable special</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2040</a:t>
                      </a: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98297">
                <a:tc>
                  <a:txBody>
                    <a:bodyPr/>
                    <a:lstStyle/>
                    <a:p>
                      <a:r>
                        <a:rPr lang="en-US" sz="1400" b="1" dirty="0">
                          <a:latin typeface="Arial" panose="020B0604020202020204" pitchFamily="34" charset="0"/>
                          <a:cs typeface="Arial" panose="020B0604020202020204" pitchFamily="34" charset="0"/>
                        </a:rPr>
                        <a:t>Testing services</a:t>
                      </a:r>
                      <a:r>
                        <a:rPr lang="en-US" sz="1400" b="1" baseline="0" dirty="0">
                          <a:latin typeface="Arial" panose="020B0604020202020204" pitchFamily="34" charset="0"/>
                          <a:cs typeface="Arial" panose="020B0604020202020204" pitchFamily="34" charset="0"/>
                        </a:rPr>
                        <a:t> (soil, water, plant)</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latin typeface="Arial" panose="020B0604020202020204" pitchFamily="34" charset="0"/>
                          <a:cs typeface="Arial" panose="020B0604020202020204" pitchFamily="34" charset="0"/>
                        </a:rPr>
                        <a:t>Soil</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365</a:t>
                      </a: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14682">
                <a:tc>
                  <a:txBody>
                    <a:bodyPr/>
                    <a:lstStyle/>
                    <a:p>
                      <a:r>
                        <a:rPr lang="en-US" sz="1400" b="1" baseline="0" dirty="0">
                          <a:latin typeface="Arial" panose="020B0604020202020204" pitchFamily="34" charset="0"/>
                          <a:cs typeface="Arial" panose="020B0604020202020204" pitchFamily="34" charset="0"/>
                        </a:rPr>
                        <a:t> Bio-agents</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latin typeface="Arial" panose="020B0604020202020204" pitchFamily="34" charset="0"/>
                          <a:cs typeface="Arial" panose="020B0604020202020204" pitchFamily="34" charset="0"/>
                        </a:rPr>
                        <a:t>Mushroom</a:t>
                      </a:r>
                      <a:endParaRPr lang="en-US" sz="1400" b="1" dirty="0">
                        <a:solidFill>
                          <a:schemeClr val="tx1"/>
                        </a:solidFill>
                        <a:latin typeface="Arial" panose="020B0604020202020204" pitchFamily="34" charset="0"/>
                        <a:cs typeface="Arial" panose="020B0604020202020204" pitchFamily="34" charset="0"/>
                      </a:endParaRP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52</a:t>
                      </a:r>
                    </a:p>
                  </a:txBody>
                  <a:tcPr marL="91453" marR="91453" marT="34552" marB="345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9923023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87485419"/>
              </p:ext>
            </p:extLst>
          </p:nvPr>
        </p:nvGraphicFramePr>
        <p:xfrm>
          <a:off x="142844" y="762001"/>
          <a:ext cx="8858312" cy="1944614"/>
        </p:xfrm>
        <a:graphic>
          <a:graphicData uri="http://schemas.openxmlformats.org/drawingml/2006/table">
            <a:tbl>
              <a:tblPr/>
              <a:tblGrid>
                <a:gridCol w="4786346">
                  <a:extLst>
                    <a:ext uri="{9D8B030D-6E8A-4147-A177-3AD203B41FA5}">
                      <a16:colId xmlns:a16="http://schemas.microsoft.com/office/drawing/2014/main" val="20000"/>
                    </a:ext>
                  </a:extLst>
                </a:gridCol>
                <a:gridCol w="4071966">
                  <a:extLst>
                    <a:ext uri="{9D8B030D-6E8A-4147-A177-3AD203B41FA5}">
                      <a16:colId xmlns:a16="http://schemas.microsoft.com/office/drawing/2014/main" val="20001"/>
                    </a:ext>
                  </a:extLst>
                </a:gridCol>
              </a:tblGrid>
              <a:tr h="452421">
                <a:tc>
                  <a:txBody>
                    <a:bodyPr/>
                    <a:lstStyle/>
                    <a:p>
                      <a:pPr marL="0" marR="0" algn="ctr">
                        <a:spcBef>
                          <a:spcPts val="0"/>
                        </a:spcBef>
                        <a:spcAft>
                          <a:spcPts val="0"/>
                        </a:spcAft>
                      </a:pPr>
                      <a:r>
                        <a:rPr lang="en-US" sz="2400" b="1" dirty="0">
                          <a:solidFill>
                            <a:srgbClr val="009900"/>
                          </a:solidFill>
                          <a:latin typeface="Arial" pitchFamily="34" charset="0"/>
                          <a:ea typeface="Times New Roman"/>
                          <a:cs typeface="Arial" pitchFamily="34" charset="0"/>
                        </a:rPr>
                        <a:t>DETAILS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8000"/>
                          </a:solidFill>
                          <a:latin typeface="Arial" pitchFamily="34" charset="0"/>
                          <a:ea typeface="Times New Roman"/>
                          <a:cs typeface="Arial" pitchFamily="34" charset="0"/>
                        </a:rPr>
                        <a:t>Progress during </a:t>
                      </a:r>
                      <a:r>
                        <a:rPr lang="en-US" sz="2400" b="1" dirty="0" smtClean="0">
                          <a:solidFill>
                            <a:srgbClr val="008000"/>
                          </a:solidFill>
                          <a:latin typeface="Arial" pitchFamily="34" charset="0"/>
                          <a:ea typeface="Times New Roman"/>
                          <a:cs typeface="Arial" pitchFamily="34" charset="0"/>
                        </a:rPr>
                        <a:t>(2020-21)</a:t>
                      </a:r>
                      <a:endParaRPr lang="en-US" sz="3200" b="1" dirty="0">
                        <a:solidFill>
                          <a:srgbClr val="008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7254">
                <a:tc>
                  <a:txBody>
                    <a:bodyPr/>
                    <a:lstStyle/>
                    <a:p>
                      <a:pPr marL="0" marR="0" algn="just">
                        <a:spcBef>
                          <a:spcPts val="0"/>
                        </a:spcBef>
                        <a:spcAft>
                          <a:spcPts val="0"/>
                        </a:spcAft>
                      </a:pPr>
                      <a:r>
                        <a:rPr lang="en-US" sz="2400" b="1" dirty="0">
                          <a:solidFill>
                            <a:srgbClr val="002060"/>
                          </a:solidFill>
                          <a:latin typeface="Arial" pitchFamily="34" charset="0"/>
                          <a:ea typeface="Times New Roman"/>
                          <a:cs typeface="Arial" pitchFamily="34" charset="0"/>
                        </a:rPr>
                        <a:t>Samples analyzed (No.)</a:t>
                      </a:r>
                      <a:endParaRPr lang="en-US" sz="32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FF3399"/>
                          </a:solidFill>
                          <a:latin typeface="Arial" pitchFamily="34" charset="0"/>
                          <a:ea typeface="Times New Roman"/>
                          <a:cs typeface="Arial" pitchFamily="34" charset="0"/>
                        </a:rPr>
                        <a:t>419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7254">
                <a:tc>
                  <a:txBody>
                    <a:bodyPr/>
                    <a:lstStyle/>
                    <a:p>
                      <a:pPr marL="0" marR="0" algn="just">
                        <a:spcBef>
                          <a:spcPts val="0"/>
                        </a:spcBef>
                        <a:spcAft>
                          <a:spcPts val="0"/>
                        </a:spcAft>
                      </a:pPr>
                      <a:r>
                        <a:rPr lang="en-US" sz="2400" b="1" dirty="0">
                          <a:solidFill>
                            <a:srgbClr val="002060"/>
                          </a:solidFill>
                          <a:latin typeface="Arial" pitchFamily="34" charset="0"/>
                          <a:ea typeface="Times New Roman"/>
                          <a:cs typeface="Arial" pitchFamily="34" charset="0"/>
                        </a:rPr>
                        <a:t>Farmers benefited (No.)</a:t>
                      </a:r>
                      <a:endParaRPr lang="en-US" sz="32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FF3399"/>
                          </a:solidFill>
                          <a:latin typeface="Arial" pitchFamily="34" charset="0"/>
                          <a:ea typeface="Times New Roman"/>
                          <a:cs typeface="Arial" pitchFamily="34" charset="0"/>
                        </a:rPr>
                        <a:t>365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7254">
                <a:tc>
                  <a:txBody>
                    <a:bodyPr/>
                    <a:lstStyle/>
                    <a:p>
                      <a:pPr marL="0" marR="0" algn="just">
                        <a:spcBef>
                          <a:spcPts val="0"/>
                        </a:spcBef>
                        <a:spcAft>
                          <a:spcPts val="0"/>
                        </a:spcAft>
                      </a:pPr>
                      <a:r>
                        <a:rPr lang="en-US" sz="2400" b="1" dirty="0">
                          <a:solidFill>
                            <a:srgbClr val="002060"/>
                          </a:solidFill>
                          <a:latin typeface="Arial" pitchFamily="34" charset="0"/>
                          <a:ea typeface="Times New Roman"/>
                          <a:cs typeface="Arial" pitchFamily="34" charset="0"/>
                        </a:rPr>
                        <a:t>Villages covered (No)</a:t>
                      </a:r>
                      <a:endParaRPr lang="en-US" sz="32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FF3399"/>
                          </a:solidFill>
                          <a:latin typeface="Arial" pitchFamily="34" charset="0"/>
                          <a:ea typeface="Times New Roman"/>
                          <a:cs typeface="Arial" pitchFamily="34"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491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Arial" pitchFamily="34" charset="0"/>
                          <a:ea typeface="Calibri"/>
                          <a:cs typeface="Arial" pitchFamily="34" charset="0"/>
                        </a:rPr>
                        <a:t>Amount realized (Rs.)</a:t>
                      </a:r>
                      <a:endParaRPr lang="en-US" sz="24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FF3399"/>
                          </a:solidFill>
                          <a:latin typeface="Arial" pitchFamily="34" charset="0"/>
                          <a:ea typeface="Times New Roman"/>
                          <a:cs typeface="Arial" pitchFamily="34" charset="0"/>
                        </a:rPr>
                        <a:t>104750.00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Footer Placeholder 3"/>
          <p:cNvSpPr txBox="1">
            <a:spLocks/>
          </p:cNvSpPr>
          <p:nvPr/>
        </p:nvSpPr>
        <p:spPr>
          <a:xfrm>
            <a:off x="0" y="0"/>
            <a:ext cx="9144000" cy="5334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SOIL SAMPLE ANALYSIS</a:t>
            </a:r>
          </a:p>
        </p:txBody>
      </p:sp>
      <p:pic>
        <p:nvPicPr>
          <p:cNvPr id="9218" name="Picture 2" descr="C:\Users\user\Desktop\extra\IMG_20200616_105303 (1).jpg"/>
          <p:cNvPicPr>
            <a:picLocks noChangeAspect="1" noChangeArrowheads="1"/>
          </p:cNvPicPr>
          <p:nvPr/>
        </p:nvPicPr>
        <p:blipFill>
          <a:blip r:embed="rId2" cstate="print"/>
          <a:srcRect/>
          <a:stretch>
            <a:fillRect/>
          </a:stretch>
        </p:blipFill>
        <p:spPr bwMode="auto">
          <a:xfrm>
            <a:off x="4525995" y="2971800"/>
            <a:ext cx="4510501" cy="3357586"/>
          </a:xfrm>
          <a:prstGeom prst="rect">
            <a:avLst/>
          </a:prstGeom>
          <a:noFill/>
          <a:ln>
            <a:solidFill>
              <a:srgbClr val="FF0000"/>
            </a:solidFill>
          </a:ln>
        </p:spPr>
      </p:pic>
      <p:pic>
        <p:nvPicPr>
          <p:cNvPr id="7" name="Picture 2" descr="H:\unit photos\IMG_2510.JPG"/>
          <p:cNvPicPr>
            <a:picLocks noChangeAspect="1" noChangeArrowheads="1"/>
          </p:cNvPicPr>
          <p:nvPr/>
        </p:nvPicPr>
        <p:blipFill>
          <a:blip r:embed="rId3" cstate="print"/>
          <a:srcRect/>
          <a:stretch>
            <a:fillRect/>
          </a:stretch>
        </p:blipFill>
        <p:spPr bwMode="auto">
          <a:xfrm>
            <a:off x="107504" y="2971800"/>
            <a:ext cx="4320480" cy="3357586"/>
          </a:xfrm>
          <a:prstGeom prst="rect">
            <a:avLst/>
          </a:prstGeom>
          <a:noFill/>
          <a:ln w="9525">
            <a:solidFill>
              <a:srgbClr val="FF0000"/>
            </a:solidFill>
            <a:miter lim="800000"/>
            <a:headEnd/>
            <a:tailEnd/>
          </a:ln>
        </p:spPr>
      </p:pic>
      <p:sp>
        <p:nvSpPr>
          <p:cNvPr id="10"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7962671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0" y="4495800"/>
            <a:ext cx="4419600" cy="1015663"/>
          </a:xfrm>
          <a:prstGeom prst="rect">
            <a:avLst/>
          </a:prstGeom>
          <a:noFill/>
          <a:ln>
            <a:solidFill>
              <a:srgbClr val="FF0000"/>
            </a:solidFill>
          </a:ln>
        </p:spPr>
        <p:txBody>
          <a:bodyPr wrap="square" rtlCol="0">
            <a:spAutoFit/>
          </a:bodyPr>
          <a:lstStyle/>
          <a:p>
            <a:r>
              <a:rPr lang="en-US" sz="2000" b="1" dirty="0">
                <a:solidFill>
                  <a:srgbClr val="002060"/>
                </a:solidFill>
                <a:latin typeface="Calibri" pitchFamily="34" charset="0"/>
                <a:cs typeface="Arial" pitchFamily="34" charset="0"/>
              </a:rPr>
              <a:t>Number of the </a:t>
            </a:r>
            <a:r>
              <a:rPr lang="en-US" sz="2000" b="1" dirty="0" err="1" smtClean="0">
                <a:solidFill>
                  <a:srgbClr val="002060"/>
                </a:solidFill>
                <a:latin typeface="Calibri" pitchFamily="34" charset="0"/>
                <a:cs typeface="Arial" pitchFamily="34" charset="0"/>
              </a:rPr>
              <a:t>Programmes</a:t>
            </a:r>
            <a:r>
              <a:rPr lang="en-US" sz="2000" b="1" dirty="0">
                <a:solidFill>
                  <a:srgbClr val="002060"/>
                </a:solidFill>
                <a:latin typeface="Calibri" pitchFamily="34" charset="0"/>
                <a:cs typeface="Arial" pitchFamily="34" charset="0"/>
              </a:rPr>
              <a:t> </a:t>
            </a:r>
            <a:r>
              <a:rPr lang="en-US" sz="2000" b="1" dirty="0" smtClean="0">
                <a:solidFill>
                  <a:srgbClr val="002060"/>
                </a:solidFill>
                <a:latin typeface="Calibri" pitchFamily="34" charset="0"/>
                <a:cs typeface="Arial" pitchFamily="34" charset="0"/>
              </a:rPr>
              <a:t>: </a:t>
            </a:r>
            <a:r>
              <a:rPr lang="en-US" sz="2000" b="1" dirty="0">
                <a:solidFill>
                  <a:srgbClr val="002060"/>
                </a:solidFill>
                <a:latin typeface="Calibri" pitchFamily="34" charset="0"/>
                <a:cs typeface="Arial" pitchFamily="34" charset="0"/>
              </a:rPr>
              <a:t>03</a:t>
            </a:r>
          </a:p>
          <a:p>
            <a:r>
              <a:rPr lang="en-US" sz="2000" b="1" dirty="0">
                <a:solidFill>
                  <a:srgbClr val="002060"/>
                </a:solidFill>
                <a:latin typeface="Calibri" pitchFamily="34" charset="0"/>
                <a:cs typeface="Arial" pitchFamily="34" charset="0"/>
              </a:rPr>
              <a:t>No. of Farmers participated </a:t>
            </a:r>
            <a:r>
              <a:rPr lang="en-US" sz="2000" b="1" dirty="0" smtClean="0">
                <a:solidFill>
                  <a:srgbClr val="002060"/>
                </a:solidFill>
                <a:latin typeface="Calibri" pitchFamily="34" charset="0"/>
                <a:cs typeface="Arial" pitchFamily="34" charset="0"/>
              </a:rPr>
              <a:t>: </a:t>
            </a:r>
            <a:r>
              <a:rPr lang="en-US" sz="2000" b="1" dirty="0">
                <a:solidFill>
                  <a:srgbClr val="002060"/>
                </a:solidFill>
                <a:latin typeface="Calibri" pitchFamily="34" charset="0"/>
                <a:cs typeface="Arial" pitchFamily="34" charset="0"/>
              </a:rPr>
              <a:t>1596</a:t>
            </a:r>
          </a:p>
          <a:p>
            <a:r>
              <a:rPr lang="en-US" sz="2000" b="1" dirty="0">
                <a:solidFill>
                  <a:srgbClr val="002060"/>
                </a:solidFill>
                <a:latin typeface="Calibri" pitchFamily="34" charset="0"/>
                <a:cs typeface="Arial" pitchFamily="34" charset="0"/>
              </a:rPr>
              <a:t>No. of Soil Health card distributed : 325</a:t>
            </a:r>
          </a:p>
        </p:txBody>
      </p:sp>
      <p:sp>
        <p:nvSpPr>
          <p:cNvPr id="7" name="Footer Placeholder 3"/>
          <p:cNvSpPr txBox="1">
            <a:spLocks/>
          </p:cNvSpPr>
          <p:nvPr/>
        </p:nvSpPr>
        <p:spPr>
          <a:xfrm>
            <a:off x="0" y="0"/>
            <a:ext cx="9144000" cy="4572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SOIL HEALTH &amp; AWARENESS CAMPAIGNS</a:t>
            </a:r>
          </a:p>
        </p:txBody>
      </p:sp>
      <p:pic>
        <p:nvPicPr>
          <p:cNvPr id="11" name="Picture 3" descr="J:\19-20 PHOTOS\soil campaign\soil campaign 19-11-19\IMG_6060.JPG"/>
          <p:cNvPicPr>
            <a:picLocks noGrp="1" noChangeAspect="1" noChangeArrowheads="1"/>
          </p:cNvPicPr>
          <p:nvPr>
            <p:ph sz="half" idx="2"/>
          </p:nvPr>
        </p:nvPicPr>
        <p:blipFill>
          <a:blip r:embed="rId2" cstate="print"/>
          <a:srcRect/>
          <a:stretch>
            <a:fillRect/>
          </a:stretch>
        </p:blipFill>
        <p:spPr bwMode="auto">
          <a:xfrm>
            <a:off x="142844" y="628672"/>
            <a:ext cx="4286280" cy="2836658"/>
          </a:xfrm>
          <a:prstGeom prst="rect">
            <a:avLst/>
          </a:prstGeom>
          <a:ln>
            <a:solidFill>
              <a:srgbClr val="FF0000"/>
            </a:solidFill>
          </a:ln>
          <a:effectLst>
            <a:outerShdw blurRad="292100" dist="139700" dir="2700000" algn="tl" rotWithShape="0">
              <a:srgbClr val="333333">
                <a:alpha val="65000"/>
              </a:srgbClr>
            </a:outerShdw>
          </a:effectLst>
        </p:spPr>
      </p:pic>
      <p:pic>
        <p:nvPicPr>
          <p:cNvPr id="13" name="Picture 2" descr="J:\19-20 PHOTOS\soil campaign\Soil health campaign 21-11-19 santhanapara\Soil health management training.JPG"/>
          <p:cNvPicPr>
            <a:picLocks noChangeAspect="1" noChangeArrowheads="1"/>
          </p:cNvPicPr>
          <p:nvPr/>
        </p:nvPicPr>
        <p:blipFill>
          <a:blip r:embed="rId3" cstate="print"/>
          <a:srcRect/>
          <a:stretch>
            <a:fillRect/>
          </a:stretch>
        </p:blipFill>
        <p:spPr bwMode="auto">
          <a:xfrm>
            <a:off x="4714876" y="628672"/>
            <a:ext cx="4286280" cy="2836658"/>
          </a:xfrm>
          <a:prstGeom prst="rect">
            <a:avLst/>
          </a:prstGeom>
          <a:ln>
            <a:solidFill>
              <a:srgbClr val="FF0000"/>
            </a:solidFill>
          </a:ln>
          <a:effectLst>
            <a:outerShdw blurRad="292100" dist="139700" dir="2700000" algn="tl" rotWithShape="0">
              <a:srgbClr val="333333">
                <a:alpha val="65000"/>
              </a:srgbClr>
            </a:outerShdw>
          </a:effectLst>
        </p:spPr>
      </p:pic>
      <p:sp>
        <p:nvSpPr>
          <p:cNvPr id="10"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pic>
        <p:nvPicPr>
          <p:cNvPr id="3" name="Content Placeholder 2"/>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42844" y="3636802"/>
            <a:ext cx="4286280" cy="2763998"/>
          </a:xfrm>
          <a:ln>
            <a:solidFill>
              <a:srgbClr val="FF0000"/>
            </a:solidFill>
          </a:ln>
        </p:spPr>
      </p:pic>
    </p:spTree>
    <p:extLst>
      <p:ext uri="{BB962C8B-B14F-4D97-AF65-F5344CB8AC3E}">
        <p14:creationId xmlns:p14="http://schemas.microsoft.com/office/powerpoint/2010/main" val="32524713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Arial" pitchFamily="34" charset="0"/>
                <a:cs typeface="Arial" pitchFamily="34" charset="0"/>
              </a:rPr>
              <a:t>PUBLICATIONS</a:t>
            </a:r>
          </a:p>
        </p:txBody>
      </p:sp>
      <p:graphicFrame>
        <p:nvGraphicFramePr>
          <p:cNvPr id="6" name="Table 5"/>
          <p:cNvGraphicFramePr>
            <a:graphicFrameLocks noGrp="1"/>
          </p:cNvGraphicFramePr>
          <p:nvPr>
            <p:extLst>
              <p:ext uri="{D42A27DB-BD31-4B8C-83A1-F6EECF244321}">
                <p14:modId xmlns:p14="http://schemas.microsoft.com/office/powerpoint/2010/main" val="2922014515"/>
              </p:ext>
            </p:extLst>
          </p:nvPr>
        </p:nvGraphicFramePr>
        <p:xfrm>
          <a:off x="76200" y="457201"/>
          <a:ext cx="8991600" cy="1828800"/>
        </p:xfrm>
        <a:graphic>
          <a:graphicData uri="http://schemas.openxmlformats.org/drawingml/2006/table">
            <a:tbl>
              <a:tblPr firstRow="1" bandRow="1">
                <a:tableStyleId>{93296810-A885-4BE3-A3E7-6D5BEEA58F35}</a:tableStyleId>
              </a:tblPr>
              <a:tblGrid>
                <a:gridCol w="4263259">
                  <a:extLst>
                    <a:ext uri="{9D8B030D-6E8A-4147-A177-3AD203B41FA5}">
                      <a16:colId xmlns:a16="http://schemas.microsoft.com/office/drawing/2014/main" val="4022217810"/>
                    </a:ext>
                  </a:extLst>
                </a:gridCol>
                <a:gridCol w="4728341">
                  <a:extLst>
                    <a:ext uri="{9D8B030D-6E8A-4147-A177-3AD203B41FA5}">
                      <a16:colId xmlns:a16="http://schemas.microsoft.com/office/drawing/2014/main" val="3031199098"/>
                    </a:ext>
                  </a:extLst>
                </a:gridCol>
              </a:tblGrid>
              <a:tr h="328544">
                <a:tc>
                  <a:txBody>
                    <a:bodyPr/>
                    <a:lstStyle/>
                    <a:p>
                      <a:pPr algn="ctr"/>
                      <a:r>
                        <a:rPr lang="en-US" b="1" dirty="0">
                          <a:latin typeface="Arial" panose="020B0604020202020204" pitchFamily="34" charset="0"/>
                          <a:cs typeface="Arial" panose="020B0604020202020204" pitchFamily="34" charset="0"/>
                        </a:rPr>
                        <a:t>PUBLICATIONS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NUMBER OF COPIES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953828"/>
                  </a:ext>
                </a:extLst>
              </a:tr>
              <a:tr h="328544">
                <a:tc>
                  <a:txBody>
                    <a:bodyPr/>
                    <a:lstStyle/>
                    <a:p>
                      <a:r>
                        <a:rPr lang="en-US" b="1" dirty="0">
                          <a:latin typeface="Arial" panose="020B0604020202020204" pitchFamily="34" charset="0"/>
                          <a:cs typeface="Arial" panose="020B0604020202020204" pitchFamily="34" charset="0"/>
                        </a:rPr>
                        <a:t>News Letter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9773941"/>
                  </a:ext>
                </a:extLst>
              </a:tr>
              <a:tr h="328544">
                <a:tc>
                  <a:txBody>
                    <a:bodyPr/>
                    <a:lstStyle/>
                    <a:p>
                      <a:r>
                        <a:rPr lang="en-US" b="1" dirty="0">
                          <a:latin typeface="Arial" panose="020B0604020202020204" pitchFamily="34" charset="0"/>
                          <a:cs typeface="Arial" panose="020B0604020202020204" pitchFamily="34" charset="0"/>
                        </a:rPr>
                        <a:t>Leaflets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7500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0660987"/>
                  </a:ext>
                </a:extLst>
              </a:tr>
              <a:tr h="328544">
                <a:tc>
                  <a:txBody>
                    <a:bodyPr/>
                    <a:lstStyle/>
                    <a:p>
                      <a:r>
                        <a:rPr lang="en-US" b="1" dirty="0">
                          <a:latin typeface="Arial" panose="020B0604020202020204" pitchFamily="34" charset="0"/>
                          <a:cs typeface="Arial" panose="020B0604020202020204" pitchFamily="34" charset="0"/>
                        </a:rPr>
                        <a:t>Booklets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1062986"/>
                  </a:ext>
                </a:extLst>
              </a:tr>
              <a:tr h="3285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Technology Display 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371526"/>
                  </a:ext>
                </a:extLst>
              </a:tr>
            </a:tbl>
          </a:graphicData>
        </a:graphic>
      </p:graphicFrame>
      <p:pic>
        <p:nvPicPr>
          <p:cNvPr id="10" name="Picture 9" descr="4.jpg"/>
          <p:cNvPicPr>
            <a:picLocks noChangeAspect="1"/>
          </p:cNvPicPr>
          <p:nvPr/>
        </p:nvPicPr>
        <p:blipFill>
          <a:blip r:embed="rId2" cstate="print"/>
          <a:srcRect b="64374"/>
          <a:stretch>
            <a:fillRect/>
          </a:stretch>
        </p:blipFill>
        <p:spPr>
          <a:xfrm rot="6270208">
            <a:off x="-555109" y="3727922"/>
            <a:ext cx="3254990" cy="1373361"/>
          </a:xfrm>
          <a:prstGeom prst="rect">
            <a:avLst/>
          </a:prstGeom>
        </p:spPr>
      </p:pic>
      <p:pic>
        <p:nvPicPr>
          <p:cNvPr id="8" name="Picture 7" descr="2.jpg"/>
          <p:cNvPicPr>
            <a:picLocks noChangeAspect="1"/>
          </p:cNvPicPr>
          <p:nvPr/>
        </p:nvPicPr>
        <p:blipFill>
          <a:blip r:embed="rId3" cstate="print"/>
          <a:srcRect b="52222"/>
          <a:stretch>
            <a:fillRect/>
          </a:stretch>
        </p:blipFill>
        <p:spPr>
          <a:xfrm rot="6252505">
            <a:off x="225862" y="4256303"/>
            <a:ext cx="3430970" cy="1407209"/>
          </a:xfrm>
          <a:prstGeom prst="rect">
            <a:avLst/>
          </a:prstGeom>
        </p:spPr>
      </p:pic>
      <p:pic>
        <p:nvPicPr>
          <p:cNvPr id="13" name="Picture 12" descr="9.jpg"/>
          <p:cNvPicPr>
            <a:picLocks noChangeAspect="1"/>
          </p:cNvPicPr>
          <p:nvPr/>
        </p:nvPicPr>
        <p:blipFill>
          <a:blip r:embed="rId4" cstate="print"/>
          <a:srcRect b="50866"/>
          <a:stretch>
            <a:fillRect/>
          </a:stretch>
        </p:blipFill>
        <p:spPr>
          <a:xfrm rot="6255992">
            <a:off x="1220023" y="4355754"/>
            <a:ext cx="3311108" cy="1318241"/>
          </a:xfrm>
          <a:prstGeom prst="rect">
            <a:avLst/>
          </a:prstGeom>
        </p:spPr>
      </p:pic>
      <p:pic>
        <p:nvPicPr>
          <p:cNvPr id="7" name="Content Placeholder 3" descr="1.jpg"/>
          <p:cNvPicPr>
            <a:picLocks noGrp="1" noChangeAspect="1"/>
          </p:cNvPicPr>
          <p:nvPr>
            <p:ph idx="1"/>
          </p:nvPr>
        </p:nvPicPr>
        <p:blipFill>
          <a:blip r:embed="rId5" cstate="print"/>
          <a:srcRect l="48560"/>
          <a:stretch>
            <a:fillRect/>
          </a:stretch>
        </p:blipFill>
        <p:spPr>
          <a:xfrm rot="811905">
            <a:off x="3407194" y="3372997"/>
            <a:ext cx="1303432" cy="3224872"/>
          </a:xfrm>
        </p:spPr>
      </p:pic>
      <p:pic>
        <p:nvPicPr>
          <p:cNvPr id="15" name="Picture 14" descr="13.jpg"/>
          <p:cNvPicPr>
            <a:picLocks noChangeAspect="1"/>
          </p:cNvPicPr>
          <p:nvPr/>
        </p:nvPicPr>
        <p:blipFill>
          <a:blip r:embed="rId6" cstate="print"/>
          <a:stretch>
            <a:fillRect/>
          </a:stretch>
        </p:blipFill>
        <p:spPr>
          <a:xfrm rot="6190335">
            <a:off x="3588842" y="4386458"/>
            <a:ext cx="3062995" cy="1348567"/>
          </a:xfrm>
          <a:prstGeom prst="rect">
            <a:avLst/>
          </a:prstGeom>
        </p:spPr>
      </p:pic>
      <p:pic>
        <p:nvPicPr>
          <p:cNvPr id="14" name="Picture 13" descr="10.jpg"/>
          <p:cNvPicPr>
            <a:picLocks noChangeAspect="1"/>
          </p:cNvPicPr>
          <p:nvPr/>
        </p:nvPicPr>
        <p:blipFill>
          <a:blip r:embed="rId7" cstate="print"/>
          <a:srcRect b="52222"/>
          <a:stretch>
            <a:fillRect/>
          </a:stretch>
        </p:blipFill>
        <p:spPr>
          <a:xfrm rot="6191519">
            <a:off x="4489546" y="4243521"/>
            <a:ext cx="3248507" cy="1310011"/>
          </a:xfrm>
          <a:prstGeom prst="rect">
            <a:avLst/>
          </a:prstGeom>
        </p:spPr>
      </p:pic>
      <p:pic>
        <p:nvPicPr>
          <p:cNvPr id="12" name="Picture 11" descr="8.jpg"/>
          <p:cNvPicPr>
            <a:picLocks noChangeAspect="1"/>
          </p:cNvPicPr>
          <p:nvPr/>
        </p:nvPicPr>
        <p:blipFill>
          <a:blip r:embed="rId8" cstate="print"/>
          <a:srcRect r="5213" b="51111"/>
          <a:stretch>
            <a:fillRect/>
          </a:stretch>
        </p:blipFill>
        <p:spPr>
          <a:xfrm rot="6136631">
            <a:off x="5572407" y="4175827"/>
            <a:ext cx="3135606" cy="1143000"/>
          </a:xfrm>
          <a:prstGeom prst="rect">
            <a:avLst/>
          </a:prstGeom>
        </p:spPr>
      </p:pic>
      <p:pic>
        <p:nvPicPr>
          <p:cNvPr id="11" name="Picture 10" descr="5.jpg"/>
          <p:cNvPicPr>
            <a:picLocks noChangeAspect="1"/>
          </p:cNvPicPr>
          <p:nvPr/>
        </p:nvPicPr>
        <p:blipFill>
          <a:blip r:embed="rId9" cstate="print"/>
          <a:srcRect b="52381"/>
          <a:stretch>
            <a:fillRect/>
          </a:stretch>
        </p:blipFill>
        <p:spPr>
          <a:xfrm rot="6093819">
            <a:off x="6410250" y="3846187"/>
            <a:ext cx="3453814" cy="1282403"/>
          </a:xfrm>
          <a:prstGeom prst="rect">
            <a:avLst/>
          </a:prstGeom>
        </p:spPr>
      </p:pic>
    </p:spTree>
    <p:extLst>
      <p:ext uri="{BB962C8B-B14F-4D97-AF65-F5344CB8AC3E}">
        <p14:creationId xmlns:p14="http://schemas.microsoft.com/office/powerpoint/2010/main" val="27629637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197175650"/>
              </p:ext>
            </p:extLst>
          </p:nvPr>
        </p:nvGraphicFramePr>
        <p:xfrm>
          <a:off x="152400" y="533400"/>
          <a:ext cx="8839200" cy="3078326"/>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tblGrid>
              <a:tr h="305548">
                <a:tc>
                  <a:txBody>
                    <a:bodyPr/>
                    <a:lstStyle/>
                    <a:p>
                      <a:r>
                        <a:rPr lang="en-US" sz="1600" b="1" baseline="0" dirty="0">
                          <a:solidFill>
                            <a:srgbClr val="002060"/>
                          </a:solidFill>
                          <a:effectLst/>
                          <a:latin typeface="Arial" panose="020B0604020202020204" pitchFamily="34" charset="0"/>
                          <a:cs typeface="Arial" panose="020B0604020202020204" pitchFamily="34" charset="0"/>
                        </a:rPr>
                        <a:t>Total Area (Ha)</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a:solidFill>
                            <a:srgbClr val="7030A0"/>
                          </a:solidFill>
                          <a:effectLst/>
                          <a:latin typeface="Arial" panose="020B0604020202020204" pitchFamily="34" charset="0"/>
                          <a:cs typeface="Arial" panose="020B0604020202020204" pitchFamily="34" charset="0"/>
                        </a:rPr>
                        <a:t>6.48</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5548">
                <a:tc>
                  <a:txBody>
                    <a:bodyPr/>
                    <a:lstStyle/>
                    <a:p>
                      <a:r>
                        <a:rPr lang="en-US" sz="1600" b="1" baseline="0" dirty="0">
                          <a:solidFill>
                            <a:srgbClr val="002060"/>
                          </a:solidFill>
                          <a:effectLst/>
                          <a:latin typeface="Arial" panose="020B0604020202020204" pitchFamily="34" charset="0"/>
                          <a:cs typeface="Arial" panose="020B0604020202020204" pitchFamily="34" charset="0"/>
                        </a:rPr>
                        <a:t>Buildings (Ha)</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a:solidFill>
                            <a:srgbClr val="7030A0"/>
                          </a:solidFill>
                          <a:effectLst/>
                          <a:latin typeface="Arial" panose="020B0604020202020204" pitchFamily="34" charset="0"/>
                          <a:cs typeface="Arial" panose="020B0604020202020204" pitchFamily="34" charset="0"/>
                        </a:rPr>
                        <a:t>0.074</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5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effectLst/>
                          <a:latin typeface="Arial" panose="020B0604020202020204" pitchFamily="34" charset="0"/>
                          <a:cs typeface="Arial" panose="020B0604020202020204" pitchFamily="34" charset="0"/>
                        </a:rPr>
                        <a:t>Cultivated</a:t>
                      </a:r>
                      <a:r>
                        <a:rPr lang="en-US" sz="1600" b="1" baseline="0" dirty="0">
                          <a:solidFill>
                            <a:srgbClr val="002060"/>
                          </a:solidFill>
                          <a:effectLst/>
                          <a:latin typeface="Arial" panose="020B0604020202020204" pitchFamily="34" charset="0"/>
                          <a:cs typeface="Arial" panose="020B0604020202020204" pitchFamily="34" charset="0"/>
                        </a:rPr>
                        <a:t> area (Ha)</a:t>
                      </a:r>
                      <a:endParaRPr lang="en-US" sz="1600" b="1" dirty="0">
                        <a:solidFill>
                          <a:srgbClr val="002060"/>
                        </a:solidFill>
                        <a:effectLst/>
                        <a:latin typeface="Arial" panose="020B0604020202020204" pitchFamily="34" charset="0"/>
                        <a:cs typeface="Arial" panose="020B0604020202020204" pitchFamily="34"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7030A0"/>
                          </a:solidFill>
                          <a:effectLst/>
                          <a:latin typeface="Arial" panose="020B0604020202020204" pitchFamily="34" charset="0"/>
                          <a:cs typeface="Arial" panose="020B0604020202020204" pitchFamily="34" charset="0"/>
                        </a:rPr>
                        <a:t>2.0ha</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72241">
                <a:tc>
                  <a:txBody>
                    <a:bodyPr/>
                    <a:lstStyle/>
                    <a:p>
                      <a:r>
                        <a:rPr lang="en-US" sz="1600" b="1" dirty="0">
                          <a:solidFill>
                            <a:srgbClr val="002060"/>
                          </a:solidFill>
                          <a:effectLst/>
                          <a:latin typeface="Arial" panose="020B0604020202020204" pitchFamily="34" charset="0"/>
                          <a:cs typeface="Arial" panose="020B0604020202020204" pitchFamily="34" charset="0"/>
                        </a:rPr>
                        <a:t>Demo / Production Units </a:t>
                      </a:r>
                      <a:r>
                        <a:rPr lang="en-US" sz="1600" b="1" baseline="0" dirty="0">
                          <a:solidFill>
                            <a:srgbClr val="002060"/>
                          </a:solidFill>
                          <a:effectLst/>
                          <a:latin typeface="Arial" panose="020B0604020202020204" pitchFamily="34" charset="0"/>
                          <a:cs typeface="Arial" panose="020B0604020202020204" pitchFamily="34" charset="0"/>
                        </a:rPr>
                        <a:t>(Ha)</a:t>
                      </a:r>
                      <a:endParaRPr lang="en-US" sz="1600" b="1" dirty="0">
                        <a:solidFill>
                          <a:srgbClr val="002060"/>
                        </a:solidFill>
                        <a:effectLst/>
                        <a:latin typeface="Arial" panose="020B0604020202020204" pitchFamily="34" charset="0"/>
                        <a:cs typeface="Arial" panose="020B0604020202020204" pitchFamily="34" charset="0"/>
                      </a:endParaRPr>
                    </a:p>
                    <a:p>
                      <a:r>
                        <a:rPr lang="en-US" sz="1600" b="1" dirty="0">
                          <a:solidFill>
                            <a:srgbClr val="002060"/>
                          </a:solidFill>
                          <a:effectLst/>
                          <a:latin typeface="Arial" panose="020B0604020202020204" pitchFamily="34" charset="0"/>
                          <a:cs typeface="Arial" panose="020B0604020202020204" pitchFamily="34" charset="0"/>
                        </a:rPr>
                        <a:t> </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7030A0"/>
                          </a:solidFill>
                          <a:effectLst/>
                          <a:latin typeface="Arial" panose="020B0604020202020204" pitchFamily="34" charset="0"/>
                          <a:cs typeface="Arial" panose="020B0604020202020204" pitchFamily="34" charset="0"/>
                        </a:rPr>
                        <a:t>0.5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dirty="0">
                          <a:solidFill>
                            <a:srgbClr val="7030A0"/>
                          </a:solidFill>
                          <a:effectLst/>
                          <a:latin typeface="Arial" panose="020B0604020202020204" pitchFamily="34" charset="0"/>
                          <a:cs typeface="Arial" panose="020B0604020202020204" pitchFamily="34" charset="0"/>
                        </a:rPr>
                        <a:t>(Animal Husbandry</a:t>
                      </a:r>
                      <a:r>
                        <a:rPr lang="en-US" sz="1600" b="1" baseline="0" dirty="0">
                          <a:solidFill>
                            <a:srgbClr val="7030A0"/>
                          </a:solidFill>
                          <a:effectLst/>
                          <a:latin typeface="Arial" panose="020B0604020202020204" pitchFamily="34" charset="0"/>
                          <a:cs typeface="Arial" panose="020B0604020202020204" pitchFamily="34" charset="0"/>
                        </a:rPr>
                        <a:t> unit, </a:t>
                      </a:r>
                      <a:r>
                        <a:rPr lang="en-US" sz="1600" b="1" kern="1200" dirty="0" err="1">
                          <a:solidFill>
                            <a:srgbClr val="7030A0"/>
                          </a:solidFill>
                          <a:effectLst/>
                          <a:latin typeface="Arial" panose="020B0604020202020204" pitchFamily="34" charset="0"/>
                          <a:ea typeface="+mn-ea"/>
                          <a:cs typeface="Arial" panose="020B0604020202020204" pitchFamily="34" charset="0"/>
                        </a:rPr>
                        <a:t>Vermicompost</a:t>
                      </a:r>
                      <a:r>
                        <a:rPr lang="en-US" sz="1600" b="1" kern="1200" dirty="0">
                          <a:solidFill>
                            <a:srgbClr val="7030A0"/>
                          </a:solidFill>
                          <a:effectLst/>
                          <a:latin typeface="Arial" panose="020B0604020202020204" pitchFamily="34" charset="0"/>
                          <a:ea typeface="+mn-ea"/>
                          <a:cs typeface="Arial" panose="020B0604020202020204" pitchFamily="34" charset="0"/>
                        </a:rPr>
                        <a:t>, </a:t>
                      </a:r>
                      <a:r>
                        <a:rPr lang="en-US" sz="1600" b="1" kern="1200" dirty="0" err="1">
                          <a:solidFill>
                            <a:srgbClr val="7030A0"/>
                          </a:solidFill>
                          <a:effectLst/>
                          <a:latin typeface="Arial" panose="020B0604020202020204" pitchFamily="34" charset="0"/>
                          <a:ea typeface="+mn-ea"/>
                          <a:cs typeface="Arial" panose="020B0604020202020204" pitchFamily="34" charset="0"/>
                        </a:rPr>
                        <a:t>Azolla</a:t>
                      </a:r>
                      <a:r>
                        <a:rPr lang="en-US" sz="1600" b="1" kern="1200" dirty="0">
                          <a:solidFill>
                            <a:srgbClr val="7030A0"/>
                          </a:solidFill>
                          <a:effectLst/>
                          <a:latin typeface="Arial" panose="020B0604020202020204" pitchFamily="34" charset="0"/>
                          <a:ea typeface="+mn-ea"/>
                          <a:cs typeface="Arial" panose="020B0604020202020204" pitchFamily="34" charset="0"/>
                        </a:rPr>
                        <a:t>, Fodder bank, Pepper nursery, Bio hub, Apiculture unit,</a:t>
                      </a:r>
                      <a:r>
                        <a:rPr lang="en-US" sz="1600" b="1" kern="1200" baseline="0" dirty="0">
                          <a:solidFill>
                            <a:srgbClr val="7030A0"/>
                          </a:solidFill>
                          <a:effectLst/>
                          <a:latin typeface="Arial" panose="020B0604020202020204" pitchFamily="34" charset="0"/>
                          <a:ea typeface="+mn-ea"/>
                          <a:cs typeface="Arial" panose="020B0604020202020204" pitchFamily="34" charset="0"/>
                        </a:rPr>
                        <a:t> Poly house, Medicinal plants, Cardamom varietal garden)</a:t>
                      </a:r>
                      <a:endParaRPr lang="en-US" sz="1600" b="1" dirty="0">
                        <a:solidFill>
                          <a:srgbClr val="7030A0"/>
                        </a:solidFill>
                        <a:effectLst/>
                        <a:latin typeface="Arial" panose="020B0604020202020204" pitchFamily="34" charset="0"/>
                        <a:cs typeface="Arial" panose="020B0604020202020204" pitchFamily="34"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5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effectLst/>
                          <a:latin typeface="Arial" panose="020B0604020202020204" pitchFamily="34" charset="0"/>
                          <a:cs typeface="Arial" panose="020B0604020202020204" pitchFamily="34" charset="0"/>
                        </a:rPr>
                        <a:t>Agro-forestry </a:t>
                      </a:r>
                      <a:r>
                        <a:rPr lang="en-US" sz="1600" b="1" baseline="0" dirty="0">
                          <a:solidFill>
                            <a:srgbClr val="002060"/>
                          </a:solidFill>
                          <a:effectLst/>
                          <a:latin typeface="Arial" panose="020B0604020202020204" pitchFamily="34" charset="0"/>
                          <a:cs typeface="Arial" panose="020B0604020202020204" pitchFamily="34" charset="0"/>
                        </a:rPr>
                        <a:t>(Ha)</a:t>
                      </a:r>
                      <a:endParaRPr lang="en-US" sz="1600" b="1" dirty="0">
                        <a:solidFill>
                          <a:srgbClr val="002060"/>
                        </a:solidFill>
                        <a:effectLst/>
                        <a:latin typeface="Arial" panose="020B0604020202020204" pitchFamily="34" charset="0"/>
                        <a:cs typeface="Arial" panose="020B0604020202020204" pitchFamily="34"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7030A0"/>
                          </a:solidFill>
                          <a:effectLst/>
                          <a:latin typeface="Arial" panose="020B0604020202020204" pitchFamily="34" charset="0"/>
                          <a:ea typeface="+mn-ea"/>
                          <a:cs typeface="Arial" panose="020B0604020202020204" pitchFamily="34" charset="0"/>
                        </a:rPr>
                        <a:t> 0.50</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5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effectLst/>
                          <a:latin typeface="Arial" panose="020B0604020202020204" pitchFamily="34" charset="0"/>
                          <a:cs typeface="Arial" panose="020B0604020202020204" pitchFamily="34" charset="0"/>
                        </a:rPr>
                        <a:t>Others</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7030A0"/>
                          </a:solidFill>
                          <a:effectLst/>
                          <a:latin typeface="Arial" panose="020B0604020202020204" pitchFamily="34" charset="0"/>
                          <a:ea typeface="+mn-ea"/>
                          <a:cs typeface="Arial" panose="020B0604020202020204" pitchFamily="34" charset="0"/>
                        </a:rPr>
                        <a:t>3.246ha</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8056243"/>
                  </a:ext>
                </a:extLst>
              </a:tr>
              <a:tr h="305548">
                <a:tc>
                  <a:txBody>
                    <a:bodyPr/>
                    <a:lstStyle/>
                    <a:p>
                      <a:r>
                        <a:rPr lang="en-US" sz="1600" b="1" dirty="0">
                          <a:solidFill>
                            <a:srgbClr val="002060"/>
                          </a:solidFill>
                          <a:effectLst/>
                          <a:latin typeface="Arial" panose="020B0604020202020204" pitchFamily="34" charset="0"/>
                          <a:cs typeface="Arial" panose="020B0604020202020204" pitchFamily="34" charset="0"/>
                        </a:rPr>
                        <a:t>Laboratories details</a:t>
                      </a: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a:solidFill>
                            <a:srgbClr val="7030A0"/>
                          </a:solidFill>
                          <a:effectLst/>
                          <a:latin typeface="Arial" panose="020B0604020202020204" pitchFamily="34" charset="0"/>
                          <a:cs typeface="Arial" panose="020B0604020202020204" pitchFamily="34" charset="0"/>
                        </a:rPr>
                        <a:t>1.SWTL</a:t>
                      </a:r>
                      <a:r>
                        <a:rPr lang="en-US" sz="1600" b="1" baseline="0" dirty="0">
                          <a:solidFill>
                            <a:srgbClr val="7030A0"/>
                          </a:solidFill>
                          <a:effectLst/>
                          <a:latin typeface="Arial" panose="020B0604020202020204" pitchFamily="34" charset="0"/>
                          <a:cs typeface="Arial" panose="020B0604020202020204" pitchFamily="34" charset="0"/>
                        </a:rPr>
                        <a:t> </a:t>
                      </a:r>
                      <a:endParaRPr lang="en-US" sz="1600" b="1" dirty="0">
                        <a:solidFill>
                          <a:srgbClr val="7030A0"/>
                        </a:solidFill>
                        <a:effectLst/>
                        <a:latin typeface="Arial" panose="020B0604020202020204" pitchFamily="34" charset="0"/>
                        <a:cs typeface="Arial" panose="020B0604020202020204" pitchFamily="34" charset="0"/>
                      </a:endParaRPr>
                    </a:p>
                  </a:txBody>
                  <a:tcPr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2313" name="Rectangle 3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r>
              <a:rPr lang="en-US"/>
              <a:t/>
            </a:r>
            <a:br>
              <a:rPr lang="en-US"/>
            </a:br>
            <a:endParaRPr lang="en-US"/>
          </a:p>
        </p:txBody>
      </p:sp>
      <p:sp>
        <p:nvSpPr>
          <p:cNvPr id="12318" name="Rectangle 13"/>
          <p:cNvSpPr>
            <a:spLocks noChangeArrowheads="1"/>
          </p:cNvSpPr>
          <p:nvPr/>
        </p:nvSpPr>
        <p:spPr bwMode="auto">
          <a:xfrm>
            <a:off x="142844" y="6019800"/>
            <a:ext cx="2406428" cy="338554"/>
          </a:xfrm>
          <a:prstGeom prst="rect">
            <a:avLst/>
          </a:prstGeom>
          <a:noFill/>
          <a:ln w="9525">
            <a:noFill/>
            <a:miter lim="800000"/>
            <a:headEnd/>
            <a:tailEnd/>
          </a:ln>
        </p:spPr>
        <p:txBody>
          <a:bodyPr wrap="none">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VERMICOMPOST UNIT</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12320" name="Rectangle 15"/>
          <p:cNvSpPr>
            <a:spLocks noChangeArrowheads="1"/>
          </p:cNvSpPr>
          <p:nvPr/>
        </p:nvSpPr>
        <p:spPr bwMode="auto">
          <a:xfrm>
            <a:off x="6629400" y="6019800"/>
            <a:ext cx="2022477" cy="338554"/>
          </a:xfrm>
          <a:prstGeom prst="rect">
            <a:avLst/>
          </a:prstGeom>
          <a:noFill/>
          <a:ln w="9525">
            <a:noFill/>
            <a:miter lim="800000"/>
            <a:headEnd/>
            <a:tailEnd/>
          </a:ln>
        </p:spPr>
        <p:txBody>
          <a:bodyPr wrap="none">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APICULTURE UNIT</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12321" name="Rectangle 16"/>
          <p:cNvSpPr>
            <a:spLocks noChangeArrowheads="1"/>
          </p:cNvSpPr>
          <p:nvPr/>
        </p:nvSpPr>
        <p:spPr bwMode="auto">
          <a:xfrm>
            <a:off x="3500430" y="6019800"/>
            <a:ext cx="2594749" cy="338554"/>
          </a:xfrm>
          <a:prstGeom prst="rect">
            <a:avLst/>
          </a:prstGeom>
          <a:noFill/>
          <a:ln w="9525">
            <a:noFill/>
            <a:miter lim="800000"/>
            <a:headEnd/>
            <a:tailEnd/>
          </a:ln>
        </p:spPr>
        <p:txBody>
          <a:bodyPr wrap="none">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VAM PRODUCTION UNIT</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18" name="Footer Placeholder 3"/>
          <p:cNvSpPr txBox="1">
            <a:spLocks/>
          </p:cNvSpPr>
          <p:nvPr/>
        </p:nvSpPr>
        <p:spPr>
          <a:xfrm>
            <a:off x="0" y="0"/>
            <a:ext cx="9144000" cy="442912"/>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KVK FARM OPERATIONS</a:t>
            </a:r>
            <a:endParaRPr lang="en-US" sz="2800" b="1" dirty="0">
              <a:solidFill>
                <a:schemeClr val="bg1"/>
              </a:solidFill>
              <a:latin typeface="Arial" pitchFamily="34" charset="0"/>
              <a:cs typeface="Arial" pitchFamily="34" charset="0"/>
            </a:endParaRPr>
          </a:p>
        </p:txBody>
      </p:sp>
      <p:pic>
        <p:nvPicPr>
          <p:cNvPr id="19" name="Picture 3" descr="H:\unit photos\DSCN0234.JPG"/>
          <p:cNvPicPr>
            <a:picLocks noChangeAspect="1" noChangeArrowheads="1"/>
          </p:cNvPicPr>
          <p:nvPr/>
        </p:nvPicPr>
        <p:blipFill>
          <a:blip r:embed="rId2" cstate="print"/>
          <a:srcRect/>
          <a:stretch>
            <a:fillRect/>
          </a:stretch>
        </p:blipFill>
        <p:spPr bwMode="auto">
          <a:xfrm>
            <a:off x="71406" y="3500438"/>
            <a:ext cx="3117591" cy="2500330"/>
          </a:xfrm>
          <a:prstGeom prst="rect">
            <a:avLst/>
          </a:prstGeom>
          <a:ln>
            <a:noFill/>
          </a:ln>
          <a:effectLst>
            <a:softEdge rad="112500"/>
          </a:effectLst>
        </p:spPr>
      </p:pic>
      <p:pic>
        <p:nvPicPr>
          <p:cNvPr id="20" name="Picture 4" descr="H:\vam\SAVE_20200625_104130.jpg"/>
          <p:cNvPicPr>
            <a:picLocks noChangeAspect="1" noChangeArrowheads="1"/>
          </p:cNvPicPr>
          <p:nvPr/>
        </p:nvPicPr>
        <p:blipFill>
          <a:blip r:embed="rId3" cstate="print"/>
          <a:srcRect/>
          <a:stretch>
            <a:fillRect/>
          </a:stretch>
        </p:blipFill>
        <p:spPr bwMode="auto">
          <a:xfrm>
            <a:off x="3286116" y="3571875"/>
            <a:ext cx="2928958" cy="2428893"/>
          </a:xfrm>
          <a:prstGeom prst="rect">
            <a:avLst/>
          </a:prstGeom>
          <a:ln>
            <a:noFill/>
          </a:ln>
          <a:effectLst>
            <a:softEdge rad="112500"/>
          </a:effectLst>
        </p:spPr>
      </p:pic>
      <p:sp>
        <p:nvSpPr>
          <p:cNvPr id="14"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8103" y="3657600"/>
            <a:ext cx="2663497" cy="222002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noChangeArrowheads="1"/>
          </p:cNvPicPr>
          <p:nvPr>
            <p:ph sz="half" idx="1"/>
          </p:nvPr>
        </p:nvPicPr>
        <p:blipFill>
          <a:blip r:embed="rId2" cstate="print"/>
          <a:srcRect l="8463" r="8604"/>
          <a:stretch>
            <a:fillRect/>
          </a:stretch>
        </p:blipFill>
        <p:spPr bwMode="auto">
          <a:xfrm>
            <a:off x="0" y="76200"/>
            <a:ext cx="2928926" cy="1852578"/>
          </a:xfrm>
          <a:prstGeom prst="rect">
            <a:avLst/>
          </a:prstGeom>
          <a:ln>
            <a:noFill/>
          </a:ln>
          <a:effectLst>
            <a:softEdge rad="112500"/>
          </a:effectLst>
        </p:spPr>
      </p:pic>
      <p:sp>
        <p:nvSpPr>
          <p:cNvPr id="6" name="Rectangle 13"/>
          <p:cNvSpPr>
            <a:spLocks noChangeArrowheads="1"/>
          </p:cNvSpPr>
          <p:nvPr/>
        </p:nvSpPr>
        <p:spPr bwMode="auto">
          <a:xfrm>
            <a:off x="572750" y="1928802"/>
            <a:ext cx="1641796" cy="338554"/>
          </a:xfrm>
          <a:prstGeom prst="rect">
            <a:avLst/>
          </a:prstGeom>
          <a:noFill/>
          <a:ln w="9525">
            <a:noFill/>
            <a:miter lim="800000"/>
            <a:headEnd/>
            <a:tailEnd/>
          </a:ln>
        </p:spPr>
        <p:txBody>
          <a:bodyPr wrap="none">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 FODDER UNIT</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pic>
        <p:nvPicPr>
          <p:cNvPr id="7" name="Content Placeholder 6" descr="G:\Nursery photos\Mushroom unit.jpg"/>
          <p:cNvPicPr>
            <a:picLocks noGrp="1" noChangeAspect="1" noChangeArrowheads="1"/>
          </p:cNvPicPr>
          <p:nvPr>
            <p:ph sz="half" idx="1"/>
          </p:nvPr>
        </p:nvPicPr>
        <p:blipFill>
          <a:blip r:embed="rId3" cstate="print"/>
          <a:srcRect/>
          <a:stretch>
            <a:fillRect/>
          </a:stretch>
        </p:blipFill>
        <p:spPr bwMode="auto">
          <a:xfrm>
            <a:off x="28572" y="2214554"/>
            <a:ext cx="2930400" cy="2023139"/>
          </a:xfrm>
          <a:prstGeom prst="rect">
            <a:avLst/>
          </a:prstGeom>
          <a:ln>
            <a:noFill/>
          </a:ln>
          <a:effectLst>
            <a:softEdge rad="112500"/>
          </a:effectLst>
        </p:spPr>
      </p:pic>
      <p:pic>
        <p:nvPicPr>
          <p:cNvPr id="8" name="Content Placeholder 7" descr="G:\Nursery photos\Poly house vegetable unit.jpg"/>
          <p:cNvPicPr>
            <a:picLocks noGrp="1" noChangeAspect="1" noChangeArrowheads="1"/>
          </p:cNvPicPr>
          <p:nvPr>
            <p:ph sz="half" idx="1"/>
          </p:nvPr>
        </p:nvPicPr>
        <p:blipFill>
          <a:blip r:embed="rId4" cstate="print"/>
          <a:srcRect/>
          <a:stretch>
            <a:fillRect/>
          </a:stretch>
        </p:blipFill>
        <p:spPr bwMode="auto">
          <a:xfrm>
            <a:off x="6143636" y="76200"/>
            <a:ext cx="2928958" cy="1708823"/>
          </a:xfrm>
          <a:prstGeom prst="rect">
            <a:avLst/>
          </a:prstGeom>
          <a:ln>
            <a:noFill/>
          </a:ln>
          <a:effectLst>
            <a:softEdge rad="112500"/>
          </a:effectLst>
        </p:spPr>
      </p:pic>
      <p:sp>
        <p:nvSpPr>
          <p:cNvPr id="9" name="Rectangle 13"/>
          <p:cNvSpPr>
            <a:spLocks noChangeArrowheads="1"/>
          </p:cNvSpPr>
          <p:nvPr/>
        </p:nvSpPr>
        <p:spPr bwMode="auto">
          <a:xfrm>
            <a:off x="5824157" y="1857364"/>
            <a:ext cx="3391313" cy="338554"/>
          </a:xfrm>
          <a:prstGeom prst="rect">
            <a:avLst/>
          </a:prstGeom>
          <a:noFill/>
          <a:ln w="9525">
            <a:noFill/>
            <a:miter lim="800000"/>
            <a:headEnd/>
            <a:tailEnd/>
          </a:ln>
        </p:spPr>
        <p:txBody>
          <a:bodyPr wrap="none">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 POLY HOUSE VEGETABLE UNIT</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10" name="Rectangle 13"/>
          <p:cNvSpPr>
            <a:spLocks noChangeArrowheads="1"/>
          </p:cNvSpPr>
          <p:nvPr/>
        </p:nvSpPr>
        <p:spPr bwMode="auto">
          <a:xfrm>
            <a:off x="2971800" y="1857364"/>
            <a:ext cx="2961773" cy="338554"/>
          </a:xfrm>
          <a:prstGeom prst="rect">
            <a:avLst/>
          </a:prstGeom>
          <a:noFill/>
          <a:ln w="9525">
            <a:noFill/>
            <a:miter lim="800000"/>
            <a:headEnd/>
            <a:tailEnd/>
          </a:ln>
        </p:spPr>
        <p:txBody>
          <a:bodyPr wrap="none">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 CARDAMOM PLANATATION</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11" name="Rectangle 13"/>
          <p:cNvSpPr>
            <a:spLocks noChangeArrowheads="1"/>
          </p:cNvSpPr>
          <p:nvPr/>
        </p:nvSpPr>
        <p:spPr bwMode="auto">
          <a:xfrm>
            <a:off x="428596" y="4214818"/>
            <a:ext cx="2020105" cy="338554"/>
          </a:xfrm>
          <a:prstGeom prst="rect">
            <a:avLst/>
          </a:prstGeom>
          <a:noFill/>
          <a:ln w="9525">
            <a:noFill/>
            <a:miter lim="800000"/>
            <a:headEnd/>
            <a:tailEnd/>
          </a:ln>
        </p:spPr>
        <p:txBody>
          <a:bodyPr wrap="none">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 MUSHROOM UNIT</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8" descr="G:\Nursery photos\IMG_20191012_114159.jpg"/>
          <p:cNvPicPr>
            <a:picLocks noGrp="1" noChangeAspect="1" noChangeArrowheads="1"/>
          </p:cNvPicPr>
          <p:nvPr>
            <p:ph sz="half" idx="1"/>
          </p:nvPr>
        </p:nvPicPr>
        <p:blipFill>
          <a:blip r:embed="rId5" cstate="print"/>
          <a:srcRect/>
          <a:stretch>
            <a:fillRect/>
          </a:stretch>
        </p:blipFill>
        <p:spPr bwMode="auto">
          <a:xfrm>
            <a:off x="3071802" y="2214554"/>
            <a:ext cx="2900354" cy="1983715"/>
          </a:xfrm>
          <a:prstGeom prst="rect">
            <a:avLst/>
          </a:prstGeom>
          <a:ln>
            <a:noFill/>
          </a:ln>
          <a:effectLst>
            <a:softEdge rad="112500"/>
          </a:effectLst>
        </p:spPr>
      </p:pic>
      <p:sp>
        <p:nvSpPr>
          <p:cNvPr id="13" name="Rectangle 13"/>
          <p:cNvSpPr>
            <a:spLocks noChangeArrowheads="1"/>
          </p:cNvSpPr>
          <p:nvPr/>
        </p:nvSpPr>
        <p:spPr bwMode="auto">
          <a:xfrm>
            <a:off x="2857488" y="4214818"/>
            <a:ext cx="3201646" cy="338554"/>
          </a:xfrm>
          <a:prstGeom prst="rect">
            <a:avLst/>
          </a:prstGeom>
          <a:noFill/>
          <a:ln w="9525">
            <a:noFill/>
            <a:miter lim="800000"/>
            <a:headEnd/>
            <a:tailEnd/>
          </a:ln>
        </p:spPr>
        <p:txBody>
          <a:bodyPr wrap="none">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ORNAMENTAL NURSERY UNIT</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2" descr="H:\unit photos\DSCN0242.JPG"/>
          <p:cNvPicPr>
            <a:picLocks noChangeAspect="1" noChangeArrowheads="1"/>
          </p:cNvPicPr>
          <p:nvPr/>
        </p:nvPicPr>
        <p:blipFill>
          <a:blip r:embed="rId6" cstate="print"/>
          <a:srcRect/>
          <a:stretch>
            <a:fillRect/>
          </a:stretch>
        </p:blipFill>
        <p:spPr bwMode="auto">
          <a:xfrm>
            <a:off x="6143636" y="2214554"/>
            <a:ext cx="2930400" cy="1987423"/>
          </a:xfrm>
          <a:prstGeom prst="rect">
            <a:avLst/>
          </a:prstGeom>
          <a:ln>
            <a:noFill/>
          </a:ln>
          <a:effectLst>
            <a:softEdge rad="112500"/>
          </a:effectLst>
        </p:spPr>
      </p:pic>
      <p:sp>
        <p:nvSpPr>
          <p:cNvPr id="15" name="Rectangle 17"/>
          <p:cNvSpPr>
            <a:spLocks noChangeArrowheads="1"/>
          </p:cNvSpPr>
          <p:nvPr/>
        </p:nvSpPr>
        <p:spPr bwMode="auto">
          <a:xfrm>
            <a:off x="6592523" y="4162016"/>
            <a:ext cx="2194319" cy="338554"/>
          </a:xfrm>
          <a:prstGeom prst="rect">
            <a:avLst/>
          </a:prstGeom>
          <a:noFill/>
          <a:ln w="9525">
            <a:noFill/>
            <a:miter lim="800000"/>
            <a:headEnd/>
            <a:tailEnd/>
          </a:ln>
        </p:spPr>
        <p:txBody>
          <a:bodyPr wrap="none">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MEDICINAL PLANTS</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17" name="Rectangle 15"/>
          <p:cNvSpPr>
            <a:spLocks noChangeArrowheads="1"/>
          </p:cNvSpPr>
          <p:nvPr/>
        </p:nvSpPr>
        <p:spPr bwMode="auto">
          <a:xfrm>
            <a:off x="13257" y="6477000"/>
            <a:ext cx="3415743" cy="338554"/>
          </a:xfrm>
          <a:prstGeom prst="rect">
            <a:avLst/>
          </a:prstGeom>
          <a:noFill/>
          <a:ln w="9525">
            <a:noFill/>
            <a:miter lim="800000"/>
            <a:headEnd/>
            <a:tailEnd/>
          </a:ln>
        </p:spPr>
        <p:txBody>
          <a:bodyPr wrap="none">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CARDAMOM</a:t>
            </a:r>
            <a:r>
              <a:rPr lang="en-US" sz="1600" b="1" dirty="0">
                <a:solidFill>
                  <a:srgbClr val="003300"/>
                </a:solidFill>
                <a:latin typeface="Arial" panose="020B0604020202020204" pitchFamily="34" charset="0"/>
                <a:cs typeface="Arial" panose="020B0604020202020204" pitchFamily="34" charset="0"/>
              </a:rPr>
              <a:t> </a:t>
            </a:r>
            <a:r>
              <a:rPr lang="en-US" sz="1600" b="1" dirty="0">
                <a:solidFill>
                  <a:schemeClr val="accent1">
                    <a:lumMod val="75000"/>
                  </a:schemeClr>
                </a:solidFill>
                <a:latin typeface="Arial" panose="020B0604020202020204" pitchFamily="34" charset="0"/>
                <a:cs typeface="Arial" panose="020B0604020202020204" pitchFamily="34" charset="0"/>
              </a:rPr>
              <a:t>VARIETAL GARDEN</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5" descr="J:\Sudhakar\Bio-hub  photos\IMG_20200708_155053.jpg"/>
          <p:cNvPicPr>
            <a:picLocks noGrp="1" noChangeAspect="1" noChangeArrowheads="1"/>
          </p:cNvPicPr>
          <p:nvPr>
            <p:ph sz="half" idx="1"/>
          </p:nvPr>
        </p:nvPicPr>
        <p:blipFill>
          <a:blip r:embed="rId7" cstate="print"/>
          <a:srcRect/>
          <a:stretch>
            <a:fillRect/>
          </a:stretch>
        </p:blipFill>
        <p:spPr bwMode="auto">
          <a:xfrm>
            <a:off x="3071802" y="4572009"/>
            <a:ext cx="2857520" cy="1857387"/>
          </a:xfrm>
          <a:prstGeom prst="rect">
            <a:avLst/>
          </a:prstGeom>
          <a:ln>
            <a:noFill/>
          </a:ln>
          <a:effectLst>
            <a:softEdge rad="112500"/>
          </a:effectLst>
        </p:spPr>
      </p:pic>
      <p:sp>
        <p:nvSpPr>
          <p:cNvPr id="19" name="Rectangle 13"/>
          <p:cNvSpPr>
            <a:spLocks noChangeArrowheads="1"/>
          </p:cNvSpPr>
          <p:nvPr/>
        </p:nvSpPr>
        <p:spPr bwMode="auto">
          <a:xfrm>
            <a:off x="3857295" y="6500834"/>
            <a:ext cx="1643399" cy="338554"/>
          </a:xfrm>
          <a:prstGeom prst="rect">
            <a:avLst/>
          </a:prstGeom>
          <a:noFill/>
          <a:ln w="9525">
            <a:noFill/>
            <a:miter lim="800000"/>
            <a:headEnd/>
            <a:tailEnd/>
          </a:ln>
        </p:spPr>
        <p:txBody>
          <a:bodyPr wrap="none">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 BIO HUB UNIT</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21" name="Rectangle 13"/>
          <p:cNvSpPr>
            <a:spLocks noChangeArrowheads="1"/>
          </p:cNvSpPr>
          <p:nvPr/>
        </p:nvSpPr>
        <p:spPr bwMode="auto">
          <a:xfrm>
            <a:off x="6857691" y="6500834"/>
            <a:ext cx="1592872" cy="338554"/>
          </a:xfrm>
          <a:prstGeom prst="rect">
            <a:avLst/>
          </a:prstGeom>
          <a:noFill/>
          <a:ln w="9525">
            <a:noFill/>
            <a:miter lim="800000"/>
            <a:headEnd/>
            <a:tailEnd/>
          </a:ln>
        </p:spPr>
        <p:txBody>
          <a:bodyPr wrap="none">
            <a:spAutoFit/>
          </a:bodyPr>
          <a:lstStyle/>
          <a:p>
            <a:r>
              <a:rPr lang="en-US" sz="1600" b="1" dirty="0">
                <a:solidFill>
                  <a:schemeClr val="accent1">
                    <a:lumMod val="75000"/>
                  </a:schemeClr>
                </a:solidFill>
                <a:latin typeface="Arial" panose="020B0604020202020204" pitchFamily="34" charset="0"/>
                <a:cs typeface="Arial" panose="020B0604020202020204" pitchFamily="34" charset="0"/>
              </a:rPr>
              <a:t> AZOLLA UNIT</a:t>
            </a:r>
            <a:endParaRPr lang="en-US" sz="1600" dirty="0">
              <a:solidFill>
                <a:schemeClr val="accent1">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5999" y="76199"/>
            <a:ext cx="2893323" cy="1762527"/>
          </a:xfrm>
          <a:prstGeom prst="rect">
            <a:avLst/>
          </a:prstGeom>
          <a:ln>
            <a:noFill/>
          </a:ln>
          <a:effectLst>
            <a:softEdge rad="112500"/>
          </a:effec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73" y="4631508"/>
            <a:ext cx="2828915" cy="1797888"/>
          </a:xfrm>
          <a:prstGeom prst="rect">
            <a:avLst/>
          </a:prstGeom>
          <a:ln>
            <a:noFill/>
          </a:ln>
          <a:effectLst>
            <a:softEdge rad="112500"/>
          </a:effectLst>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43636" y="4631508"/>
            <a:ext cx="2847964" cy="1797888"/>
          </a:xfrm>
          <a:prstGeom prst="rect">
            <a:avLst/>
          </a:prstGeom>
          <a:ln>
            <a:noFill/>
          </a:ln>
          <a:effectLst>
            <a:softEdge rad="112500"/>
          </a:effectLst>
        </p:spPr>
      </p:pic>
    </p:spTree>
    <p:extLst>
      <p:ext uri="{BB962C8B-B14F-4D97-AF65-F5344CB8AC3E}">
        <p14:creationId xmlns:p14="http://schemas.microsoft.com/office/powerpoint/2010/main" val="37704459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lowchart: Connector 46"/>
          <p:cNvSpPr/>
          <p:nvPr/>
        </p:nvSpPr>
        <p:spPr>
          <a:xfrm>
            <a:off x="6531352" y="4419600"/>
            <a:ext cx="1241048" cy="675620"/>
          </a:xfrm>
          <a:prstGeom prst="flowChartConnecto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lowchart: Connector 45"/>
          <p:cNvSpPr/>
          <p:nvPr/>
        </p:nvSpPr>
        <p:spPr>
          <a:xfrm>
            <a:off x="3633589" y="5214951"/>
            <a:ext cx="1326628" cy="710550"/>
          </a:xfrm>
          <a:prstGeom prst="flowChartConnector">
            <a:avLst/>
          </a:prstGeom>
          <a:solidFill>
            <a:schemeClr val="accent4"/>
          </a:solidFill>
          <a:ln>
            <a:solidFill>
              <a:srgbClr val="00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lowchart: Connector 44"/>
          <p:cNvSpPr/>
          <p:nvPr/>
        </p:nvSpPr>
        <p:spPr>
          <a:xfrm>
            <a:off x="1981200" y="4659868"/>
            <a:ext cx="1363698" cy="597932"/>
          </a:xfrm>
          <a:prstGeom prst="flowChartConnector">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37"/>
          <p:cNvSpPr/>
          <p:nvPr/>
        </p:nvSpPr>
        <p:spPr>
          <a:xfrm>
            <a:off x="2332288" y="4724400"/>
            <a:ext cx="596638" cy="369332"/>
          </a:xfrm>
          <a:prstGeom prst="rect">
            <a:avLst/>
          </a:prstGeom>
        </p:spPr>
        <p:txBody>
          <a:bodyPr wrap="none">
            <a:spAutoFit/>
          </a:bodyPr>
          <a:lstStyle/>
          <a:p>
            <a:pPr algn="ctr"/>
            <a:r>
              <a:rPr lang="en-US" b="1" dirty="0"/>
              <a:t>PDS</a:t>
            </a:r>
            <a:endParaRPr lang="en-IN" b="1" dirty="0"/>
          </a:p>
        </p:txBody>
      </p:sp>
      <p:sp>
        <p:nvSpPr>
          <p:cNvPr id="44" name="Flowchart: Connector 43"/>
          <p:cNvSpPr/>
          <p:nvPr/>
        </p:nvSpPr>
        <p:spPr>
          <a:xfrm>
            <a:off x="1241249" y="2514600"/>
            <a:ext cx="1447248" cy="796448"/>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lowchart: Connector 42"/>
          <p:cNvSpPr/>
          <p:nvPr/>
        </p:nvSpPr>
        <p:spPr>
          <a:xfrm>
            <a:off x="2064664" y="1676400"/>
            <a:ext cx="1306818" cy="682032"/>
          </a:xfrm>
          <a:prstGeom prst="flowChartConnector">
            <a:avLst/>
          </a:prstGeom>
          <a:solidFill>
            <a:srgbClr val="00FA95"/>
          </a:solidFill>
          <a:ln>
            <a:solidFill>
              <a:srgbClr val="00FA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lowchart: Connector 41"/>
          <p:cNvSpPr/>
          <p:nvPr/>
        </p:nvSpPr>
        <p:spPr>
          <a:xfrm>
            <a:off x="6662313" y="3267382"/>
            <a:ext cx="1262487" cy="71409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lowchart: Connector 40"/>
          <p:cNvSpPr/>
          <p:nvPr/>
        </p:nvSpPr>
        <p:spPr>
          <a:xfrm>
            <a:off x="6477464" y="2104314"/>
            <a:ext cx="1211621" cy="638886"/>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Flowchart: Connector 4"/>
          <p:cNvSpPr/>
          <p:nvPr/>
        </p:nvSpPr>
        <p:spPr>
          <a:xfrm>
            <a:off x="3751642" y="3143248"/>
            <a:ext cx="1676400" cy="932764"/>
          </a:xfrm>
          <a:prstGeom prst="flowChartConnector">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4191008" y="3357562"/>
            <a:ext cx="1524000" cy="646331"/>
          </a:xfrm>
          <a:prstGeom prst="rect">
            <a:avLst/>
          </a:prstGeom>
          <a:noFill/>
        </p:spPr>
        <p:txBody>
          <a:bodyPr wrap="square" rtlCol="0">
            <a:spAutoFit/>
          </a:bodyPr>
          <a:lstStyle/>
          <a:p>
            <a:r>
              <a:rPr lang="en-US" sz="3600" b="1" dirty="0">
                <a:solidFill>
                  <a:srgbClr val="009900"/>
                </a:solidFill>
              </a:rPr>
              <a:t>KVK</a:t>
            </a:r>
            <a:endParaRPr lang="en-IN" sz="3600" b="1" dirty="0">
              <a:solidFill>
                <a:srgbClr val="009900"/>
              </a:solidFill>
            </a:endParaRPr>
          </a:p>
        </p:txBody>
      </p:sp>
      <p:pic>
        <p:nvPicPr>
          <p:cNvPr id="13" name="Picture 12"/>
          <p:cNvPicPr>
            <a:picLocks noChangeAspect="1"/>
          </p:cNvPicPr>
          <p:nvPr/>
        </p:nvPicPr>
        <p:blipFill>
          <a:blip r:embed="rId2" cstate="print"/>
          <a:stretch>
            <a:fillRect/>
          </a:stretch>
        </p:blipFill>
        <p:spPr>
          <a:xfrm rot="17893639">
            <a:off x="5590006" y="3885492"/>
            <a:ext cx="359695" cy="893187"/>
          </a:xfrm>
          <a:prstGeom prst="rect">
            <a:avLst/>
          </a:prstGeom>
        </p:spPr>
      </p:pic>
      <p:sp>
        <p:nvSpPr>
          <p:cNvPr id="19" name="Flowchart: Connector 18"/>
          <p:cNvSpPr/>
          <p:nvPr/>
        </p:nvSpPr>
        <p:spPr>
          <a:xfrm>
            <a:off x="3429000" y="1004177"/>
            <a:ext cx="1284269" cy="824668"/>
          </a:xfrm>
          <a:prstGeom prst="flowChart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p:cNvSpPr/>
          <p:nvPr/>
        </p:nvSpPr>
        <p:spPr>
          <a:xfrm>
            <a:off x="6781800" y="2252246"/>
            <a:ext cx="699230" cy="338554"/>
          </a:xfrm>
          <a:prstGeom prst="rect">
            <a:avLst/>
          </a:prstGeom>
        </p:spPr>
        <p:txBody>
          <a:bodyPr wrap="none">
            <a:spAutoFit/>
          </a:bodyPr>
          <a:lstStyle/>
          <a:p>
            <a:r>
              <a:rPr lang="en-IN" sz="1600" b="1" dirty="0"/>
              <a:t>ATMA</a:t>
            </a:r>
          </a:p>
        </p:txBody>
      </p:sp>
      <p:sp>
        <p:nvSpPr>
          <p:cNvPr id="31" name="Rectangle 30"/>
          <p:cNvSpPr/>
          <p:nvPr/>
        </p:nvSpPr>
        <p:spPr>
          <a:xfrm>
            <a:off x="3276600" y="1156213"/>
            <a:ext cx="1598799" cy="523220"/>
          </a:xfrm>
          <a:prstGeom prst="rect">
            <a:avLst/>
          </a:prstGeom>
        </p:spPr>
        <p:txBody>
          <a:bodyPr wrap="square">
            <a:spAutoFit/>
          </a:bodyPr>
          <a:lstStyle/>
          <a:p>
            <a:pPr algn="ctr"/>
            <a:r>
              <a:rPr lang="en-IN" sz="1400" b="1" dirty="0">
                <a:solidFill>
                  <a:schemeClr val="bg1"/>
                </a:solidFill>
              </a:rPr>
              <a:t>Dept. of Agriculture</a:t>
            </a:r>
          </a:p>
        </p:txBody>
      </p:sp>
      <p:sp>
        <p:nvSpPr>
          <p:cNvPr id="33" name="Rectangle 32"/>
          <p:cNvSpPr/>
          <p:nvPr/>
        </p:nvSpPr>
        <p:spPr>
          <a:xfrm>
            <a:off x="2226145" y="1828800"/>
            <a:ext cx="1126655" cy="307777"/>
          </a:xfrm>
          <a:prstGeom prst="rect">
            <a:avLst/>
          </a:prstGeom>
        </p:spPr>
        <p:txBody>
          <a:bodyPr wrap="none">
            <a:spAutoFit/>
          </a:bodyPr>
          <a:lstStyle/>
          <a:p>
            <a:r>
              <a:rPr lang="en-US" sz="1400" b="1" dirty="0"/>
              <a:t>Spices board</a:t>
            </a:r>
            <a:endParaRPr lang="en-IN" sz="1400" b="1" dirty="0"/>
          </a:p>
        </p:txBody>
      </p:sp>
      <p:sp>
        <p:nvSpPr>
          <p:cNvPr id="35" name="Rectangle 34"/>
          <p:cNvSpPr/>
          <p:nvPr/>
        </p:nvSpPr>
        <p:spPr>
          <a:xfrm>
            <a:off x="6629400" y="3424535"/>
            <a:ext cx="1403542" cy="461665"/>
          </a:xfrm>
          <a:prstGeom prst="rect">
            <a:avLst/>
          </a:prstGeom>
        </p:spPr>
        <p:txBody>
          <a:bodyPr wrap="square">
            <a:spAutoFit/>
          </a:bodyPr>
          <a:lstStyle/>
          <a:p>
            <a:pPr algn="ctr"/>
            <a:r>
              <a:rPr lang="en-IN" sz="1200" b="1" dirty="0"/>
              <a:t>Dept. of Animal Husbandry</a:t>
            </a:r>
          </a:p>
        </p:txBody>
      </p:sp>
      <p:sp>
        <p:nvSpPr>
          <p:cNvPr id="37" name="Rectangle 36"/>
          <p:cNvSpPr/>
          <p:nvPr/>
        </p:nvSpPr>
        <p:spPr>
          <a:xfrm>
            <a:off x="1371851" y="2743200"/>
            <a:ext cx="1142749" cy="307777"/>
          </a:xfrm>
          <a:prstGeom prst="rect">
            <a:avLst/>
          </a:prstGeom>
        </p:spPr>
        <p:txBody>
          <a:bodyPr wrap="none">
            <a:spAutoFit/>
          </a:bodyPr>
          <a:lstStyle/>
          <a:p>
            <a:r>
              <a:rPr lang="en-US" sz="1400" b="1" dirty="0">
                <a:solidFill>
                  <a:schemeClr val="bg1"/>
                </a:solidFill>
              </a:rPr>
              <a:t>Coffee board</a:t>
            </a:r>
            <a:endParaRPr lang="en-IN" sz="1400" b="1" dirty="0">
              <a:solidFill>
                <a:schemeClr val="bg1"/>
              </a:solidFill>
            </a:endParaRPr>
          </a:p>
        </p:txBody>
      </p:sp>
      <p:sp>
        <p:nvSpPr>
          <p:cNvPr id="39" name="Rectangle 38"/>
          <p:cNvSpPr/>
          <p:nvPr/>
        </p:nvSpPr>
        <p:spPr>
          <a:xfrm>
            <a:off x="6705600" y="4505980"/>
            <a:ext cx="913996" cy="523220"/>
          </a:xfrm>
          <a:prstGeom prst="rect">
            <a:avLst/>
          </a:prstGeom>
        </p:spPr>
        <p:txBody>
          <a:bodyPr wrap="square">
            <a:spAutoFit/>
          </a:bodyPr>
          <a:lstStyle/>
          <a:p>
            <a:pPr algn="ctr"/>
            <a:r>
              <a:rPr lang="en-US" sz="1400" b="1" dirty="0">
                <a:solidFill>
                  <a:schemeClr val="bg1"/>
                </a:solidFill>
              </a:rPr>
              <a:t>Dept. of </a:t>
            </a:r>
          </a:p>
          <a:p>
            <a:pPr algn="ctr"/>
            <a:r>
              <a:rPr lang="en-US" sz="1400" b="1" dirty="0">
                <a:solidFill>
                  <a:schemeClr val="bg1"/>
                </a:solidFill>
              </a:rPr>
              <a:t>forestry</a:t>
            </a:r>
            <a:endParaRPr lang="en-IN" sz="1400" b="1" dirty="0">
              <a:solidFill>
                <a:schemeClr val="bg1"/>
              </a:solidFill>
            </a:endParaRPr>
          </a:p>
        </p:txBody>
      </p:sp>
      <p:sp>
        <p:nvSpPr>
          <p:cNvPr id="40" name="Rectangle 39"/>
          <p:cNvSpPr/>
          <p:nvPr/>
        </p:nvSpPr>
        <p:spPr>
          <a:xfrm>
            <a:off x="3962400" y="5410200"/>
            <a:ext cx="660758" cy="307777"/>
          </a:xfrm>
          <a:prstGeom prst="rect">
            <a:avLst/>
          </a:prstGeom>
        </p:spPr>
        <p:txBody>
          <a:bodyPr wrap="none">
            <a:spAutoFit/>
          </a:bodyPr>
          <a:lstStyle/>
          <a:p>
            <a:r>
              <a:rPr lang="en-US" sz="1400" b="1" dirty="0"/>
              <a:t>VFPCK</a:t>
            </a:r>
            <a:endParaRPr lang="en-IN" sz="1400" b="1" dirty="0"/>
          </a:p>
        </p:txBody>
      </p:sp>
      <p:pic>
        <p:nvPicPr>
          <p:cNvPr id="48" name="Picture 47"/>
          <p:cNvPicPr>
            <a:picLocks noChangeAspect="1"/>
          </p:cNvPicPr>
          <p:nvPr/>
        </p:nvPicPr>
        <p:blipFill>
          <a:blip r:embed="rId2" cstate="print"/>
          <a:stretch>
            <a:fillRect/>
          </a:stretch>
        </p:blipFill>
        <p:spPr>
          <a:xfrm rot="16430541">
            <a:off x="5839975" y="3350674"/>
            <a:ext cx="359695" cy="893187"/>
          </a:xfrm>
          <a:prstGeom prst="rect">
            <a:avLst/>
          </a:prstGeom>
        </p:spPr>
      </p:pic>
      <p:pic>
        <p:nvPicPr>
          <p:cNvPr id="49" name="Picture 48"/>
          <p:cNvPicPr>
            <a:picLocks noChangeAspect="1"/>
          </p:cNvPicPr>
          <p:nvPr/>
        </p:nvPicPr>
        <p:blipFill>
          <a:blip r:embed="rId2" cstate="print"/>
          <a:stretch>
            <a:fillRect/>
          </a:stretch>
        </p:blipFill>
        <p:spPr>
          <a:xfrm rot="2390719">
            <a:off x="3467863" y="4012027"/>
            <a:ext cx="359695" cy="893187"/>
          </a:xfrm>
          <a:prstGeom prst="rect">
            <a:avLst/>
          </a:prstGeom>
        </p:spPr>
      </p:pic>
      <p:pic>
        <p:nvPicPr>
          <p:cNvPr id="51" name="Picture 50"/>
          <p:cNvPicPr>
            <a:picLocks noChangeAspect="1"/>
          </p:cNvPicPr>
          <p:nvPr/>
        </p:nvPicPr>
        <p:blipFill>
          <a:blip r:embed="rId2" cstate="print"/>
          <a:stretch>
            <a:fillRect/>
          </a:stretch>
        </p:blipFill>
        <p:spPr>
          <a:xfrm rot="5615640">
            <a:off x="2996752" y="3346306"/>
            <a:ext cx="359695" cy="893187"/>
          </a:xfrm>
          <a:prstGeom prst="rect">
            <a:avLst/>
          </a:prstGeom>
        </p:spPr>
      </p:pic>
      <p:pic>
        <p:nvPicPr>
          <p:cNvPr id="52" name="Picture 51"/>
          <p:cNvPicPr>
            <a:picLocks noChangeAspect="1"/>
          </p:cNvPicPr>
          <p:nvPr/>
        </p:nvPicPr>
        <p:blipFill>
          <a:blip r:embed="rId2" cstate="print"/>
          <a:stretch>
            <a:fillRect/>
          </a:stretch>
        </p:blipFill>
        <p:spPr>
          <a:xfrm rot="8356832">
            <a:off x="3524400" y="2219010"/>
            <a:ext cx="359695" cy="893187"/>
          </a:xfrm>
          <a:prstGeom prst="rect">
            <a:avLst/>
          </a:prstGeom>
        </p:spPr>
      </p:pic>
      <p:pic>
        <p:nvPicPr>
          <p:cNvPr id="53" name="Picture 52"/>
          <p:cNvPicPr>
            <a:picLocks noChangeAspect="1"/>
          </p:cNvPicPr>
          <p:nvPr/>
        </p:nvPicPr>
        <p:blipFill>
          <a:blip r:embed="rId2" cstate="print"/>
          <a:stretch>
            <a:fillRect/>
          </a:stretch>
        </p:blipFill>
        <p:spPr>
          <a:xfrm rot="10401277">
            <a:off x="4310415" y="1999178"/>
            <a:ext cx="363042" cy="901498"/>
          </a:xfrm>
          <a:prstGeom prst="rect">
            <a:avLst/>
          </a:prstGeom>
        </p:spPr>
      </p:pic>
      <p:pic>
        <p:nvPicPr>
          <p:cNvPr id="54" name="Picture 53"/>
          <p:cNvPicPr>
            <a:picLocks noChangeAspect="1"/>
          </p:cNvPicPr>
          <p:nvPr/>
        </p:nvPicPr>
        <p:blipFill>
          <a:blip r:embed="rId2" cstate="print"/>
          <a:stretch>
            <a:fillRect/>
          </a:stretch>
        </p:blipFill>
        <p:spPr>
          <a:xfrm rot="13759998">
            <a:off x="5686299" y="2647850"/>
            <a:ext cx="359695" cy="893187"/>
          </a:xfrm>
          <a:prstGeom prst="rect">
            <a:avLst/>
          </a:prstGeom>
        </p:spPr>
      </p:pic>
      <p:pic>
        <p:nvPicPr>
          <p:cNvPr id="55" name="Picture 54"/>
          <p:cNvPicPr>
            <a:picLocks noChangeAspect="1"/>
          </p:cNvPicPr>
          <p:nvPr/>
        </p:nvPicPr>
        <p:blipFill>
          <a:blip r:embed="rId2" cstate="print"/>
          <a:stretch>
            <a:fillRect/>
          </a:stretch>
        </p:blipFill>
        <p:spPr>
          <a:xfrm rot="554256">
            <a:off x="4213400" y="4313223"/>
            <a:ext cx="359695" cy="893187"/>
          </a:xfrm>
          <a:prstGeom prst="rect">
            <a:avLst/>
          </a:prstGeom>
        </p:spPr>
      </p:pic>
      <p:sp>
        <p:nvSpPr>
          <p:cNvPr id="56" name="TextBox 55"/>
          <p:cNvSpPr txBox="1"/>
          <p:nvPr/>
        </p:nvSpPr>
        <p:spPr>
          <a:xfrm>
            <a:off x="0" y="12714"/>
            <a:ext cx="9144000" cy="523220"/>
          </a:xfrm>
          <a:prstGeom prst="rect">
            <a:avLst/>
          </a:prstGeom>
          <a:solidFill>
            <a:srgbClr val="009900"/>
          </a:solidFill>
          <a:ln>
            <a:solidFill>
              <a:schemeClr val="bg1"/>
            </a:solidFill>
          </a:ln>
          <a:scene3d>
            <a:camera prst="orthographicFront"/>
            <a:lightRig rig="threePt" dir="t"/>
          </a:scene3d>
          <a:sp3d>
            <a:bevelT/>
          </a:sp3d>
        </p:spPr>
        <p:txBody>
          <a:bodyPr wrap="square" rtlCol="0">
            <a:spAutoFit/>
          </a:bodyPr>
          <a:lstStyle/>
          <a:p>
            <a:pPr algn="ctr"/>
            <a:r>
              <a:rPr lang="en-US" sz="2800" b="1" dirty="0">
                <a:solidFill>
                  <a:schemeClr val="bg1"/>
                </a:solidFill>
              </a:rPr>
              <a:t>LINKAGES</a:t>
            </a:r>
          </a:p>
        </p:txBody>
      </p:sp>
      <p:sp>
        <p:nvSpPr>
          <p:cNvPr id="32"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pic>
        <p:nvPicPr>
          <p:cNvPr id="30" name="Picture 29"/>
          <p:cNvPicPr>
            <a:picLocks noChangeAspect="1"/>
          </p:cNvPicPr>
          <p:nvPr/>
        </p:nvPicPr>
        <p:blipFill>
          <a:blip r:embed="rId2" cstate="print"/>
          <a:stretch>
            <a:fillRect/>
          </a:stretch>
        </p:blipFill>
        <p:spPr>
          <a:xfrm rot="12813290">
            <a:off x="5076699" y="2158587"/>
            <a:ext cx="359695" cy="893187"/>
          </a:xfrm>
          <a:prstGeom prst="rect">
            <a:avLst/>
          </a:prstGeom>
        </p:spPr>
      </p:pic>
      <p:sp>
        <p:nvSpPr>
          <p:cNvPr id="34" name="Flowchart: Connector 33"/>
          <p:cNvSpPr/>
          <p:nvPr/>
        </p:nvSpPr>
        <p:spPr>
          <a:xfrm>
            <a:off x="5117387" y="1335160"/>
            <a:ext cx="1283413" cy="72224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p:cNvSpPr txBox="1"/>
          <p:nvPr/>
        </p:nvSpPr>
        <p:spPr>
          <a:xfrm>
            <a:off x="5428042" y="1524000"/>
            <a:ext cx="744158" cy="338554"/>
          </a:xfrm>
          <a:prstGeom prst="rect">
            <a:avLst/>
          </a:prstGeom>
          <a:noFill/>
        </p:spPr>
        <p:txBody>
          <a:bodyPr wrap="square" rtlCol="0">
            <a:spAutoFit/>
          </a:bodyPr>
          <a:lstStyle/>
          <a:p>
            <a:r>
              <a:rPr lang="en-US" sz="1600" b="1" dirty="0"/>
              <a:t>NBAIR</a:t>
            </a:r>
          </a:p>
        </p:txBody>
      </p:sp>
      <p:pic>
        <p:nvPicPr>
          <p:cNvPr id="36" name="Picture 35"/>
          <p:cNvPicPr>
            <a:picLocks noChangeAspect="1"/>
          </p:cNvPicPr>
          <p:nvPr/>
        </p:nvPicPr>
        <p:blipFill>
          <a:blip r:embed="rId2" cstate="print"/>
          <a:stretch>
            <a:fillRect/>
          </a:stretch>
        </p:blipFill>
        <p:spPr>
          <a:xfrm rot="19910843">
            <a:off x="4989103" y="4256391"/>
            <a:ext cx="359695" cy="893187"/>
          </a:xfrm>
          <a:prstGeom prst="rect">
            <a:avLst/>
          </a:prstGeom>
        </p:spPr>
      </p:pic>
      <p:sp>
        <p:nvSpPr>
          <p:cNvPr id="50" name="Flowchart: Connector 49"/>
          <p:cNvSpPr/>
          <p:nvPr/>
        </p:nvSpPr>
        <p:spPr>
          <a:xfrm>
            <a:off x="5330794" y="5084513"/>
            <a:ext cx="1283413" cy="607113"/>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p:cNvSpPr txBox="1"/>
          <p:nvPr/>
        </p:nvSpPr>
        <p:spPr>
          <a:xfrm>
            <a:off x="5616276" y="5257800"/>
            <a:ext cx="861188" cy="307777"/>
          </a:xfrm>
          <a:prstGeom prst="rect">
            <a:avLst/>
          </a:prstGeom>
          <a:noFill/>
        </p:spPr>
        <p:txBody>
          <a:bodyPr wrap="square" rtlCol="0">
            <a:spAutoFit/>
          </a:bodyPr>
          <a:lstStyle/>
          <a:p>
            <a:r>
              <a:rPr lang="en-US" sz="1400" b="1" dirty="0"/>
              <a:t>NIPHM</a:t>
            </a:r>
          </a:p>
        </p:txBody>
      </p:sp>
      <p:pic>
        <p:nvPicPr>
          <p:cNvPr id="57" name="Picture 56"/>
          <p:cNvPicPr>
            <a:picLocks noChangeAspect="1"/>
          </p:cNvPicPr>
          <p:nvPr/>
        </p:nvPicPr>
        <p:blipFill>
          <a:blip r:embed="rId2" cstate="print"/>
          <a:stretch>
            <a:fillRect/>
          </a:stretch>
        </p:blipFill>
        <p:spPr>
          <a:xfrm rot="6759558">
            <a:off x="2968561" y="2787023"/>
            <a:ext cx="359695" cy="893187"/>
          </a:xfrm>
          <a:prstGeom prst="rect">
            <a:avLst/>
          </a:prstGeom>
        </p:spPr>
      </p:pic>
      <p:sp>
        <p:nvSpPr>
          <p:cNvPr id="58" name="Flowchart: Connector 57"/>
          <p:cNvSpPr/>
          <p:nvPr/>
        </p:nvSpPr>
        <p:spPr>
          <a:xfrm>
            <a:off x="1219200" y="3629310"/>
            <a:ext cx="1262487" cy="714090"/>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1600200" y="3883223"/>
            <a:ext cx="594974" cy="307777"/>
          </a:xfrm>
          <a:prstGeom prst="rect">
            <a:avLst/>
          </a:prstGeom>
          <a:noFill/>
        </p:spPr>
        <p:txBody>
          <a:bodyPr wrap="square" rtlCol="0">
            <a:spAutoFit/>
          </a:bodyPr>
          <a:lstStyle/>
          <a:p>
            <a:r>
              <a:rPr lang="en-US" sz="1400" dirty="0"/>
              <a:t>KAU</a:t>
            </a:r>
          </a:p>
        </p:txBody>
      </p:sp>
    </p:spTree>
    <p:extLst>
      <p:ext uri="{BB962C8B-B14F-4D97-AF65-F5344CB8AC3E}">
        <p14:creationId xmlns:p14="http://schemas.microsoft.com/office/powerpoint/2010/main" val="2632192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71046685"/>
              </p:ext>
            </p:extLst>
          </p:nvPr>
        </p:nvGraphicFramePr>
        <p:xfrm>
          <a:off x="76198" y="761999"/>
          <a:ext cx="8991601" cy="3695700"/>
        </p:xfrm>
        <a:graphic>
          <a:graphicData uri="http://schemas.openxmlformats.org/drawingml/2006/table">
            <a:tbl>
              <a:tblPr/>
              <a:tblGrid>
                <a:gridCol w="1844432">
                  <a:extLst>
                    <a:ext uri="{9D8B030D-6E8A-4147-A177-3AD203B41FA5}">
                      <a16:colId xmlns:a16="http://schemas.microsoft.com/office/drawing/2014/main" val="20000"/>
                    </a:ext>
                  </a:extLst>
                </a:gridCol>
                <a:gridCol w="1998133">
                  <a:extLst>
                    <a:ext uri="{9D8B030D-6E8A-4147-A177-3AD203B41FA5}">
                      <a16:colId xmlns:a16="http://schemas.microsoft.com/office/drawing/2014/main" val="20001"/>
                    </a:ext>
                  </a:extLst>
                </a:gridCol>
                <a:gridCol w="1767579">
                  <a:extLst>
                    <a:ext uri="{9D8B030D-6E8A-4147-A177-3AD203B41FA5}">
                      <a16:colId xmlns:a16="http://schemas.microsoft.com/office/drawing/2014/main" val="20002"/>
                    </a:ext>
                  </a:extLst>
                </a:gridCol>
                <a:gridCol w="1690728">
                  <a:extLst>
                    <a:ext uri="{9D8B030D-6E8A-4147-A177-3AD203B41FA5}">
                      <a16:colId xmlns:a16="http://schemas.microsoft.com/office/drawing/2014/main" val="20003"/>
                    </a:ext>
                  </a:extLst>
                </a:gridCol>
                <a:gridCol w="1690729">
                  <a:extLst>
                    <a:ext uri="{9D8B030D-6E8A-4147-A177-3AD203B41FA5}">
                      <a16:colId xmlns:a16="http://schemas.microsoft.com/office/drawing/2014/main" val="20004"/>
                    </a:ext>
                  </a:extLst>
                </a:gridCol>
              </a:tblGrid>
              <a:tr h="1662395">
                <a:tc>
                  <a:txBody>
                    <a:bodyPr/>
                    <a:lstStyle/>
                    <a:p>
                      <a:pPr marL="0" marR="0" algn="ctr">
                        <a:spcBef>
                          <a:spcPts val="0"/>
                        </a:spcBef>
                        <a:spcAft>
                          <a:spcPts val="0"/>
                        </a:spcAft>
                      </a:pPr>
                      <a:r>
                        <a:rPr lang="en-US" sz="2200" b="1" dirty="0">
                          <a:solidFill>
                            <a:srgbClr val="FF3399"/>
                          </a:solidFill>
                          <a:latin typeface="Arial" panose="020B0604020202020204" pitchFamily="34" charset="0"/>
                          <a:ea typeface="Times New Roman"/>
                          <a:cs typeface="Arial" panose="020B0604020202020204" pitchFamily="34" charset="0"/>
                        </a:rPr>
                        <a:t>Year</a:t>
                      </a:r>
                      <a:endParaRPr lang="en-US" sz="2200" dirty="0">
                        <a:solidFill>
                          <a:srgbClr val="FF3399"/>
                        </a:solidFill>
                        <a:latin typeface="Arial" panose="020B0604020202020204" pitchFamily="34" charset="0"/>
                        <a:ea typeface="Times New Roman"/>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FF3399"/>
                          </a:solidFill>
                          <a:latin typeface="Arial" panose="020B0604020202020204" pitchFamily="34" charset="0"/>
                          <a:ea typeface="Times New Roman"/>
                          <a:cs typeface="Arial" panose="020B0604020202020204" pitchFamily="34" charset="0"/>
                        </a:rPr>
                        <a:t>Opening balance as on 1</a:t>
                      </a:r>
                      <a:r>
                        <a:rPr lang="en-US" sz="2000" b="1" baseline="30000" dirty="0">
                          <a:solidFill>
                            <a:srgbClr val="FF3399"/>
                          </a:solidFill>
                          <a:latin typeface="Arial" panose="020B0604020202020204" pitchFamily="34" charset="0"/>
                          <a:ea typeface="Times New Roman"/>
                          <a:cs typeface="Arial" panose="020B0604020202020204" pitchFamily="34" charset="0"/>
                        </a:rPr>
                        <a:t>st</a:t>
                      </a:r>
                      <a:r>
                        <a:rPr lang="en-US" sz="2000" b="1" dirty="0">
                          <a:solidFill>
                            <a:srgbClr val="FF3399"/>
                          </a:solidFill>
                          <a:latin typeface="Arial" panose="020B0604020202020204" pitchFamily="34" charset="0"/>
                          <a:ea typeface="Times New Roman"/>
                          <a:cs typeface="Arial" panose="020B0604020202020204" pitchFamily="34" charset="0"/>
                        </a:rPr>
                        <a:t> April</a:t>
                      </a:r>
                      <a:endParaRPr lang="en-US" sz="2400" dirty="0">
                        <a:solidFill>
                          <a:srgbClr val="FF3399"/>
                        </a:solidFill>
                        <a:latin typeface="Arial" panose="020B0604020202020204" pitchFamily="34" charset="0"/>
                        <a:ea typeface="Times New Roman"/>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FF3399"/>
                          </a:solidFill>
                          <a:latin typeface="Arial" panose="020B0604020202020204" pitchFamily="34" charset="0"/>
                          <a:ea typeface="Times New Roman"/>
                          <a:cs typeface="Arial" panose="020B0604020202020204" pitchFamily="34" charset="0"/>
                        </a:rPr>
                        <a:t>Income during the year</a:t>
                      </a:r>
                      <a:endParaRPr lang="en-US" sz="2400" dirty="0">
                        <a:solidFill>
                          <a:srgbClr val="FF3399"/>
                        </a:solidFill>
                        <a:latin typeface="Arial" panose="020B0604020202020204" pitchFamily="34" charset="0"/>
                        <a:ea typeface="Times New Roman"/>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FF3399"/>
                          </a:solidFill>
                          <a:latin typeface="Arial" panose="020B0604020202020204" pitchFamily="34" charset="0"/>
                          <a:ea typeface="Times New Roman"/>
                          <a:cs typeface="Arial" panose="020B0604020202020204" pitchFamily="34" charset="0"/>
                        </a:rPr>
                        <a:t>Expenditure during the year</a:t>
                      </a:r>
                      <a:endParaRPr lang="en-US" sz="2400" dirty="0">
                        <a:solidFill>
                          <a:srgbClr val="FF3399"/>
                        </a:solidFill>
                        <a:latin typeface="Arial" panose="020B0604020202020204" pitchFamily="34" charset="0"/>
                        <a:ea typeface="Times New Roman"/>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FF3399"/>
                          </a:solidFill>
                          <a:latin typeface="Arial" panose="020B0604020202020204" pitchFamily="34" charset="0"/>
                          <a:ea typeface="Times New Roman"/>
                          <a:cs typeface="Arial" panose="020B0604020202020204" pitchFamily="34" charset="0"/>
                        </a:rPr>
                        <a:t>Net balance in hand as on 31</a:t>
                      </a:r>
                      <a:r>
                        <a:rPr lang="en-US" sz="2000" b="1" baseline="30000" dirty="0">
                          <a:solidFill>
                            <a:srgbClr val="FF3399"/>
                          </a:solidFill>
                          <a:latin typeface="Arial" panose="020B0604020202020204" pitchFamily="34" charset="0"/>
                          <a:ea typeface="Times New Roman"/>
                          <a:cs typeface="Arial" panose="020B0604020202020204" pitchFamily="34" charset="0"/>
                        </a:rPr>
                        <a:t>st</a:t>
                      </a:r>
                      <a:r>
                        <a:rPr lang="en-US" sz="2000" b="1" dirty="0">
                          <a:solidFill>
                            <a:srgbClr val="FF3399"/>
                          </a:solidFill>
                          <a:latin typeface="Arial" panose="020B0604020202020204" pitchFamily="34" charset="0"/>
                          <a:ea typeface="Times New Roman"/>
                          <a:cs typeface="Arial" panose="020B0604020202020204" pitchFamily="34" charset="0"/>
                        </a:rPr>
                        <a:t> March (including stock)</a:t>
                      </a:r>
                      <a:endParaRPr lang="en-US" sz="2400" dirty="0">
                        <a:solidFill>
                          <a:srgbClr val="FF3399"/>
                        </a:solidFill>
                        <a:latin typeface="Arial" panose="020B0604020202020204" pitchFamily="34" charset="0"/>
                        <a:ea typeface="Times New Roman"/>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59874">
                <a:tc>
                  <a:txBody>
                    <a:bodyPr/>
                    <a:lstStyle/>
                    <a:p>
                      <a:pPr marL="0" marR="0">
                        <a:spcBef>
                          <a:spcPts val="0"/>
                        </a:spcBef>
                        <a:spcAft>
                          <a:spcPts val="0"/>
                        </a:spcAft>
                      </a:pPr>
                      <a:r>
                        <a:rPr lang="en-US" sz="2000" b="1" dirty="0">
                          <a:solidFill>
                            <a:srgbClr val="002060"/>
                          </a:solidFill>
                          <a:latin typeface="Arial" panose="020B0604020202020204" pitchFamily="34" charset="0"/>
                          <a:ea typeface="Times New Roman"/>
                          <a:cs typeface="Arial" panose="020B0604020202020204" pitchFamily="34" charset="0"/>
                        </a:rPr>
                        <a:t>April 2018</a:t>
                      </a:r>
                      <a:r>
                        <a:rPr lang="en-US" sz="2000" b="1" baseline="0" dirty="0">
                          <a:solidFill>
                            <a:srgbClr val="002060"/>
                          </a:solidFill>
                          <a:latin typeface="Arial" panose="020B0604020202020204" pitchFamily="34" charset="0"/>
                          <a:ea typeface="Times New Roman"/>
                          <a:cs typeface="Arial" panose="020B0604020202020204" pitchFamily="34" charset="0"/>
                        </a:rPr>
                        <a:t> </a:t>
                      </a:r>
                      <a:r>
                        <a:rPr lang="en-US" sz="2000" b="1" dirty="0">
                          <a:solidFill>
                            <a:srgbClr val="002060"/>
                          </a:solidFill>
                          <a:latin typeface="Arial" panose="020B0604020202020204" pitchFamily="34" charset="0"/>
                          <a:ea typeface="Times New Roman"/>
                          <a:cs typeface="Arial" panose="020B0604020202020204" pitchFamily="34" charset="0"/>
                        </a:rPr>
                        <a:t>to March 2019</a:t>
                      </a:r>
                      <a:endParaRPr lang="en-US" sz="2400" b="1" dirty="0">
                        <a:solidFill>
                          <a:srgbClr val="002060"/>
                        </a:solidFill>
                        <a:latin typeface="Arial" panose="020B0604020202020204" pitchFamily="34" charset="0"/>
                        <a:ea typeface="Times New Roman"/>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2060"/>
                          </a:solidFill>
                          <a:latin typeface="Arial" panose="020B0604020202020204" pitchFamily="34" charset="0"/>
                          <a:ea typeface="Times New Roman"/>
                          <a:cs typeface="Arial" panose="020B0604020202020204" pitchFamily="34" charset="0"/>
                        </a:rPr>
                        <a:t>13,41,593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2060"/>
                          </a:solidFill>
                          <a:latin typeface="Arial" panose="020B0604020202020204" pitchFamily="34" charset="0"/>
                          <a:ea typeface="Times New Roman"/>
                          <a:cs typeface="Arial" panose="020B0604020202020204" pitchFamily="34" charset="0"/>
                        </a:rPr>
                        <a:t>30,33,360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2060"/>
                          </a:solidFill>
                          <a:latin typeface="Arial" panose="020B0604020202020204" pitchFamily="34" charset="0"/>
                          <a:ea typeface="Times New Roman"/>
                          <a:cs typeface="Arial" panose="020B0604020202020204" pitchFamily="34" charset="0"/>
                        </a:rPr>
                        <a:t>30,22,873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2060"/>
                          </a:solidFill>
                          <a:latin typeface="Arial" panose="020B0604020202020204" pitchFamily="34" charset="0"/>
                          <a:ea typeface="Times New Roman"/>
                          <a:cs typeface="Arial" panose="020B0604020202020204" pitchFamily="34" charset="0"/>
                        </a:rPr>
                        <a:t>13,52,080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9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ea typeface="Times New Roman"/>
                          <a:cs typeface="Arial" panose="020B0604020202020204" pitchFamily="34" charset="0"/>
                        </a:rPr>
                        <a:t>April 2019</a:t>
                      </a:r>
                      <a:r>
                        <a:rPr lang="en-US" sz="2000" b="1" baseline="0" dirty="0">
                          <a:solidFill>
                            <a:srgbClr val="002060"/>
                          </a:solidFill>
                          <a:latin typeface="Arial" panose="020B0604020202020204" pitchFamily="34" charset="0"/>
                          <a:ea typeface="Times New Roman"/>
                          <a:cs typeface="Arial" panose="020B0604020202020204" pitchFamily="34" charset="0"/>
                        </a:rPr>
                        <a:t> </a:t>
                      </a:r>
                      <a:r>
                        <a:rPr lang="en-US" sz="2000" b="1" dirty="0">
                          <a:solidFill>
                            <a:srgbClr val="002060"/>
                          </a:solidFill>
                          <a:latin typeface="Arial" panose="020B0604020202020204" pitchFamily="34" charset="0"/>
                          <a:ea typeface="Times New Roman"/>
                          <a:cs typeface="Arial" panose="020B0604020202020204" pitchFamily="34" charset="0"/>
                        </a:rPr>
                        <a:t>to March 2020</a:t>
                      </a:r>
                      <a:endParaRPr lang="en-US" sz="2400" b="1" dirty="0">
                        <a:solidFill>
                          <a:srgbClr val="002060"/>
                        </a:solidFill>
                        <a:latin typeface="Arial" panose="020B0604020202020204" pitchFamily="34" charset="0"/>
                        <a:ea typeface="Times New Roman"/>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Arial" panose="020B0604020202020204" pitchFamily="34" charset="0"/>
                          <a:ea typeface="Times New Roman"/>
                          <a:cs typeface="Arial" panose="020B0604020202020204" pitchFamily="34" charset="0"/>
                        </a:rPr>
                        <a:t>13,52,080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2060"/>
                          </a:solidFill>
                          <a:latin typeface="Arial" panose="020B0604020202020204" pitchFamily="34" charset="0"/>
                          <a:ea typeface="Times New Roman"/>
                          <a:cs typeface="Arial" panose="020B0604020202020204" pitchFamily="34" charset="0"/>
                        </a:rPr>
                        <a:t>79,58,619</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2060"/>
                          </a:solidFill>
                          <a:latin typeface="Arial" panose="020B0604020202020204" pitchFamily="34" charset="0"/>
                          <a:ea typeface="Times New Roman"/>
                          <a:cs typeface="Arial" panose="020B0604020202020204" pitchFamily="34" charset="0"/>
                        </a:rPr>
                        <a:t>73,26,187</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2060"/>
                          </a:solidFill>
                          <a:latin typeface="Arial" panose="020B0604020202020204" pitchFamily="34" charset="0"/>
                          <a:ea typeface="Times New Roman"/>
                          <a:cs typeface="Arial" panose="020B0604020202020204" pitchFamily="34" charset="0"/>
                        </a:rPr>
                        <a:t>19,84,512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59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ea typeface="Times New Roman"/>
                          <a:cs typeface="Arial" panose="020B0604020202020204" pitchFamily="34" charset="0"/>
                        </a:rPr>
                        <a:t>April 2020</a:t>
                      </a:r>
                      <a:r>
                        <a:rPr lang="en-US" sz="2000" b="1" baseline="0" dirty="0">
                          <a:solidFill>
                            <a:srgbClr val="002060"/>
                          </a:solidFill>
                          <a:latin typeface="Arial" panose="020B0604020202020204" pitchFamily="34" charset="0"/>
                          <a:ea typeface="Times New Roman"/>
                          <a:cs typeface="Arial" panose="020B0604020202020204" pitchFamily="34" charset="0"/>
                        </a:rPr>
                        <a:t> </a:t>
                      </a:r>
                      <a:r>
                        <a:rPr lang="en-US" sz="2000" b="1" dirty="0">
                          <a:solidFill>
                            <a:srgbClr val="002060"/>
                          </a:solidFill>
                          <a:latin typeface="Arial" panose="020B0604020202020204" pitchFamily="34" charset="0"/>
                          <a:ea typeface="Times New Roman"/>
                          <a:cs typeface="Arial" panose="020B0604020202020204" pitchFamily="34" charset="0"/>
                        </a:rPr>
                        <a:t>to March 2021</a:t>
                      </a:r>
                      <a:endParaRPr lang="en-US" sz="2400" b="1" dirty="0">
                        <a:solidFill>
                          <a:srgbClr val="002060"/>
                        </a:solidFill>
                        <a:latin typeface="Arial" panose="020B0604020202020204" pitchFamily="34" charset="0"/>
                        <a:ea typeface="Times New Roman"/>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Arial" panose="020B0604020202020204" pitchFamily="34" charset="0"/>
                          <a:ea typeface="Times New Roman"/>
                          <a:cs typeface="Arial" panose="020B0604020202020204" pitchFamily="34" charset="0"/>
                        </a:rPr>
                        <a:t>19,84,512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2060"/>
                          </a:solidFill>
                          <a:latin typeface="Arial" panose="020B0604020202020204" pitchFamily="34" charset="0"/>
                          <a:ea typeface="Times New Roman"/>
                          <a:cs typeface="Arial" panose="020B0604020202020204" pitchFamily="34" charset="0"/>
                        </a:rPr>
                        <a:t>75,95,293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2060"/>
                          </a:solidFill>
                          <a:latin typeface="Arial" panose="020B0604020202020204" pitchFamily="34" charset="0"/>
                          <a:ea typeface="Times New Roman"/>
                          <a:cs typeface="Arial" panose="020B0604020202020204" pitchFamily="34" charset="0"/>
                        </a:rPr>
                        <a:t>45,24,926</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2060"/>
                          </a:solidFill>
                          <a:latin typeface="Arial" panose="020B0604020202020204" pitchFamily="34" charset="0"/>
                          <a:ea typeface="Times New Roman"/>
                          <a:cs typeface="Arial" panose="020B0604020202020204" pitchFamily="34" charset="0"/>
                        </a:rPr>
                        <a:t>50,54,879</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0701742"/>
                  </a:ext>
                </a:extLst>
              </a:tr>
            </a:tbl>
          </a:graphicData>
        </a:graphic>
      </p:graphicFrame>
      <p:sp>
        <p:nvSpPr>
          <p:cNvPr id="6" name="Footer Placeholder 3"/>
          <p:cNvSpPr txBox="1">
            <a:spLocks/>
          </p:cNvSpPr>
          <p:nvPr/>
        </p:nvSpPr>
        <p:spPr>
          <a:xfrm>
            <a:off x="0" y="0"/>
            <a:ext cx="9144000" cy="6096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REVOLVING FUND STATUS (Rs. )</a:t>
            </a:r>
          </a:p>
        </p:txBody>
      </p:sp>
      <p:sp>
        <p:nvSpPr>
          <p:cNvPr id="7"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259681" y="748903"/>
            <a:ext cx="228600" cy="228601"/>
          </a:xfrm>
          <a:prstGeom prst="rect">
            <a:avLst/>
          </a:prstGeom>
          <a:noFill/>
          <a:ln w="9525">
            <a:noFill/>
            <a:miter lim="800000"/>
            <a:headEnd/>
            <a:tailEnd/>
          </a:ln>
        </p:spPr>
        <p:txBody>
          <a:bodyPr/>
          <a:lstStyle/>
          <a:p>
            <a:endParaRPr lang="en-US" sz="1350">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177591673"/>
              </p:ext>
            </p:extLst>
          </p:nvPr>
        </p:nvGraphicFramePr>
        <p:xfrm>
          <a:off x="92319" y="1257572"/>
          <a:ext cx="6079881" cy="2701296"/>
        </p:xfrm>
        <a:graphic>
          <a:graphicData uri="http://schemas.openxmlformats.org/drawingml/2006/table">
            <a:tbl>
              <a:tblPr firstRow="1" bandRow="1">
                <a:tableStyleId>{5940675A-B579-460E-94D1-54222C63F5DA}</a:tableStyleId>
              </a:tblPr>
              <a:tblGrid>
                <a:gridCol w="2223014">
                  <a:extLst>
                    <a:ext uri="{9D8B030D-6E8A-4147-A177-3AD203B41FA5}">
                      <a16:colId xmlns:a16="http://schemas.microsoft.com/office/drawing/2014/main" val="20000"/>
                    </a:ext>
                  </a:extLst>
                </a:gridCol>
                <a:gridCol w="3856867">
                  <a:extLst>
                    <a:ext uri="{9D8B030D-6E8A-4147-A177-3AD203B41FA5}">
                      <a16:colId xmlns:a16="http://schemas.microsoft.com/office/drawing/2014/main" val="20001"/>
                    </a:ext>
                  </a:extLst>
                </a:gridCol>
              </a:tblGrid>
              <a:tr h="310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bg1"/>
                          </a:solidFill>
                          <a:effectLst/>
                          <a:latin typeface="Arial" pitchFamily="34" charset="0"/>
                          <a:cs typeface="Arial" pitchFamily="34" charset="0"/>
                        </a:rPr>
                        <a:t>Operational area </a:t>
                      </a:r>
                    </a:p>
                  </a:txBody>
                  <a:tcPr marL="68580" marR="68580" marT="34290" marB="34290" horzOverflow="overflow">
                    <a:solidFill>
                      <a:srgbClr val="008000"/>
                    </a:solidFill>
                  </a:tcPr>
                </a:tc>
                <a:tc>
                  <a:txBody>
                    <a:bodyPr/>
                    <a:lstStyle/>
                    <a:p>
                      <a:pPr algn="l" fontAlgn="auto">
                        <a:spcBef>
                          <a:spcPts val="0"/>
                        </a:spcBef>
                        <a:spcAft>
                          <a:spcPts val="0"/>
                        </a:spcAft>
                        <a:defRPr/>
                      </a:pPr>
                      <a:r>
                        <a:rPr lang="en-US" sz="1500" b="1" dirty="0" err="1" smtClean="0">
                          <a:solidFill>
                            <a:schemeClr val="tx1"/>
                          </a:solidFill>
                          <a:effectLst/>
                          <a:latin typeface="Arial" pitchFamily="34" charset="0"/>
                          <a:cs typeface="Arial" pitchFamily="34" charset="0"/>
                        </a:rPr>
                        <a:t>Vattavada</a:t>
                      </a:r>
                      <a:endParaRPr lang="en-US" sz="1500" b="1" dirty="0">
                        <a:solidFill>
                          <a:schemeClr val="tx1"/>
                        </a:solidFill>
                        <a:effectLst/>
                        <a:latin typeface="Arial" pitchFamily="34" charset="0"/>
                        <a:cs typeface="Arial" pitchFamily="34" charset="0"/>
                      </a:endParaRPr>
                    </a:p>
                  </a:txBody>
                  <a:tcPr marL="68580" marR="68580" marT="34290" marB="34290">
                    <a:solidFill>
                      <a:srgbClr val="CCFF99"/>
                    </a:solidFill>
                  </a:tcPr>
                </a:tc>
                <a:extLst>
                  <a:ext uri="{0D108BD9-81ED-4DB2-BD59-A6C34878D82A}">
                    <a16:rowId xmlns:a16="http://schemas.microsoft.com/office/drawing/2014/main" val="10000"/>
                  </a:ext>
                </a:extLst>
              </a:tr>
              <a:tr h="310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bg1"/>
                          </a:solidFill>
                          <a:effectLst/>
                          <a:latin typeface="Arial" pitchFamily="34" charset="0"/>
                          <a:cs typeface="Arial" pitchFamily="34" charset="0"/>
                        </a:rPr>
                        <a:t>Area under finger millet</a:t>
                      </a:r>
                    </a:p>
                  </a:txBody>
                  <a:tcPr marL="68580" marR="68580" marT="34290" marB="34290" horzOverflow="overflow">
                    <a:solidFill>
                      <a:srgbClr val="008000"/>
                    </a:solidFill>
                  </a:tcPr>
                </a:tc>
                <a:tc>
                  <a:txBody>
                    <a:bodyPr/>
                    <a:lstStyle/>
                    <a:p>
                      <a:pPr marL="0" indent="0" algn="just">
                        <a:buFont typeface="Wingdings" pitchFamily="2" charset="2"/>
                        <a:buNone/>
                      </a:pPr>
                      <a:r>
                        <a:rPr lang="en-US" sz="1500" b="1" dirty="0" smtClean="0">
                          <a:solidFill>
                            <a:schemeClr val="tx1"/>
                          </a:solidFill>
                          <a:latin typeface="Arial" pitchFamily="34" charset="0"/>
                          <a:cs typeface="Arial" pitchFamily="34" charset="0"/>
                        </a:rPr>
                        <a:t>27 ha</a:t>
                      </a:r>
                    </a:p>
                  </a:txBody>
                  <a:tcPr marL="68580" marR="68580" marT="34290" marB="34290">
                    <a:solidFill>
                      <a:srgbClr val="CCFF99"/>
                    </a:solidFill>
                  </a:tcPr>
                </a:tc>
                <a:extLst>
                  <a:ext uri="{0D108BD9-81ED-4DB2-BD59-A6C34878D82A}">
                    <a16:rowId xmlns:a16="http://schemas.microsoft.com/office/drawing/2014/main" val="10001"/>
                  </a:ext>
                </a:extLst>
              </a:tr>
              <a:tr h="310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smtClean="0">
                          <a:ln>
                            <a:noFill/>
                          </a:ln>
                          <a:solidFill>
                            <a:schemeClr val="bg1"/>
                          </a:solidFill>
                          <a:effectLst/>
                          <a:latin typeface="Arial" pitchFamily="34" charset="0"/>
                          <a:cs typeface="Arial" pitchFamily="34" charset="0"/>
                        </a:rPr>
                        <a:t>Season </a:t>
                      </a:r>
                      <a:endParaRPr kumimoji="0" lang="en-US" sz="1500" b="1" i="0" u="none" strike="noStrike" cap="none" normalizeH="0" baseline="0" dirty="0" smtClean="0">
                        <a:ln>
                          <a:noFill/>
                        </a:ln>
                        <a:solidFill>
                          <a:schemeClr val="bg1"/>
                        </a:solidFill>
                        <a:effectLst/>
                        <a:latin typeface="Arial" pitchFamily="34" charset="0"/>
                        <a:cs typeface="Arial" pitchFamily="34" charset="0"/>
                      </a:endParaRPr>
                    </a:p>
                  </a:txBody>
                  <a:tcPr marL="68580" marR="68580" marT="34290" marB="34290" horzOverflow="overflow">
                    <a:solidFill>
                      <a:srgbClr val="008000"/>
                    </a:solidFill>
                  </a:tcPr>
                </a:tc>
                <a:tc>
                  <a:txBody>
                    <a:bodyPr/>
                    <a:lstStyle/>
                    <a:p>
                      <a:r>
                        <a:rPr lang="en-US" sz="1500" b="1" dirty="0" smtClean="0">
                          <a:solidFill>
                            <a:schemeClr val="tx1"/>
                          </a:solidFill>
                          <a:latin typeface="Arial" pitchFamily="34" charset="0"/>
                          <a:cs typeface="Arial" pitchFamily="34" charset="0"/>
                        </a:rPr>
                        <a:t>Rabi</a:t>
                      </a:r>
                      <a:endParaRPr lang="en-US" sz="1500" b="1" dirty="0">
                        <a:solidFill>
                          <a:schemeClr val="tx1"/>
                        </a:solidFill>
                        <a:latin typeface="Arial" pitchFamily="34" charset="0"/>
                        <a:cs typeface="Arial" pitchFamily="34" charset="0"/>
                      </a:endParaRPr>
                    </a:p>
                  </a:txBody>
                  <a:tcPr marL="68580" marR="68580" marT="34290" marB="34290">
                    <a:solidFill>
                      <a:srgbClr val="CCFF99"/>
                    </a:solidFill>
                  </a:tcPr>
                </a:tc>
                <a:extLst>
                  <a:ext uri="{0D108BD9-81ED-4DB2-BD59-A6C34878D82A}">
                    <a16:rowId xmlns:a16="http://schemas.microsoft.com/office/drawing/2014/main" val="10002"/>
                  </a:ext>
                </a:extLst>
              </a:tr>
              <a:tr h="310788">
                <a:tc>
                  <a:txBody>
                    <a:bodyPr/>
                    <a:lstStyle/>
                    <a:p>
                      <a:pPr>
                        <a:lnSpc>
                          <a:spcPct val="100000"/>
                        </a:lnSpc>
                      </a:pPr>
                      <a:r>
                        <a:rPr lang="en-US" sz="1500" b="1" dirty="0" smtClean="0">
                          <a:solidFill>
                            <a:schemeClr val="bg1"/>
                          </a:solidFill>
                          <a:latin typeface="Arial" pitchFamily="34" charset="0"/>
                          <a:cs typeface="Arial" pitchFamily="34" charset="0"/>
                        </a:rPr>
                        <a:t>Area</a:t>
                      </a:r>
                      <a:endParaRPr lang="en-US" sz="1500" b="1" dirty="0">
                        <a:solidFill>
                          <a:schemeClr val="bg1"/>
                        </a:solidFill>
                        <a:latin typeface="Arial" pitchFamily="34" charset="0"/>
                        <a:cs typeface="Arial" pitchFamily="34" charset="0"/>
                      </a:endParaRPr>
                    </a:p>
                  </a:txBody>
                  <a:tcPr marL="68580" marR="68580" marT="34290" marB="34290">
                    <a:solidFill>
                      <a:srgbClr val="008000"/>
                    </a:solidFill>
                  </a:tcPr>
                </a:tc>
                <a:tc>
                  <a:txBody>
                    <a:bodyPr/>
                    <a:lstStyle/>
                    <a:p>
                      <a:r>
                        <a:rPr lang="en-US" sz="1500" b="1" baseline="0" dirty="0" smtClean="0">
                          <a:solidFill>
                            <a:schemeClr val="tx1"/>
                          </a:solidFill>
                          <a:latin typeface="Arial" pitchFamily="34" charset="0"/>
                          <a:cs typeface="Arial" pitchFamily="34" charset="0"/>
                        </a:rPr>
                        <a:t>1 ha</a:t>
                      </a:r>
                      <a:endParaRPr lang="en-US" sz="1500" b="1" dirty="0">
                        <a:solidFill>
                          <a:schemeClr val="tx1"/>
                        </a:solidFill>
                        <a:latin typeface="Arial" pitchFamily="34" charset="0"/>
                        <a:cs typeface="Arial" pitchFamily="34" charset="0"/>
                      </a:endParaRPr>
                    </a:p>
                  </a:txBody>
                  <a:tcPr marL="68580" marR="68580" marT="34290" marB="34290">
                    <a:solidFill>
                      <a:srgbClr val="CCFF99"/>
                    </a:solidFill>
                  </a:tcPr>
                </a:tc>
                <a:extLst>
                  <a:ext uri="{0D108BD9-81ED-4DB2-BD59-A6C34878D82A}">
                    <a16:rowId xmlns:a16="http://schemas.microsoft.com/office/drawing/2014/main" val="10003"/>
                  </a:ext>
                </a:extLst>
              </a:tr>
              <a:tr h="310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bg1"/>
                          </a:solidFill>
                          <a:effectLst/>
                          <a:latin typeface="Arial" pitchFamily="34" charset="0"/>
                          <a:cs typeface="Arial" pitchFamily="34" charset="0"/>
                        </a:rPr>
                        <a:t>Trials</a:t>
                      </a:r>
                    </a:p>
                  </a:txBody>
                  <a:tcPr marL="68580" marR="68580" marT="34290" marB="34290"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500" b="1" dirty="0" smtClean="0">
                          <a:solidFill>
                            <a:schemeClr val="tx1"/>
                          </a:solidFill>
                          <a:latin typeface="Arial" pitchFamily="34" charset="0"/>
                          <a:cs typeface="Arial" pitchFamily="34" charset="0"/>
                        </a:rPr>
                        <a:t>3</a:t>
                      </a:r>
                    </a:p>
                  </a:txBody>
                  <a:tcPr marL="68580" marR="68580" marT="34290" marB="34290">
                    <a:solidFill>
                      <a:srgbClr val="CCFF99"/>
                    </a:solidFill>
                  </a:tcPr>
                </a:tc>
                <a:extLst>
                  <a:ext uri="{0D108BD9-81ED-4DB2-BD59-A6C34878D82A}">
                    <a16:rowId xmlns:a16="http://schemas.microsoft.com/office/drawing/2014/main" val="10004"/>
                  </a:ext>
                </a:extLst>
              </a:tr>
              <a:tr h="93236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500" b="1" dirty="0" smtClean="0">
                          <a:solidFill>
                            <a:schemeClr val="bg1"/>
                          </a:solidFill>
                          <a:latin typeface="Arial" pitchFamily="34" charset="0"/>
                          <a:ea typeface="Arial Unicode MS" pitchFamily="34" charset="-128"/>
                          <a:cs typeface="Arial" pitchFamily="34" charset="0"/>
                        </a:rPr>
                        <a:t>Prioritized Problem</a:t>
                      </a:r>
                      <a:endParaRPr kumimoji="0" lang="en-US" sz="1500" b="1" i="0" u="none" strike="noStrike" cap="none" normalizeH="0" baseline="0" dirty="0" smtClean="0">
                        <a:ln>
                          <a:noFill/>
                        </a:ln>
                        <a:solidFill>
                          <a:schemeClr val="bg1"/>
                        </a:solidFill>
                        <a:effectLst/>
                        <a:latin typeface="Arial" pitchFamily="34" charset="0"/>
                        <a:cs typeface="Arial" pitchFamily="34" charset="0"/>
                      </a:endParaRPr>
                    </a:p>
                  </a:txBody>
                  <a:tcPr marL="68580" marR="68580" marT="34290" marB="34290" horzOverflow="overflow">
                    <a:solidFill>
                      <a:srgbClr val="008000"/>
                    </a:solidFill>
                  </a:tcPr>
                </a:tc>
                <a:tc>
                  <a:txBody>
                    <a:bodyPr/>
                    <a:lstStyle/>
                    <a:p>
                      <a:pPr>
                        <a:buFont typeface="Arial" pitchFamily="34" charset="0"/>
                        <a:buChar char="•"/>
                      </a:pPr>
                      <a:r>
                        <a:rPr lang="en-US" sz="1400" b="1" kern="1200" dirty="0" smtClean="0">
                          <a:solidFill>
                            <a:schemeClr val="tx1"/>
                          </a:solidFill>
                          <a:latin typeface="Arial" pitchFamily="34" charset="0"/>
                          <a:ea typeface="+mn-ea"/>
                          <a:cs typeface="Arial" pitchFamily="34" charset="0"/>
                        </a:rPr>
                        <a:t>Lodging (Yield loss 16 - 19%)</a:t>
                      </a:r>
                    </a:p>
                    <a:p>
                      <a:pPr>
                        <a:buFont typeface="Arial" pitchFamily="34" charset="0"/>
                        <a:buChar char="•"/>
                      </a:pPr>
                      <a:r>
                        <a:rPr lang="en-US" sz="1400" b="1" kern="1200" dirty="0" smtClean="0">
                          <a:solidFill>
                            <a:schemeClr val="tx1"/>
                          </a:solidFill>
                          <a:latin typeface="Arial" pitchFamily="34" charset="0"/>
                          <a:ea typeface="+mn-ea"/>
                          <a:cs typeface="Arial" pitchFamily="34" charset="0"/>
                        </a:rPr>
                        <a:t>Shattering losses</a:t>
                      </a:r>
                    </a:p>
                    <a:p>
                      <a:pPr>
                        <a:buFont typeface="Arial" pitchFamily="34" charset="0"/>
                        <a:buChar char="•"/>
                      </a:pPr>
                      <a:r>
                        <a:rPr lang="en-US" sz="1400" b="1" kern="1200" dirty="0" smtClean="0">
                          <a:solidFill>
                            <a:schemeClr val="tx1"/>
                          </a:solidFill>
                          <a:latin typeface="Arial" pitchFamily="34" charset="0"/>
                          <a:ea typeface="+mn-ea"/>
                          <a:cs typeface="Arial" pitchFamily="34" charset="0"/>
                        </a:rPr>
                        <a:t>Severe disease incidence (Yield loss 28%)</a:t>
                      </a:r>
                    </a:p>
                    <a:p>
                      <a:pPr>
                        <a:buFont typeface="Arial" pitchFamily="34" charset="0"/>
                        <a:buChar char="•"/>
                      </a:pPr>
                      <a:r>
                        <a:rPr lang="en-US" sz="1400" b="1" kern="1200" dirty="0" smtClean="0">
                          <a:solidFill>
                            <a:schemeClr val="tx1"/>
                          </a:solidFill>
                          <a:latin typeface="Arial" pitchFamily="34" charset="0"/>
                          <a:ea typeface="+mn-ea"/>
                          <a:cs typeface="Arial" pitchFamily="34" charset="0"/>
                        </a:rPr>
                        <a:t>Non availability of improved variety</a:t>
                      </a:r>
                      <a:endParaRPr lang="en-US" sz="1500" b="1" dirty="0" smtClean="0">
                        <a:solidFill>
                          <a:schemeClr val="tx1"/>
                        </a:solidFill>
                        <a:latin typeface="Arial" pitchFamily="34" charset="0"/>
                        <a:cs typeface="Arial" pitchFamily="34" charset="0"/>
                      </a:endParaRPr>
                    </a:p>
                  </a:txBody>
                  <a:tcPr marL="68580" marR="68580" marT="34290" marB="34290">
                    <a:solidFill>
                      <a:srgbClr val="CCFF99"/>
                    </a:solidFill>
                  </a:tcPr>
                </a:tc>
                <a:extLst>
                  <a:ext uri="{0D108BD9-81ED-4DB2-BD59-A6C34878D82A}">
                    <a16:rowId xmlns:a16="http://schemas.microsoft.com/office/drawing/2014/main" val="10005"/>
                  </a:ext>
                </a:extLst>
              </a:tr>
            </a:tbl>
          </a:graphicData>
        </a:graphic>
      </p:graphicFrame>
      <p:sp>
        <p:nvSpPr>
          <p:cNvPr id="9" name="Footer Placeholder 3"/>
          <p:cNvSpPr txBox="1">
            <a:spLocks/>
          </p:cNvSpPr>
          <p:nvPr/>
        </p:nvSpPr>
        <p:spPr>
          <a:xfrm>
            <a:off x="0" y="0"/>
            <a:ext cx="9144000" cy="300293"/>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500" b="1" dirty="0">
                <a:solidFill>
                  <a:schemeClr val="bg1"/>
                </a:solidFill>
                <a:latin typeface="Arial" pitchFamily="34" charset="0"/>
                <a:cs typeface="Arial" pitchFamily="34" charset="0"/>
              </a:rPr>
              <a:t>OFT 1. </a:t>
            </a:r>
            <a:r>
              <a:rPr lang="en-US" sz="1500" b="1" dirty="0">
                <a:latin typeface="Arial" pitchFamily="34" charset="0"/>
                <a:cs typeface="Arial" pitchFamily="34" charset="0"/>
              </a:rPr>
              <a:t>ASSESSMENT OF  FINGER MILLET VARIETIES IN TRIBAL BELTS OF IDUKKI DISTRICT</a:t>
            </a:r>
            <a:endParaRPr lang="en-US" sz="1500" b="1" dirty="0">
              <a:solidFill>
                <a:schemeClr val="bg1"/>
              </a:solidFill>
              <a:latin typeface="Arial" pitchFamily="34" charset="0"/>
              <a:cs typeface="Arial"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4152031529"/>
              </p:ext>
            </p:extLst>
          </p:nvPr>
        </p:nvGraphicFramePr>
        <p:xfrm>
          <a:off x="76201" y="4070416"/>
          <a:ext cx="4038600" cy="1492184"/>
        </p:xfrm>
        <a:graphic>
          <a:graphicData uri="http://schemas.openxmlformats.org/drawingml/2006/table">
            <a:tbl>
              <a:tblPr/>
              <a:tblGrid>
                <a:gridCol w="681640">
                  <a:extLst>
                    <a:ext uri="{9D8B030D-6E8A-4147-A177-3AD203B41FA5}">
                      <a16:colId xmlns:a16="http://schemas.microsoft.com/office/drawing/2014/main" val="20000"/>
                    </a:ext>
                  </a:extLst>
                </a:gridCol>
                <a:gridCol w="3356960">
                  <a:extLst>
                    <a:ext uri="{9D8B030D-6E8A-4147-A177-3AD203B41FA5}">
                      <a16:colId xmlns:a16="http://schemas.microsoft.com/office/drawing/2014/main" val="20001"/>
                    </a:ext>
                  </a:extLst>
                </a:gridCol>
              </a:tblGrid>
              <a:tr h="373046">
                <a:tc gridSpan="2">
                  <a:txBody>
                    <a:bodyPr/>
                    <a:lstStyle/>
                    <a:p>
                      <a:pPr marL="0" marR="0" algn="ctr">
                        <a:lnSpc>
                          <a:spcPct val="115000"/>
                        </a:lnSpc>
                        <a:spcBef>
                          <a:spcPts val="0"/>
                        </a:spcBef>
                        <a:spcAft>
                          <a:spcPts val="1000"/>
                        </a:spcAft>
                      </a:pPr>
                      <a:r>
                        <a:rPr lang="en-US" sz="1400" b="1" dirty="0">
                          <a:solidFill>
                            <a:srgbClr val="FF3399"/>
                          </a:solidFill>
                          <a:latin typeface="Arial" pitchFamily="34" charset="0"/>
                          <a:ea typeface="Calibri"/>
                          <a:cs typeface="Arial" pitchFamily="34" charset="0"/>
                        </a:rPr>
                        <a:t>Technological options </a:t>
                      </a:r>
                      <a:endParaRPr lang="en-US" sz="1400" dirty="0">
                        <a:solidFill>
                          <a:srgbClr val="FF3399"/>
                        </a:solidFill>
                        <a:latin typeface="Arial" pitchFamily="34" charset="0"/>
                        <a:ea typeface="Calibri"/>
                        <a:cs typeface="Arial"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373046">
                <a:tc>
                  <a:txBody>
                    <a:bodyPr/>
                    <a:lstStyle/>
                    <a:p>
                      <a:pPr marL="0" marR="0">
                        <a:lnSpc>
                          <a:spcPct val="115000"/>
                        </a:lnSpc>
                        <a:spcBef>
                          <a:spcPts val="0"/>
                        </a:spcBef>
                        <a:spcAft>
                          <a:spcPts val="1000"/>
                        </a:spcAft>
                      </a:pPr>
                      <a:r>
                        <a:rPr lang="en-IN" sz="1400" b="1" dirty="0">
                          <a:solidFill>
                            <a:schemeClr val="bg1"/>
                          </a:solidFill>
                          <a:latin typeface="Arial" pitchFamily="34" charset="0"/>
                          <a:ea typeface="Calibri"/>
                          <a:cs typeface="Arial" pitchFamily="34" charset="0"/>
                        </a:rPr>
                        <a:t>TO1</a:t>
                      </a:r>
                      <a:r>
                        <a:rPr lang="en-IN" sz="1400" b="1" baseline="30000" dirty="0">
                          <a:solidFill>
                            <a:schemeClr val="bg1"/>
                          </a:solidFill>
                          <a:latin typeface="Arial" pitchFamily="34" charset="0"/>
                          <a:ea typeface="Calibri"/>
                          <a:cs typeface="Arial" pitchFamily="34" charset="0"/>
                        </a:rPr>
                        <a:t> </a:t>
                      </a:r>
                      <a:endParaRPr lang="en-US" sz="1400" b="1" dirty="0">
                        <a:solidFill>
                          <a:schemeClr val="bg1"/>
                        </a:solidFill>
                        <a:latin typeface="Arial" pitchFamily="34" charset="0"/>
                        <a:ea typeface="Calibri"/>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15000"/>
                        </a:lnSpc>
                        <a:spcBef>
                          <a:spcPts val="0"/>
                        </a:spcBef>
                        <a:spcAft>
                          <a:spcPts val="1000"/>
                        </a:spcAft>
                      </a:pPr>
                      <a:r>
                        <a:rPr lang="en-IN" sz="1400" b="1" dirty="0">
                          <a:solidFill>
                            <a:schemeClr val="tx1"/>
                          </a:solidFill>
                          <a:latin typeface="Arial" pitchFamily="34" charset="0"/>
                          <a:ea typeface="Calibri"/>
                          <a:cs typeface="Arial" pitchFamily="34" charset="0"/>
                        </a:rPr>
                        <a:t>Farmer Practice </a:t>
                      </a:r>
                      <a:r>
                        <a:rPr lang="en-IN" sz="1400" b="1" dirty="0" smtClean="0">
                          <a:solidFill>
                            <a:schemeClr val="tx1"/>
                          </a:solidFill>
                          <a:latin typeface="Arial" pitchFamily="34" charset="0"/>
                          <a:ea typeface="Calibri"/>
                          <a:cs typeface="Arial" pitchFamily="34" charset="0"/>
                        </a:rPr>
                        <a:t>– Traditional</a:t>
                      </a:r>
                      <a:r>
                        <a:rPr lang="en-IN" sz="1400" b="1" baseline="0" dirty="0" smtClean="0">
                          <a:solidFill>
                            <a:schemeClr val="tx1"/>
                          </a:solidFill>
                          <a:latin typeface="Arial" pitchFamily="34" charset="0"/>
                          <a:ea typeface="Calibri"/>
                          <a:cs typeface="Arial" pitchFamily="34" charset="0"/>
                        </a:rPr>
                        <a:t> variety</a:t>
                      </a:r>
                      <a:endParaRPr lang="en-US" sz="1400" b="1" dirty="0">
                        <a:solidFill>
                          <a:schemeClr val="tx1"/>
                        </a:solidFill>
                        <a:latin typeface="Arial" pitchFamily="34" charset="0"/>
                        <a:ea typeface="Calibri"/>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1"/>
                  </a:ext>
                </a:extLst>
              </a:tr>
              <a:tr h="373046">
                <a:tc>
                  <a:txBody>
                    <a:bodyPr/>
                    <a:lstStyle/>
                    <a:p>
                      <a:pPr marL="0" marR="0">
                        <a:lnSpc>
                          <a:spcPct val="115000"/>
                        </a:lnSpc>
                        <a:spcBef>
                          <a:spcPts val="0"/>
                        </a:spcBef>
                        <a:spcAft>
                          <a:spcPts val="1000"/>
                        </a:spcAft>
                      </a:pPr>
                      <a:r>
                        <a:rPr lang="en-IN" sz="1400" b="1" dirty="0" smtClean="0">
                          <a:solidFill>
                            <a:schemeClr val="bg1"/>
                          </a:solidFill>
                          <a:latin typeface="Arial" pitchFamily="34" charset="0"/>
                          <a:ea typeface="Calibri"/>
                          <a:cs typeface="Arial" pitchFamily="34" charset="0"/>
                        </a:rPr>
                        <a:t>TO2 </a:t>
                      </a:r>
                      <a:endParaRPr lang="en-US" sz="1400" b="1" dirty="0">
                        <a:solidFill>
                          <a:schemeClr val="bg1"/>
                        </a:solidFill>
                        <a:latin typeface="Arial" pitchFamily="34" charset="0"/>
                        <a:ea typeface="Calibri"/>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152400" algn="just">
                        <a:spcBef>
                          <a:spcPts val="0"/>
                        </a:spcBef>
                        <a:spcAft>
                          <a:spcPts val="0"/>
                        </a:spcAft>
                      </a:pPr>
                      <a:r>
                        <a:rPr lang="en-US" sz="1400" b="1" dirty="0" smtClean="0">
                          <a:solidFill>
                            <a:schemeClr val="tx1"/>
                          </a:solidFill>
                          <a:latin typeface="Arial" pitchFamily="34" charset="0"/>
                          <a:ea typeface="Times New Roman"/>
                          <a:cs typeface="Arial" pitchFamily="34" charset="0"/>
                        </a:rPr>
                        <a:t>CO 15 (TNAU)</a:t>
                      </a:r>
                      <a:endParaRPr lang="en-US" sz="1400" b="1" dirty="0">
                        <a:solidFill>
                          <a:schemeClr val="tx1"/>
                        </a:solidFill>
                        <a:latin typeface="Arial" pitchFamily="34" charset="0"/>
                        <a:ea typeface="Times New Roman"/>
                        <a:cs typeface="Arial" pitchFamily="34" charset="0"/>
                      </a:endParaRPr>
                    </a:p>
                  </a:txBody>
                  <a:tcPr marL="85725" marR="857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2"/>
                  </a:ext>
                </a:extLst>
              </a:tr>
              <a:tr h="373046">
                <a:tc>
                  <a:txBody>
                    <a:bodyPr/>
                    <a:lstStyle/>
                    <a:p>
                      <a:pPr marL="0" marR="0">
                        <a:lnSpc>
                          <a:spcPct val="115000"/>
                        </a:lnSpc>
                        <a:spcBef>
                          <a:spcPts val="0"/>
                        </a:spcBef>
                        <a:spcAft>
                          <a:spcPts val="1000"/>
                        </a:spcAft>
                      </a:pPr>
                      <a:r>
                        <a:rPr lang="en-IN" sz="1400" b="1" dirty="0">
                          <a:solidFill>
                            <a:schemeClr val="bg1"/>
                          </a:solidFill>
                          <a:latin typeface="Arial" pitchFamily="34" charset="0"/>
                          <a:ea typeface="Calibri"/>
                          <a:cs typeface="Arial" pitchFamily="34" charset="0"/>
                        </a:rPr>
                        <a:t>TO3 </a:t>
                      </a:r>
                      <a:endParaRPr lang="en-US" sz="1400" b="1" dirty="0">
                        <a:solidFill>
                          <a:schemeClr val="bg1"/>
                        </a:solidFill>
                        <a:latin typeface="Arial" pitchFamily="34" charset="0"/>
                        <a:ea typeface="Calibri"/>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15000"/>
                        </a:lnSpc>
                        <a:spcBef>
                          <a:spcPts val="0"/>
                        </a:spcBef>
                        <a:spcAft>
                          <a:spcPts val="1000"/>
                        </a:spcAft>
                      </a:pPr>
                      <a:r>
                        <a:rPr kumimoji="0" lang="en-US" sz="1400" b="1" kern="1200" dirty="0" smtClean="0">
                          <a:solidFill>
                            <a:schemeClr val="tx1"/>
                          </a:solidFill>
                          <a:latin typeface="Arial" pitchFamily="34" charset="0"/>
                          <a:ea typeface="+mn-ea"/>
                          <a:cs typeface="Arial" pitchFamily="34" charset="0"/>
                        </a:rPr>
                        <a:t> GPU 67 (UAS, Bangalore)</a:t>
                      </a:r>
                      <a:endParaRPr lang="en-US" sz="1400" b="1" dirty="0">
                        <a:solidFill>
                          <a:schemeClr val="tx1"/>
                        </a:solidFill>
                        <a:latin typeface="Arial" pitchFamily="34" charset="0"/>
                        <a:ea typeface="Calibri"/>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3"/>
                  </a:ext>
                </a:extLst>
              </a:tr>
            </a:tbl>
          </a:graphicData>
        </a:graphic>
      </p:graphicFrame>
      <p:pic>
        <p:nvPicPr>
          <p:cNvPr id="7" name="Picture 6" descr="group meeting -OFT farmer selection.JPG"/>
          <p:cNvPicPr>
            <a:picLocks noChangeAspect="1"/>
          </p:cNvPicPr>
          <p:nvPr/>
        </p:nvPicPr>
        <p:blipFill>
          <a:blip r:embed="rId2" cstate="print"/>
          <a:srcRect r="1818" b="12707"/>
          <a:stretch>
            <a:fillRect/>
          </a:stretch>
        </p:blipFill>
        <p:spPr>
          <a:xfrm>
            <a:off x="6389809" y="1264721"/>
            <a:ext cx="2677991" cy="2011879"/>
          </a:xfrm>
          <a:prstGeom prst="rect">
            <a:avLst/>
          </a:prstGeom>
          <a:ln>
            <a:solidFill>
              <a:srgbClr val="FF0000"/>
            </a:solidFill>
          </a:ln>
        </p:spPr>
      </p:pic>
      <p:pic>
        <p:nvPicPr>
          <p:cNvPr id="11" name="Picture 10" descr="IMG_20191227_150143.jpg"/>
          <p:cNvPicPr>
            <a:picLocks noChangeAspect="1"/>
          </p:cNvPicPr>
          <p:nvPr/>
        </p:nvPicPr>
        <p:blipFill>
          <a:blip r:embed="rId3" cstate="print"/>
          <a:srcRect r="42424" b="4545"/>
          <a:stretch>
            <a:fillRect/>
          </a:stretch>
        </p:blipFill>
        <p:spPr>
          <a:xfrm>
            <a:off x="6389809" y="3610596"/>
            <a:ext cx="2677991" cy="2075830"/>
          </a:xfrm>
          <a:prstGeom prst="rect">
            <a:avLst/>
          </a:prstGeom>
          <a:ln>
            <a:solidFill>
              <a:srgbClr val="FF0000"/>
            </a:solidFill>
          </a:ln>
        </p:spPr>
      </p:pic>
      <p:sp>
        <p:nvSpPr>
          <p:cNvPr id="12"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317886374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37514158"/>
              </p:ext>
            </p:extLst>
          </p:nvPr>
        </p:nvGraphicFramePr>
        <p:xfrm>
          <a:off x="76199" y="381000"/>
          <a:ext cx="8991600" cy="6400800"/>
        </p:xfrm>
        <a:graphic>
          <a:graphicData uri="http://schemas.openxmlformats.org/drawingml/2006/table">
            <a:tbl>
              <a:tblPr>
                <a:tableStyleId>{5C22544A-7EE6-4342-B048-85BDC9FD1C3A}</a:tableStyleId>
              </a:tblPr>
              <a:tblGrid>
                <a:gridCol w="529377">
                  <a:extLst>
                    <a:ext uri="{9D8B030D-6E8A-4147-A177-3AD203B41FA5}">
                      <a16:colId xmlns:a16="http://schemas.microsoft.com/office/drawing/2014/main" val="20000"/>
                    </a:ext>
                  </a:extLst>
                </a:gridCol>
                <a:gridCol w="504751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28712">
                  <a:extLst>
                    <a:ext uri="{9D8B030D-6E8A-4147-A177-3AD203B41FA5}">
                      <a16:colId xmlns:a16="http://schemas.microsoft.com/office/drawing/2014/main" val="20004"/>
                    </a:ext>
                  </a:extLst>
                </a:gridCol>
              </a:tblGrid>
              <a:tr h="361406">
                <a:tc>
                  <a:txBody>
                    <a:bodyPr/>
                    <a:lstStyle/>
                    <a:p>
                      <a:pPr algn="ctr">
                        <a:spcAft>
                          <a:spcPts val="0"/>
                        </a:spcAft>
                      </a:pPr>
                      <a:r>
                        <a:rPr lang="en-US" sz="1200" b="1" dirty="0">
                          <a:solidFill>
                            <a:srgbClr val="FF3399"/>
                          </a:solidFill>
                          <a:effectLst/>
                          <a:latin typeface="Arial" panose="020B0604020202020204" pitchFamily="34" charset="0"/>
                          <a:cs typeface="Arial" panose="020B0604020202020204" pitchFamily="34" charset="0"/>
                        </a:rPr>
                        <a:t>Sl.</a:t>
                      </a:r>
                      <a:endParaRPr lang="en-IN" sz="1200" b="1" dirty="0">
                        <a:solidFill>
                          <a:srgbClr val="FF3399"/>
                        </a:solidFill>
                        <a:effectLst/>
                        <a:latin typeface="Arial" panose="020B0604020202020204" pitchFamily="34" charset="0"/>
                        <a:cs typeface="Arial" panose="020B0604020202020204" pitchFamily="34" charset="0"/>
                      </a:endParaRPr>
                    </a:p>
                    <a:p>
                      <a:pPr algn="ctr">
                        <a:spcAft>
                          <a:spcPts val="0"/>
                        </a:spcAft>
                      </a:pPr>
                      <a:r>
                        <a:rPr lang="en-US" sz="1200" b="1" dirty="0">
                          <a:solidFill>
                            <a:srgbClr val="FF3399"/>
                          </a:solidFill>
                          <a:effectLst/>
                          <a:latin typeface="Arial" panose="020B0604020202020204" pitchFamily="34" charset="0"/>
                          <a:cs typeface="Arial" panose="020B0604020202020204" pitchFamily="34" charset="0"/>
                        </a:rPr>
                        <a:t>No.</a:t>
                      </a:r>
                      <a:endParaRPr lang="en-IN" sz="12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200" b="1" dirty="0">
                          <a:solidFill>
                            <a:srgbClr val="FF3399"/>
                          </a:solidFill>
                          <a:effectLst/>
                          <a:latin typeface="Arial" panose="020B0604020202020204" pitchFamily="34" charset="0"/>
                          <a:cs typeface="Arial" panose="020B0604020202020204" pitchFamily="34" charset="0"/>
                        </a:rPr>
                        <a:t>Particulars</a:t>
                      </a:r>
                      <a:endParaRPr lang="en-IN" sz="12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200" b="1" dirty="0">
                          <a:solidFill>
                            <a:srgbClr val="FF3399"/>
                          </a:solidFill>
                          <a:effectLst/>
                          <a:latin typeface="Arial" panose="020B0604020202020204" pitchFamily="34" charset="0"/>
                          <a:cs typeface="Arial" panose="020B0604020202020204" pitchFamily="34" charset="0"/>
                        </a:rPr>
                        <a:t>Sanctioned</a:t>
                      </a:r>
                      <a:endParaRPr lang="en-IN" sz="12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200" b="1" dirty="0">
                          <a:solidFill>
                            <a:srgbClr val="FF3399"/>
                          </a:solidFill>
                          <a:effectLst/>
                          <a:latin typeface="Arial" panose="020B0604020202020204" pitchFamily="34" charset="0"/>
                          <a:cs typeface="Arial" panose="020B0604020202020204" pitchFamily="34" charset="0"/>
                        </a:rPr>
                        <a:t>Released</a:t>
                      </a:r>
                      <a:endParaRPr lang="en-IN" sz="12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200" b="1" dirty="0">
                          <a:solidFill>
                            <a:srgbClr val="FF3399"/>
                          </a:solidFill>
                          <a:effectLst/>
                          <a:latin typeface="Arial" panose="020B0604020202020204" pitchFamily="34" charset="0"/>
                          <a:cs typeface="Arial" panose="020B0604020202020204" pitchFamily="34" charset="0"/>
                        </a:rPr>
                        <a:t>Expenditure</a:t>
                      </a:r>
                      <a:endParaRPr lang="en-IN" sz="12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80703">
                <a:tc gridSpan="5">
                  <a:txBody>
                    <a:bodyPr/>
                    <a:lstStyle/>
                    <a:p>
                      <a:pPr>
                        <a:spcAft>
                          <a:spcPts val="0"/>
                        </a:spcAft>
                      </a:pPr>
                      <a:r>
                        <a:rPr lang="en-US" sz="1200" b="1" dirty="0">
                          <a:solidFill>
                            <a:srgbClr val="002060"/>
                          </a:solidFill>
                          <a:effectLst/>
                          <a:latin typeface="Arial" panose="020B0604020202020204" pitchFamily="34" charset="0"/>
                          <a:cs typeface="Arial" panose="020B0604020202020204" pitchFamily="34" charset="0"/>
                        </a:rPr>
                        <a:t>A. Recurring Contingencies</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1"/>
                  </a:ext>
                </a:extLst>
              </a:tr>
              <a:tr h="180703">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1</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200" b="1" dirty="0">
                          <a:solidFill>
                            <a:srgbClr val="002060"/>
                          </a:solidFill>
                          <a:effectLst/>
                          <a:latin typeface="Arial" panose="020B0604020202020204" pitchFamily="34" charset="0"/>
                          <a:cs typeface="Arial" panose="020B0604020202020204" pitchFamily="34" charset="0"/>
                        </a:rPr>
                        <a:t>Pay &amp; Allowances</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163.57</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163.57</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163.57</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0703">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2</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200" b="1" dirty="0">
                          <a:solidFill>
                            <a:srgbClr val="002060"/>
                          </a:solidFill>
                          <a:effectLst/>
                          <a:latin typeface="Arial" panose="020B0604020202020204" pitchFamily="34" charset="0"/>
                          <a:cs typeface="Arial" panose="020B0604020202020204" pitchFamily="34" charset="0"/>
                        </a:rPr>
                        <a:t>Traveling allowances</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1.0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1.0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1.0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0703">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3</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spcAft>
                          <a:spcPts val="0"/>
                        </a:spcAft>
                      </a:pP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4"/>
                  </a:ext>
                </a:extLst>
              </a:tr>
              <a:tr h="542109">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A</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dirty="0">
                          <a:solidFill>
                            <a:srgbClr val="002060"/>
                          </a:solidFill>
                          <a:effectLst/>
                          <a:latin typeface="Arial" panose="020B0604020202020204" pitchFamily="34" charset="0"/>
                          <a:cs typeface="Arial" panose="020B0604020202020204" pitchFamily="34" charset="0"/>
                        </a:rPr>
                        <a:t>Stationery, telephone, postage and other expenditure on office running, publication of Newsletter and library maintenance (Purchase of News Paper &amp; Magazines)</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4.23</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4.23</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4.23</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80703">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B</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a:solidFill>
                            <a:srgbClr val="002060"/>
                          </a:solidFill>
                          <a:effectLst/>
                          <a:latin typeface="Arial" panose="020B0604020202020204" pitchFamily="34" charset="0"/>
                          <a:cs typeface="Arial" panose="020B0604020202020204" pitchFamily="34" charset="0"/>
                        </a:rPr>
                        <a:t>POL, repair of vehicles, tractor and equipments</a:t>
                      </a:r>
                      <a:endParaRPr lang="en-IN" sz="12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1.20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1.20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solidFill>
                            <a:srgbClr val="FF3399"/>
                          </a:solidFill>
                          <a:effectLst/>
                          <a:latin typeface="Arial" panose="020B0604020202020204" pitchFamily="34" charset="0"/>
                          <a:ea typeface="Times New Roman" panose="02020603050405020304" pitchFamily="18" charset="0"/>
                          <a:cs typeface="Arial" panose="020B0604020202020204" pitchFamily="34" charset="0"/>
                        </a:rPr>
                        <a:t>1.226</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61406">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C</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dirty="0">
                          <a:solidFill>
                            <a:srgbClr val="002060"/>
                          </a:solidFill>
                          <a:effectLst/>
                          <a:latin typeface="Arial" panose="020B0604020202020204" pitchFamily="34" charset="0"/>
                          <a:cs typeface="Arial" panose="020B0604020202020204" pitchFamily="34" charset="0"/>
                        </a:rPr>
                        <a:t>Meals / refreshment for trainees (ceiling up to Rs.150 / day / trainee be maintained)</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1.0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1.0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1.0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61406">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D</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dirty="0">
                          <a:solidFill>
                            <a:srgbClr val="002060"/>
                          </a:solidFill>
                          <a:effectLst/>
                          <a:latin typeface="Arial" panose="020B0604020202020204" pitchFamily="34" charset="0"/>
                          <a:cs typeface="Arial" panose="020B0604020202020204" pitchFamily="34" charset="0"/>
                        </a:rPr>
                        <a:t>Training material (posters, charts, demonstration material including chemicals etc. required for conducting the training)</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0.60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0.60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0.60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61406">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E</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a:solidFill>
                            <a:srgbClr val="002060"/>
                          </a:solidFill>
                          <a:effectLst/>
                          <a:latin typeface="Arial" panose="020B0604020202020204" pitchFamily="34" charset="0"/>
                          <a:cs typeface="Arial" panose="020B0604020202020204" pitchFamily="34" charset="0"/>
                        </a:rPr>
                        <a:t>Frontline demonstration except oilseeds and pulses (minimum of 30 demonstration in a year)</a:t>
                      </a:r>
                      <a:endParaRPr lang="en-IN" sz="12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2.45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2.45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2.45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61406">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F</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a:solidFill>
                            <a:srgbClr val="002060"/>
                          </a:solidFill>
                          <a:effectLst/>
                          <a:latin typeface="Arial" panose="020B0604020202020204" pitchFamily="34" charset="0"/>
                          <a:cs typeface="Arial" panose="020B0604020202020204" pitchFamily="34" charset="0"/>
                        </a:rPr>
                        <a:t>On farm testing (on need based, location specific and newly generated information in the major production systems of the area)</a:t>
                      </a:r>
                      <a:endParaRPr lang="en-IN" sz="12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0.82</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0.82</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0.82</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80703">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G</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a:solidFill>
                            <a:srgbClr val="002060"/>
                          </a:solidFill>
                          <a:effectLst/>
                          <a:latin typeface="Arial" panose="020B0604020202020204" pitchFamily="34" charset="0"/>
                          <a:cs typeface="Arial" panose="020B0604020202020204" pitchFamily="34" charset="0"/>
                        </a:rPr>
                        <a:t>Training of extension functionaries</a:t>
                      </a:r>
                      <a:endParaRPr lang="en-IN" sz="12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0.25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0.25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0.25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80703">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H</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a:solidFill>
                            <a:srgbClr val="002060"/>
                          </a:solidFill>
                          <a:effectLst/>
                          <a:latin typeface="Arial" panose="020B0604020202020204" pitchFamily="34" charset="0"/>
                          <a:cs typeface="Arial" panose="020B0604020202020204" pitchFamily="34" charset="0"/>
                        </a:rPr>
                        <a:t>Maintenance of buildings</a:t>
                      </a:r>
                      <a:endParaRPr lang="en-IN" sz="12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0.60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0.60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0.60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80703">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I</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a:solidFill>
                            <a:srgbClr val="002060"/>
                          </a:solidFill>
                          <a:effectLst/>
                          <a:latin typeface="Arial" panose="020B0604020202020204" pitchFamily="34" charset="0"/>
                          <a:cs typeface="Arial" panose="020B0604020202020204" pitchFamily="34" charset="0"/>
                        </a:rPr>
                        <a:t>Establishment of Soil, Plant &amp; Water Testing Laboratory </a:t>
                      </a:r>
                      <a:endParaRPr lang="en-IN" sz="12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0.25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0.25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0.25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180703">
                <a:tc>
                  <a:txBody>
                    <a:bodyPr/>
                    <a:lstStyle/>
                    <a:p>
                      <a:pPr algn="ctr">
                        <a:spcAft>
                          <a:spcPts val="0"/>
                        </a:spcAft>
                      </a:pPr>
                      <a:r>
                        <a:rPr lang="en-US" sz="1200" b="1" dirty="0">
                          <a:solidFill>
                            <a:srgbClr val="002060"/>
                          </a:solidFill>
                          <a:effectLst/>
                          <a:latin typeface="Arial" panose="020B0604020202020204" pitchFamily="34" charset="0"/>
                          <a:cs typeface="Arial" panose="020B0604020202020204" pitchFamily="34" charset="0"/>
                        </a:rPr>
                        <a:t>J</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dirty="0">
                          <a:solidFill>
                            <a:srgbClr val="002060"/>
                          </a:solidFill>
                          <a:effectLst/>
                          <a:latin typeface="Arial" panose="020B0604020202020204" pitchFamily="34" charset="0"/>
                          <a:cs typeface="Arial" panose="020B0604020202020204" pitchFamily="34" charset="0"/>
                        </a:rPr>
                        <a:t>Library  </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0.005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0.005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0.005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180703">
                <a:tc>
                  <a:txBody>
                    <a:bodyPr/>
                    <a:lstStyle/>
                    <a:p>
                      <a:pPr algn="ctr">
                        <a:spcAft>
                          <a:spcPts val="0"/>
                        </a:spcAft>
                      </a:pP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K</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Extension activities</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0.25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0.25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0.25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180703">
                <a:tc>
                  <a:txBody>
                    <a:bodyPr/>
                    <a:lstStyle/>
                    <a:p>
                      <a:pPr algn="ctr">
                        <a:spcAft>
                          <a:spcPts val="0"/>
                        </a:spcAft>
                      </a:pP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Farmers Field School (FFS)</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0.30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0.30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0.30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180703">
                <a:tc>
                  <a:txBody>
                    <a:bodyPr/>
                    <a:lstStyle/>
                    <a:p>
                      <a:pPr algn="ctr">
                        <a:spcAft>
                          <a:spcPts val="0"/>
                        </a:spcAft>
                      </a:pP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M</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EDP/Video Production</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0.30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0.30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0.30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180703">
                <a:tc>
                  <a:txBody>
                    <a:bodyPr/>
                    <a:lstStyle/>
                    <a:p>
                      <a:pPr algn="ctr">
                        <a:spcAft>
                          <a:spcPts val="0"/>
                        </a:spcAft>
                      </a:pP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N</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Special</a:t>
                      </a:r>
                      <a:r>
                        <a:rPr lang="en-US" sz="12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1" baseline="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Progamme</a:t>
                      </a:r>
                      <a:r>
                        <a:rPr lang="en-US" sz="1200" b="1" baseline="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 Nutrition  Garden</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0.25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0.25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0.25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180703">
                <a:tc gridSpan="2">
                  <a:txBody>
                    <a:bodyPr/>
                    <a:lstStyle/>
                    <a:p>
                      <a:pPr algn="ctr">
                        <a:spcAft>
                          <a:spcPts val="0"/>
                        </a:spcAft>
                      </a:pPr>
                      <a:r>
                        <a:rPr lang="en-US" sz="1200" b="1" dirty="0">
                          <a:solidFill>
                            <a:srgbClr val="FF0000"/>
                          </a:solidFill>
                          <a:effectLst/>
                          <a:latin typeface="Arial" panose="020B0604020202020204" pitchFamily="34" charset="0"/>
                          <a:cs typeface="Arial" panose="020B0604020202020204" pitchFamily="34" charset="0"/>
                        </a:rPr>
                        <a:t>TOTAL (A)</a:t>
                      </a:r>
                      <a:endParaRPr lang="en-IN" sz="1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N"/>
                    </a:p>
                  </a:txBody>
                  <a:tcPr/>
                </a:tc>
                <a:tc>
                  <a:txBody>
                    <a:bodyPr/>
                    <a:lstStyle/>
                    <a:p>
                      <a:pPr algn="r">
                        <a:spcAft>
                          <a:spcPts val="0"/>
                        </a:spcAft>
                      </a:pPr>
                      <a:r>
                        <a:rPr lang="en-IN" sz="1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177.12</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177.12</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177.146</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180703">
                <a:tc gridSpan="2">
                  <a:txBody>
                    <a:bodyPr/>
                    <a:lstStyle/>
                    <a:p>
                      <a:pPr>
                        <a:spcAft>
                          <a:spcPts val="0"/>
                        </a:spcAft>
                      </a:pPr>
                      <a:r>
                        <a:rPr lang="en-US" sz="1200" b="1" dirty="0">
                          <a:solidFill>
                            <a:srgbClr val="002060"/>
                          </a:solidFill>
                          <a:effectLst/>
                          <a:latin typeface="Arial" panose="020B0604020202020204" pitchFamily="34" charset="0"/>
                          <a:cs typeface="Arial" panose="020B0604020202020204" pitchFamily="34" charset="0"/>
                        </a:rPr>
                        <a:t>B. Non-Recurring Contingencies</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N"/>
                    </a:p>
                  </a:txBody>
                  <a:tcPr/>
                </a:tc>
                <a:tc>
                  <a:txBody>
                    <a:bodyPr/>
                    <a:lstStyle/>
                    <a:p>
                      <a:pPr algn="r">
                        <a:spcAft>
                          <a:spcPts val="0"/>
                        </a:spcAft>
                      </a:pPr>
                      <a:endParaRPr lang="en-IN"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endParaRPr lang="en-IN" sz="1200" b="1">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endParaRPr lang="en-IN" sz="1200" b="1" dirty="0">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180703">
                <a:tc>
                  <a:txBody>
                    <a:bodyPr/>
                    <a:lstStyle/>
                    <a:p>
                      <a:pPr algn="ctr">
                        <a:spcAft>
                          <a:spcPts val="0"/>
                        </a:spcAft>
                      </a:pPr>
                      <a:r>
                        <a:rPr lang="en-US" sz="1200" b="1">
                          <a:effectLst/>
                          <a:latin typeface="Arial" panose="020B0604020202020204" pitchFamily="34" charset="0"/>
                          <a:cs typeface="Arial" panose="020B0604020202020204" pitchFamily="34" charset="0"/>
                        </a:rPr>
                        <a:t>1</a:t>
                      </a:r>
                      <a:endParaRPr lang="en-IN" sz="1200" b="1">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200" b="1" dirty="0">
                          <a:solidFill>
                            <a:srgbClr val="002060"/>
                          </a:solidFill>
                          <a:effectLst/>
                          <a:latin typeface="Arial" panose="020B0604020202020204" pitchFamily="34" charset="0"/>
                          <a:cs typeface="Arial" panose="020B0604020202020204" pitchFamily="34" charset="0"/>
                        </a:rPr>
                        <a:t>Works</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180703">
                <a:tc>
                  <a:txBody>
                    <a:bodyPr/>
                    <a:lstStyle/>
                    <a:p>
                      <a:pPr algn="ctr">
                        <a:spcAft>
                          <a:spcPts val="0"/>
                        </a:spcAft>
                      </a:pPr>
                      <a:r>
                        <a:rPr lang="en-US" sz="1200" b="1">
                          <a:effectLst/>
                          <a:latin typeface="Arial" panose="020B0604020202020204" pitchFamily="34" charset="0"/>
                          <a:cs typeface="Arial" panose="020B0604020202020204" pitchFamily="34" charset="0"/>
                        </a:rPr>
                        <a:t>2</a:t>
                      </a:r>
                      <a:endParaRPr lang="en-IN" sz="1200" b="1">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200" b="1" dirty="0" err="1">
                          <a:solidFill>
                            <a:srgbClr val="002060"/>
                          </a:solidFill>
                          <a:effectLst/>
                          <a:latin typeface="Arial" panose="020B0604020202020204" pitchFamily="34" charset="0"/>
                          <a:cs typeface="Arial" panose="020B0604020202020204" pitchFamily="34" charset="0"/>
                        </a:rPr>
                        <a:t>Equipments</a:t>
                      </a:r>
                      <a:r>
                        <a:rPr lang="en-US" sz="1200" b="1" dirty="0">
                          <a:solidFill>
                            <a:srgbClr val="002060"/>
                          </a:solidFill>
                          <a:effectLst/>
                          <a:latin typeface="Arial" panose="020B0604020202020204" pitchFamily="34" charset="0"/>
                          <a:cs typeface="Arial" panose="020B0604020202020204" pitchFamily="34" charset="0"/>
                        </a:rPr>
                        <a:t> including SWTL &amp; Furniture</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2.43</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2.43</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2.43</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180703">
                <a:tc>
                  <a:txBody>
                    <a:bodyPr/>
                    <a:lstStyle/>
                    <a:p>
                      <a:pPr algn="ctr">
                        <a:spcAft>
                          <a:spcPts val="0"/>
                        </a:spcAft>
                      </a:pPr>
                      <a:r>
                        <a:rPr lang="en-US" sz="1200" b="1">
                          <a:effectLst/>
                          <a:latin typeface="Arial" panose="020B0604020202020204" pitchFamily="34" charset="0"/>
                          <a:cs typeface="Arial" panose="020B0604020202020204" pitchFamily="34" charset="0"/>
                        </a:rPr>
                        <a:t>3</a:t>
                      </a:r>
                      <a:endParaRPr lang="en-IN" sz="1200" b="1">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200" b="1" dirty="0">
                          <a:solidFill>
                            <a:srgbClr val="002060"/>
                          </a:solidFill>
                          <a:effectLst/>
                          <a:latin typeface="Arial" panose="020B0604020202020204" pitchFamily="34" charset="0"/>
                          <a:cs typeface="Arial" panose="020B0604020202020204" pitchFamily="34" charset="0"/>
                        </a:rPr>
                        <a:t>Vehicle (Four wheeler/Two wheeler, please specify)</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180703">
                <a:tc>
                  <a:txBody>
                    <a:bodyPr/>
                    <a:lstStyle/>
                    <a:p>
                      <a:pPr algn="ctr">
                        <a:spcAft>
                          <a:spcPts val="0"/>
                        </a:spcAft>
                      </a:pPr>
                      <a:r>
                        <a:rPr lang="en-US" sz="1200" b="1">
                          <a:effectLst/>
                          <a:latin typeface="Arial" panose="020B0604020202020204" pitchFamily="34" charset="0"/>
                          <a:cs typeface="Arial" panose="020B0604020202020204" pitchFamily="34" charset="0"/>
                        </a:rPr>
                        <a:t>4</a:t>
                      </a:r>
                      <a:endParaRPr lang="en-IN" sz="1200" b="1">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200" b="1" dirty="0">
                          <a:solidFill>
                            <a:srgbClr val="002060"/>
                          </a:solidFill>
                          <a:effectLst/>
                          <a:latin typeface="Arial" panose="020B0604020202020204" pitchFamily="34" charset="0"/>
                          <a:cs typeface="Arial" panose="020B0604020202020204" pitchFamily="34" charset="0"/>
                        </a:rPr>
                        <a:t>Library (Purchase of assets like books &amp; journals)</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r h="180703">
                <a:tc gridSpan="2">
                  <a:txBody>
                    <a:bodyPr/>
                    <a:lstStyle/>
                    <a:p>
                      <a:pPr>
                        <a:spcAft>
                          <a:spcPts val="0"/>
                        </a:spcAft>
                      </a:pPr>
                      <a:r>
                        <a:rPr lang="en-US" sz="1200" b="1" dirty="0">
                          <a:solidFill>
                            <a:srgbClr val="002060"/>
                          </a:solidFill>
                          <a:effectLst/>
                          <a:latin typeface="Arial" panose="020B0604020202020204" pitchFamily="34" charset="0"/>
                          <a:cs typeface="Arial" panose="020B0604020202020204" pitchFamily="34" charset="0"/>
                        </a:rPr>
                        <a:t>TOTAL (B)</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N"/>
                    </a:p>
                  </a:txBody>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2.43</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2.43</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2.43</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5"/>
                  </a:ext>
                </a:extLst>
              </a:tr>
              <a:tr h="180703">
                <a:tc gridSpan="2">
                  <a:txBody>
                    <a:bodyPr/>
                    <a:lstStyle/>
                    <a:p>
                      <a:pPr>
                        <a:spcAft>
                          <a:spcPts val="0"/>
                        </a:spcAft>
                      </a:pPr>
                      <a:r>
                        <a:rPr lang="en-US" sz="1200" b="1" dirty="0">
                          <a:solidFill>
                            <a:srgbClr val="002060"/>
                          </a:solidFill>
                          <a:effectLst/>
                          <a:latin typeface="Arial" panose="020B0604020202020204" pitchFamily="34" charset="0"/>
                          <a:cs typeface="Arial" panose="020B0604020202020204" pitchFamily="34" charset="0"/>
                        </a:rPr>
                        <a:t>C. REVOLVING FUND</a:t>
                      </a:r>
                      <a:endParaRPr lang="en-IN"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N"/>
                    </a:p>
                  </a:txBody>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IN" sz="1200" b="1" dirty="0">
                          <a:effectLst/>
                          <a:latin typeface="Arial" panose="020B0604020202020204" pitchFamily="34" charset="0"/>
                          <a:ea typeface="Times New Roman" panose="02020603050405020304" pitchFamily="18" charset="0"/>
                          <a:cs typeface="Arial" panose="020B0604020202020204" pitchFamily="34" charset="0"/>
                        </a:rPr>
                        <a:t>0.0</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6"/>
                  </a:ext>
                </a:extLst>
              </a:tr>
              <a:tr h="180703">
                <a:tc gridSpan="2">
                  <a:txBody>
                    <a:bodyPr/>
                    <a:lstStyle/>
                    <a:p>
                      <a:pPr>
                        <a:spcAft>
                          <a:spcPts val="0"/>
                        </a:spcAft>
                      </a:pPr>
                      <a:r>
                        <a:rPr lang="en-US" sz="1200" b="1" dirty="0">
                          <a:solidFill>
                            <a:srgbClr val="FF0000"/>
                          </a:solidFill>
                          <a:effectLst/>
                          <a:latin typeface="Arial" panose="020B0604020202020204" pitchFamily="34" charset="0"/>
                          <a:cs typeface="Arial" panose="020B0604020202020204" pitchFamily="34" charset="0"/>
                        </a:rPr>
                        <a:t>GRAND TOTAL (A+B+C)</a:t>
                      </a:r>
                      <a:endParaRPr lang="en-IN" sz="1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2220" marR="62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N"/>
                    </a:p>
                  </a:txBody>
                  <a:tcPr/>
                </a:tc>
                <a:tc>
                  <a:txBody>
                    <a:bodyPr/>
                    <a:lstStyle/>
                    <a:p>
                      <a:pPr algn="r">
                        <a:spcAft>
                          <a:spcPts val="0"/>
                        </a:spcAft>
                      </a:pPr>
                      <a:r>
                        <a:rPr lang="en-IN" sz="1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179.55</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IN" sz="1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177.12</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IN" sz="1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177.146</a:t>
                      </a:r>
                    </a:p>
                  </a:txBody>
                  <a:tcPr marL="62220" marR="622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7"/>
                  </a:ext>
                </a:extLst>
              </a:tr>
            </a:tbl>
          </a:graphicData>
        </a:graphic>
      </p:graphicFrame>
      <p:sp>
        <p:nvSpPr>
          <p:cNvPr id="5"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UTILIZATION  OF BUDGET (</a:t>
            </a:r>
            <a:r>
              <a:rPr lang="en-US" sz="2400" b="1" dirty="0" err="1">
                <a:solidFill>
                  <a:schemeClr val="bg1"/>
                </a:solidFill>
                <a:latin typeface="Arial" pitchFamily="34" charset="0"/>
                <a:cs typeface="Arial" pitchFamily="34" charset="0"/>
              </a:rPr>
              <a:t>Rs</a:t>
            </a:r>
            <a:r>
              <a:rPr lang="en-US" sz="2400" b="1" dirty="0">
                <a:solidFill>
                  <a:schemeClr val="bg1"/>
                </a:solidFill>
                <a:latin typeface="Arial" pitchFamily="34" charset="0"/>
                <a:cs typeface="Arial" pitchFamily="34" charset="0"/>
              </a:rPr>
              <a:t>. Lakhs)</a:t>
            </a:r>
          </a:p>
        </p:txBody>
      </p:sp>
      <p:sp>
        <p:nvSpPr>
          <p:cNvPr id="3" name="Flowchart: Punched Tape 2"/>
          <p:cNvSpPr/>
          <p:nvPr/>
        </p:nvSpPr>
        <p:spPr>
          <a:xfrm>
            <a:off x="7772400" y="1752600"/>
            <a:ext cx="914400" cy="533400"/>
          </a:xfrm>
          <a:prstGeom prst="flowChartPunchedTap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latin typeface="Arial" panose="020B0604020202020204" pitchFamily="34" charset="0"/>
                <a:cs typeface="Arial" panose="020B0604020202020204" pitchFamily="34" charset="0"/>
              </a:rPr>
              <a:t>Rs.2601.00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8" name="Picture 2" descr="E:\aswin\NATURE\yellow_sunflower-wallpaper-2560x1440.jpg"/>
          <p:cNvPicPr>
            <a:picLocks noChangeAspect="1" noChangeArrowheads="1"/>
          </p:cNvPicPr>
          <p:nvPr/>
        </p:nvPicPr>
        <p:blipFill>
          <a:blip r:embed="rId2" cstate="print"/>
          <a:srcRect b="2000"/>
          <a:stretch>
            <a:fillRect/>
          </a:stretch>
        </p:blipFill>
        <p:spPr bwMode="auto">
          <a:xfrm>
            <a:off x="0" y="-5959"/>
            <a:ext cx="9144000" cy="6863959"/>
          </a:xfrm>
          <a:prstGeom prst="rect">
            <a:avLst/>
          </a:prstGeom>
          <a:noFill/>
          <a:ln w="9525">
            <a:noFill/>
            <a:miter lim="800000"/>
            <a:headEnd/>
            <a:tailEnd/>
          </a:ln>
        </p:spPr>
      </p:pic>
      <p:sp>
        <p:nvSpPr>
          <p:cNvPr id="7" name="TextBox 6"/>
          <p:cNvSpPr txBox="1"/>
          <p:nvPr/>
        </p:nvSpPr>
        <p:spPr>
          <a:xfrm>
            <a:off x="325760" y="3717032"/>
            <a:ext cx="3886200" cy="830997"/>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en-US" sz="4800" b="1" dirty="0">
                <a:ln/>
                <a:solidFill>
                  <a:schemeClr val="accent3"/>
                </a:solidFill>
                <a:latin typeface="Bookman Old Style" pitchFamily="18" charset="0"/>
              </a:rPr>
              <a:t>THANK U…</a:t>
            </a:r>
            <a:endParaRPr lang="en-US" sz="8000" b="1" dirty="0">
              <a:ln/>
              <a:solidFill>
                <a:schemeClr val="accent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Rectangle 2056"/>
          <p:cNvSpPr>
            <a:spLocks noChangeArrowheads="1"/>
          </p:cNvSpPr>
          <p:nvPr/>
        </p:nvSpPr>
        <p:spPr bwMode="auto">
          <a:xfrm>
            <a:off x="2343150" y="914400"/>
            <a:ext cx="5486400" cy="514350"/>
          </a:xfrm>
          <a:prstGeom prst="snip2DiagRect">
            <a:avLst/>
          </a:prstGeom>
          <a:noFill/>
          <a:ln w="76200" cmpd="tri">
            <a:noFill/>
            <a:miter lim="800000"/>
            <a:headEnd/>
            <a:tailEnd/>
          </a:ln>
        </p:spPr>
        <p:txBody>
          <a:bodyPr wrap="none" anchor="ctr"/>
          <a:lstStyle/>
          <a:p>
            <a:pPr algn="ctr">
              <a:defRPr/>
            </a:pPr>
            <a:endParaRPr lang="en-US" sz="2400" b="1" dirty="0">
              <a:solidFill>
                <a:srgbClr val="0000CC"/>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396813624"/>
              </p:ext>
            </p:extLst>
          </p:nvPr>
        </p:nvGraphicFramePr>
        <p:xfrm>
          <a:off x="76199" y="609600"/>
          <a:ext cx="8991600" cy="2628900"/>
        </p:xfrm>
        <a:graphic>
          <a:graphicData uri="http://schemas.openxmlformats.org/drawingml/2006/table">
            <a:tbl>
              <a:tblPr/>
              <a:tblGrid>
                <a:gridCol w="3139274">
                  <a:extLst>
                    <a:ext uri="{9D8B030D-6E8A-4147-A177-3AD203B41FA5}">
                      <a16:colId xmlns:a16="http://schemas.microsoft.com/office/drawing/2014/main" val="20000"/>
                    </a:ext>
                  </a:extLst>
                </a:gridCol>
                <a:gridCol w="1952875">
                  <a:extLst>
                    <a:ext uri="{9D8B030D-6E8A-4147-A177-3AD203B41FA5}">
                      <a16:colId xmlns:a16="http://schemas.microsoft.com/office/drawing/2014/main" val="20001"/>
                    </a:ext>
                  </a:extLst>
                </a:gridCol>
                <a:gridCol w="1987826">
                  <a:extLst>
                    <a:ext uri="{9D8B030D-6E8A-4147-A177-3AD203B41FA5}">
                      <a16:colId xmlns:a16="http://schemas.microsoft.com/office/drawing/2014/main" val="20002"/>
                    </a:ext>
                  </a:extLst>
                </a:gridCol>
                <a:gridCol w="1911625">
                  <a:extLst>
                    <a:ext uri="{9D8B030D-6E8A-4147-A177-3AD203B41FA5}">
                      <a16:colId xmlns:a16="http://schemas.microsoft.com/office/drawing/2014/main" val="20003"/>
                    </a:ext>
                  </a:extLst>
                </a:gridCol>
              </a:tblGrid>
              <a:tr h="271807">
                <a:tc>
                  <a:txBody>
                    <a:bodyPr/>
                    <a:lstStyle/>
                    <a:p>
                      <a:pPr marL="0" marR="0" algn="ctr">
                        <a:lnSpc>
                          <a:spcPct val="115000"/>
                        </a:lnSpc>
                        <a:spcBef>
                          <a:spcPts val="0"/>
                        </a:spcBef>
                        <a:spcAft>
                          <a:spcPts val="1000"/>
                        </a:spcAft>
                      </a:pPr>
                      <a:r>
                        <a:rPr lang="en-US" sz="1500" b="1" dirty="0">
                          <a:solidFill>
                            <a:schemeClr val="bg1"/>
                          </a:solidFill>
                          <a:latin typeface="+mj-lt"/>
                          <a:ea typeface="Times New Roman"/>
                          <a:cs typeface="Arial" pitchFamily="34" charset="0"/>
                        </a:rPr>
                        <a:t>Parameters</a:t>
                      </a:r>
                      <a:endParaRPr lang="en-US" sz="1500" dirty="0">
                        <a:solidFill>
                          <a:schemeClr val="bg1"/>
                        </a:solidFill>
                        <a:latin typeface="+mj-lt"/>
                        <a:ea typeface="Times New Roman"/>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15000"/>
                        </a:lnSpc>
                        <a:spcBef>
                          <a:spcPts val="0"/>
                        </a:spcBef>
                        <a:spcAft>
                          <a:spcPts val="1000"/>
                        </a:spcAft>
                      </a:pPr>
                      <a:r>
                        <a:rPr lang="en-US" sz="1500" b="1" dirty="0">
                          <a:solidFill>
                            <a:schemeClr val="bg1"/>
                          </a:solidFill>
                          <a:latin typeface="+mj-lt"/>
                          <a:ea typeface="Times New Roman"/>
                          <a:cs typeface="Arial" pitchFamily="34" charset="0"/>
                        </a:rPr>
                        <a:t>To </a:t>
                      </a:r>
                      <a:r>
                        <a:rPr lang="en-US" sz="1500" b="1" dirty="0" smtClean="0">
                          <a:solidFill>
                            <a:schemeClr val="bg1"/>
                          </a:solidFill>
                          <a:latin typeface="+mj-lt"/>
                          <a:ea typeface="Times New Roman"/>
                          <a:cs typeface="Arial" pitchFamily="34" charset="0"/>
                        </a:rPr>
                        <a:t>1 (Traditional)</a:t>
                      </a:r>
                      <a:endParaRPr lang="en-US" sz="1500" dirty="0">
                        <a:solidFill>
                          <a:schemeClr val="bg1"/>
                        </a:solidFill>
                        <a:latin typeface="+mj-lt"/>
                        <a:ea typeface="Times New Roman"/>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15000"/>
                        </a:lnSpc>
                        <a:spcBef>
                          <a:spcPts val="0"/>
                        </a:spcBef>
                        <a:spcAft>
                          <a:spcPts val="1000"/>
                        </a:spcAft>
                      </a:pPr>
                      <a:r>
                        <a:rPr lang="en-US" sz="1500" b="1" dirty="0">
                          <a:solidFill>
                            <a:schemeClr val="bg1"/>
                          </a:solidFill>
                          <a:latin typeface="+mj-lt"/>
                          <a:ea typeface="Times New Roman"/>
                          <a:cs typeface="Arial" pitchFamily="34" charset="0"/>
                        </a:rPr>
                        <a:t>TO </a:t>
                      </a:r>
                      <a:r>
                        <a:rPr lang="en-US" sz="1500" b="1" dirty="0" smtClean="0">
                          <a:solidFill>
                            <a:schemeClr val="bg1"/>
                          </a:solidFill>
                          <a:latin typeface="+mj-lt"/>
                          <a:ea typeface="Times New Roman"/>
                          <a:cs typeface="Arial" pitchFamily="34" charset="0"/>
                        </a:rPr>
                        <a:t>2 (CO 15)</a:t>
                      </a:r>
                      <a:endParaRPr lang="en-US" sz="1500" dirty="0">
                        <a:solidFill>
                          <a:schemeClr val="bg1"/>
                        </a:solidFill>
                        <a:latin typeface="+mj-lt"/>
                        <a:ea typeface="Times New Roman"/>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15000"/>
                        </a:lnSpc>
                        <a:spcBef>
                          <a:spcPts val="0"/>
                        </a:spcBef>
                        <a:spcAft>
                          <a:spcPts val="1000"/>
                        </a:spcAft>
                      </a:pPr>
                      <a:r>
                        <a:rPr lang="en-US" sz="1500" b="1" dirty="0" smtClean="0">
                          <a:solidFill>
                            <a:schemeClr val="bg1"/>
                          </a:solidFill>
                          <a:latin typeface="+mj-lt"/>
                          <a:ea typeface="Times New Roman"/>
                          <a:cs typeface="Arial" pitchFamily="34" charset="0"/>
                        </a:rPr>
                        <a:t>To 3 (GPU 67)</a:t>
                      </a:r>
                      <a:endParaRPr lang="en-US" sz="1500" dirty="0">
                        <a:solidFill>
                          <a:schemeClr val="bg1"/>
                        </a:solidFill>
                        <a:latin typeface="+mj-lt"/>
                        <a:ea typeface="Times New Roman"/>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10000"/>
                  </a:ext>
                </a:extLst>
              </a:tr>
              <a:tr h="246352">
                <a:tc>
                  <a:txBody>
                    <a:bodyPr/>
                    <a:lstStyle/>
                    <a:p>
                      <a:pPr algn="l"/>
                      <a:r>
                        <a:rPr lang="en-US" sz="1500" b="1" dirty="0" smtClean="0">
                          <a:solidFill>
                            <a:schemeClr val="bg1"/>
                          </a:solidFill>
                          <a:latin typeface="+mj-lt"/>
                          <a:cs typeface="Arial" pitchFamily="34" charset="0"/>
                        </a:rPr>
                        <a:t>No.</a:t>
                      </a:r>
                      <a:r>
                        <a:rPr lang="en-US" sz="1500" b="1" baseline="0" dirty="0" smtClean="0">
                          <a:solidFill>
                            <a:schemeClr val="bg1"/>
                          </a:solidFill>
                          <a:latin typeface="+mj-lt"/>
                          <a:cs typeface="Arial" pitchFamily="34" charset="0"/>
                        </a:rPr>
                        <a:t> of tillers/plant</a:t>
                      </a:r>
                      <a:endParaRPr lang="en-US" sz="1500" b="1" dirty="0">
                        <a:solidFill>
                          <a:schemeClr val="bg1"/>
                        </a:solidFill>
                        <a:latin typeface="+mj-lt"/>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a:r>
                        <a:rPr lang="en-US" sz="1500" b="1" dirty="0" smtClean="0">
                          <a:latin typeface="+mj-lt"/>
                          <a:cs typeface="Arial" pitchFamily="34" charset="0"/>
                        </a:rPr>
                        <a:t>6</a:t>
                      </a:r>
                      <a:endParaRPr lang="en-US" sz="1500" b="1" dirty="0">
                        <a:latin typeface="+mj-lt"/>
                        <a:cs typeface="Arial" pitchFamily="34" charset="0"/>
                      </a:endParaRPr>
                    </a:p>
                  </a:txBody>
                  <a:tcPr marL="42421" marR="42421"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algn="ctr"/>
                      <a:r>
                        <a:rPr lang="en-US" sz="1500" b="1" dirty="0" smtClean="0">
                          <a:latin typeface="+mj-lt"/>
                          <a:cs typeface="Arial" pitchFamily="34" charset="0"/>
                        </a:rPr>
                        <a:t>5</a:t>
                      </a:r>
                      <a:endParaRPr lang="en-US" sz="1500" b="1" dirty="0">
                        <a:latin typeface="+mj-lt"/>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algn="ctr"/>
                      <a:r>
                        <a:rPr lang="en-US" sz="1500" b="1" dirty="0" smtClean="0">
                          <a:solidFill>
                            <a:srgbClr val="FF00FF"/>
                          </a:solidFill>
                          <a:latin typeface="+mj-lt"/>
                          <a:cs typeface="Arial" pitchFamily="34" charset="0"/>
                        </a:rPr>
                        <a:t>7</a:t>
                      </a:r>
                      <a:endParaRPr lang="en-US" sz="1500" b="1" dirty="0">
                        <a:solidFill>
                          <a:srgbClr val="FF00FF"/>
                        </a:solidFill>
                        <a:latin typeface="+mj-lt"/>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1"/>
                  </a:ext>
                </a:extLst>
              </a:tr>
              <a:tr h="246352">
                <a:tc>
                  <a:txBody>
                    <a:bodyPr/>
                    <a:lstStyle/>
                    <a:p>
                      <a:pPr algn="l"/>
                      <a:r>
                        <a:rPr lang="en-US" sz="1500" b="1" dirty="0" smtClean="0">
                          <a:solidFill>
                            <a:schemeClr val="bg1"/>
                          </a:solidFill>
                          <a:latin typeface="+mj-lt"/>
                          <a:cs typeface="Arial" pitchFamily="34" charset="0"/>
                        </a:rPr>
                        <a:t>Ear length</a:t>
                      </a:r>
                      <a:r>
                        <a:rPr lang="en-US" sz="1500" b="1" baseline="0" dirty="0" smtClean="0">
                          <a:solidFill>
                            <a:schemeClr val="bg1"/>
                          </a:solidFill>
                          <a:latin typeface="+mj-lt"/>
                          <a:cs typeface="Arial" pitchFamily="34" charset="0"/>
                        </a:rPr>
                        <a:t> (cm)</a:t>
                      </a:r>
                      <a:endParaRPr lang="en-US" sz="1500" b="1" dirty="0">
                        <a:solidFill>
                          <a:schemeClr val="bg1"/>
                        </a:solidFill>
                        <a:latin typeface="+mj-lt"/>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a:r>
                        <a:rPr lang="en-US" sz="1500" b="1" dirty="0" smtClean="0">
                          <a:latin typeface="+mj-lt"/>
                          <a:cs typeface="Arial" pitchFamily="34" charset="0"/>
                        </a:rPr>
                        <a:t>8.17</a:t>
                      </a:r>
                      <a:endParaRPr lang="en-US" sz="1500" b="1" dirty="0">
                        <a:latin typeface="+mj-lt"/>
                        <a:cs typeface="Arial" pitchFamily="34" charset="0"/>
                      </a:endParaRPr>
                    </a:p>
                  </a:txBody>
                  <a:tcPr marL="42421" marR="42421"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algn="ctr"/>
                      <a:r>
                        <a:rPr lang="en-US" sz="1500" b="1" dirty="0" smtClean="0">
                          <a:latin typeface="+mj-lt"/>
                          <a:cs typeface="Arial" pitchFamily="34" charset="0"/>
                        </a:rPr>
                        <a:t>7.0</a:t>
                      </a:r>
                      <a:endParaRPr lang="en-US" sz="1500" b="1" dirty="0">
                        <a:latin typeface="+mj-lt"/>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algn="ctr"/>
                      <a:r>
                        <a:rPr lang="en-US" sz="1500" b="1" dirty="0" smtClean="0">
                          <a:solidFill>
                            <a:srgbClr val="FF00FF"/>
                          </a:solidFill>
                          <a:latin typeface="+mj-lt"/>
                          <a:cs typeface="Arial" pitchFamily="34" charset="0"/>
                        </a:rPr>
                        <a:t>6.93</a:t>
                      </a:r>
                      <a:endParaRPr lang="en-US" sz="1500" b="1" dirty="0">
                        <a:solidFill>
                          <a:srgbClr val="FF00FF"/>
                        </a:solidFill>
                        <a:latin typeface="+mj-lt"/>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2"/>
                  </a:ext>
                </a:extLst>
              </a:tr>
              <a:tr h="246352">
                <a:tc>
                  <a:txBody>
                    <a:bodyPr/>
                    <a:lstStyle/>
                    <a:p>
                      <a:pPr algn="l"/>
                      <a:r>
                        <a:rPr lang="en-US" sz="1500" b="1" dirty="0" smtClean="0">
                          <a:solidFill>
                            <a:schemeClr val="bg1"/>
                          </a:solidFill>
                          <a:latin typeface="+mj-lt"/>
                          <a:cs typeface="Arial" pitchFamily="34" charset="0"/>
                        </a:rPr>
                        <a:t>Shattering loss</a:t>
                      </a:r>
                      <a:endParaRPr lang="en-US" sz="1500" b="1" dirty="0">
                        <a:solidFill>
                          <a:schemeClr val="bg1"/>
                        </a:solidFill>
                        <a:latin typeface="+mj-lt"/>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a:r>
                        <a:rPr lang="en-US" sz="1500" b="1" dirty="0" smtClean="0">
                          <a:latin typeface="+mj-lt"/>
                          <a:cs typeface="Arial" pitchFamily="34" charset="0"/>
                        </a:rPr>
                        <a:t>23 %</a:t>
                      </a:r>
                      <a:endParaRPr lang="en-US" sz="1500" b="1" dirty="0">
                        <a:latin typeface="+mj-lt"/>
                        <a:cs typeface="Arial" pitchFamily="34" charset="0"/>
                      </a:endParaRPr>
                    </a:p>
                  </a:txBody>
                  <a:tcPr marL="42421" marR="42421"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algn="ctr"/>
                      <a:r>
                        <a:rPr lang="en-US" sz="1500" b="1" dirty="0" smtClean="0">
                          <a:latin typeface="+mj-lt"/>
                          <a:cs typeface="Arial" pitchFamily="34" charset="0"/>
                        </a:rPr>
                        <a:t>7%</a:t>
                      </a:r>
                      <a:endParaRPr lang="en-US" sz="1500" b="1" dirty="0">
                        <a:latin typeface="+mj-lt"/>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algn="ctr"/>
                      <a:r>
                        <a:rPr lang="en-US" sz="1500" b="1" dirty="0" smtClean="0">
                          <a:solidFill>
                            <a:srgbClr val="FF00FF"/>
                          </a:solidFill>
                          <a:latin typeface="+mj-lt"/>
                          <a:cs typeface="Arial" pitchFamily="34" charset="0"/>
                        </a:rPr>
                        <a:t>4%</a:t>
                      </a:r>
                      <a:endParaRPr lang="en-US" sz="1500" b="1" dirty="0">
                        <a:solidFill>
                          <a:srgbClr val="FF00FF"/>
                        </a:solidFill>
                        <a:latin typeface="+mj-lt"/>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3"/>
                  </a:ext>
                </a:extLst>
              </a:tr>
              <a:tr h="246352">
                <a:tc>
                  <a:txBody>
                    <a:bodyPr/>
                    <a:lstStyle/>
                    <a:p>
                      <a:pPr algn="l"/>
                      <a:r>
                        <a:rPr lang="en-US" sz="1500" b="1" dirty="0" smtClean="0">
                          <a:solidFill>
                            <a:schemeClr val="bg1"/>
                          </a:solidFill>
                          <a:latin typeface="+mj-lt"/>
                          <a:cs typeface="Arial" pitchFamily="34" charset="0"/>
                        </a:rPr>
                        <a:t>Disease incidence</a:t>
                      </a:r>
                      <a:endParaRPr lang="en-US" sz="1500" b="1" dirty="0">
                        <a:solidFill>
                          <a:schemeClr val="bg1"/>
                        </a:solidFill>
                        <a:latin typeface="+mj-lt"/>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a:r>
                        <a:rPr lang="en-US" sz="1500" b="1" dirty="0" smtClean="0">
                          <a:latin typeface="+mj-lt"/>
                          <a:cs typeface="Arial" pitchFamily="34" charset="0"/>
                        </a:rPr>
                        <a:t>47%</a:t>
                      </a:r>
                      <a:endParaRPr lang="en-US" sz="1500" b="1" dirty="0">
                        <a:latin typeface="+mj-lt"/>
                        <a:cs typeface="Arial" pitchFamily="34" charset="0"/>
                      </a:endParaRPr>
                    </a:p>
                  </a:txBody>
                  <a:tcPr marL="42421" marR="42421"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algn="ctr"/>
                      <a:r>
                        <a:rPr lang="en-US" sz="1500" b="1" dirty="0" smtClean="0">
                          <a:latin typeface="+mj-lt"/>
                          <a:cs typeface="Arial" pitchFamily="34" charset="0"/>
                        </a:rPr>
                        <a:t>12%</a:t>
                      </a:r>
                      <a:endParaRPr lang="en-US" sz="1500" b="1" dirty="0">
                        <a:latin typeface="+mj-lt"/>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algn="ctr"/>
                      <a:r>
                        <a:rPr lang="en-US" sz="1500" b="1" dirty="0" smtClean="0">
                          <a:solidFill>
                            <a:srgbClr val="FF00FF"/>
                          </a:solidFill>
                          <a:latin typeface="+mj-lt"/>
                          <a:cs typeface="Arial" pitchFamily="34" charset="0"/>
                        </a:rPr>
                        <a:t>5%</a:t>
                      </a:r>
                      <a:endParaRPr lang="en-US" sz="1500" b="1" dirty="0">
                        <a:solidFill>
                          <a:srgbClr val="FF00FF"/>
                        </a:solidFill>
                        <a:latin typeface="+mj-lt"/>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4"/>
                  </a:ext>
                </a:extLst>
              </a:tr>
              <a:tr h="271807">
                <a:tc>
                  <a:txBody>
                    <a:bodyPr/>
                    <a:lstStyle/>
                    <a:p>
                      <a:pPr marL="0" marR="0" algn="l">
                        <a:lnSpc>
                          <a:spcPct val="115000"/>
                        </a:lnSpc>
                        <a:spcBef>
                          <a:spcPts val="0"/>
                        </a:spcBef>
                        <a:spcAft>
                          <a:spcPts val="1000"/>
                        </a:spcAft>
                      </a:pPr>
                      <a:r>
                        <a:rPr lang="en-US" sz="1500" b="1" dirty="0">
                          <a:solidFill>
                            <a:schemeClr val="bg1"/>
                          </a:solidFill>
                          <a:latin typeface="+mj-lt"/>
                          <a:ea typeface="Times New Roman"/>
                          <a:cs typeface="Arial" pitchFamily="34" charset="0"/>
                        </a:rPr>
                        <a:t>Yield </a:t>
                      </a:r>
                      <a:r>
                        <a:rPr lang="en-US" sz="1500" b="1" dirty="0" smtClean="0">
                          <a:solidFill>
                            <a:schemeClr val="bg1"/>
                          </a:solidFill>
                          <a:latin typeface="+mj-lt"/>
                          <a:ea typeface="Times New Roman"/>
                          <a:cs typeface="Arial" pitchFamily="34" charset="0"/>
                        </a:rPr>
                        <a:t>(q/ha)</a:t>
                      </a:r>
                      <a:endParaRPr lang="en-US" sz="1500" b="1" dirty="0">
                        <a:solidFill>
                          <a:schemeClr val="bg1"/>
                        </a:solidFill>
                        <a:latin typeface="+mj-lt"/>
                        <a:ea typeface="Times New Roman"/>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indent="-68580" algn="ctr">
                        <a:lnSpc>
                          <a:spcPct val="115000"/>
                        </a:lnSpc>
                        <a:spcBef>
                          <a:spcPts val="0"/>
                        </a:spcBef>
                        <a:spcAft>
                          <a:spcPts val="1000"/>
                        </a:spcAft>
                      </a:pPr>
                      <a:r>
                        <a:rPr lang="en-US" sz="1500" b="1" dirty="0" smtClean="0">
                          <a:solidFill>
                            <a:schemeClr val="tx1"/>
                          </a:solidFill>
                          <a:latin typeface="+mj-lt"/>
                          <a:ea typeface="Times New Roman"/>
                          <a:cs typeface="Arial" pitchFamily="34" charset="0"/>
                        </a:rPr>
                        <a:t>10.8</a:t>
                      </a:r>
                      <a:endParaRPr lang="en-US" sz="1500" b="1" dirty="0">
                        <a:solidFill>
                          <a:schemeClr val="tx1"/>
                        </a:solidFill>
                        <a:latin typeface="+mj-lt"/>
                        <a:ea typeface="Times New Roman"/>
                        <a:cs typeface="Arial" pitchFamily="34" charset="0"/>
                      </a:endParaRPr>
                    </a:p>
                  </a:txBody>
                  <a:tcPr marL="42421" marR="42421"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marL="0" marR="0" algn="ctr">
                        <a:lnSpc>
                          <a:spcPct val="115000"/>
                        </a:lnSpc>
                        <a:spcBef>
                          <a:spcPts val="0"/>
                        </a:spcBef>
                        <a:spcAft>
                          <a:spcPts val="1000"/>
                        </a:spcAft>
                      </a:pPr>
                      <a:r>
                        <a:rPr lang="en-US" sz="1500" b="1" dirty="0" smtClean="0">
                          <a:solidFill>
                            <a:schemeClr val="tx1"/>
                          </a:solidFill>
                          <a:latin typeface="+mj-lt"/>
                          <a:ea typeface="Times New Roman"/>
                          <a:cs typeface="Arial" pitchFamily="34" charset="0"/>
                        </a:rPr>
                        <a:t>13.5</a:t>
                      </a:r>
                      <a:endParaRPr lang="en-US" sz="1500" b="1" dirty="0">
                        <a:solidFill>
                          <a:schemeClr val="tx1"/>
                        </a:solidFill>
                        <a:latin typeface="+mj-lt"/>
                        <a:ea typeface="Times New Roman"/>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marL="0" marR="0" algn="ctr">
                        <a:lnSpc>
                          <a:spcPct val="115000"/>
                        </a:lnSpc>
                        <a:spcBef>
                          <a:spcPts val="0"/>
                        </a:spcBef>
                        <a:spcAft>
                          <a:spcPts val="1000"/>
                        </a:spcAft>
                      </a:pPr>
                      <a:r>
                        <a:rPr lang="en-US" sz="1500" b="1" dirty="0" smtClean="0">
                          <a:solidFill>
                            <a:srgbClr val="FF00FF"/>
                          </a:solidFill>
                          <a:latin typeface="+mj-lt"/>
                          <a:ea typeface="Times New Roman"/>
                          <a:cs typeface="Arial" pitchFamily="34" charset="0"/>
                        </a:rPr>
                        <a:t>19.5</a:t>
                      </a:r>
                      <a:endParaRPr lang="en-US" sz="1500" b="1" dirty="0">
                        <a:solidFill>
                          <a:srgbClr val="FF00FF"/>
                        </a:solidFill>
                        <a:latin typeface="+mj-lt"/>
                        <a:ea typeface="Times New Roman"/>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5"/>
                  </a:ext>
                </a:extLst>
              </a:tr>
              <a:tr h="271807">
                <a:tc>
                  <a:txBody>
                    <a:bodyPr/>
                    <a:lstStyle/>
                    <a:p>
                      <a:pPr marL="0" marR="0" algn="l">
                        <a:lnSpc>
                          <a:spcPct val="115000"/>
                        </a:lnSpc>
                        <a:spcBef>
                          <a:spcPts val="0"/>
                        </a:spcBef>
                        <a:spcAft>
                          <a:spcPts val="1000"/>
                        </a:spcAft>
                      </a:pPr>
                      <a:r>
                        <a:rPr lang="en-US" sz="1500" b="1" dirty="0" smtClean="0">
                          <a:solidFill>
                            <a:schemeClr val="bg1"/>
                          </a:solidFill>
                          <a:latin typeface="+mj-lt"/>
                          <a:ea typeface="Times New Roman"/>
                          <a:cs typeface="Arial" pitchFamily="34" charset="0"/>
                        </a:rPr>
                        <a:t>Gross Cost (Rs./ha)</a:t>
                      </a:r>
                      <a:endParaRPr lang="en-US" sz="1500" b="1" dirty="0">
                        <a:solidFill>
                          <a:schemeClr val="bg1"/>
                        </a:solidFill>
                        <a:latin typeface="+mj-lt"/>
                        <a:ea typeface="Times New Roman"/>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indent="-68580" algn="ctr">
                        <a:lnSpc>
                          <a:spcPct val="115000"/>
                        </a:lnSpc>
                        <a:spcBef>
                          <a:spcPts val="0"/>
                        </a:spcBef>
                        <a:spcAft>
                          <a:spcPts val="1000"/>
                        </a:spcAft>
                      </a:pPr>
                      <a:r>
                        <a:rPr lang="en-US" sz="1500" b="1" dirty="0" smtClean="0">
                          <a:solidFill>
                            <a:schemeClr val="tx1"/>
                          </a:solidFill>
                          <a:latin typeface="+mj-lt"/>
                          <a:ea typeface="Times New Roman"/>
                          <a:cs typeface="Arial" pitchFamily="34" charset="0"/>
                        </a:rPr>
                        <a:t>13833.00</a:t>
                      </a:r>
                      <a:endParaRPr lang="en-US" sz="1500" b="1" dirty="0">
                        <a:solidFill>
                          <a:schemeClr val="tx1"/>
                        </a:solidFill>
                        <a:latin typeface="+mj-lt"/>
                        <a:ea typeface="Times New Roman"/>
                        <a:cs typeface="Arial" pitchFamily="34" charset="0"/>
                      </a:endParaRPr>
                    </a:p>
                  </a:txBody>
                  <a:tcPr marL="42421" marR="42421"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500" b="1" dirty="0" smtClean="0">
                          <a:solidFill>
                            <a:schemeClr val="tx1"/>
                          </a:solidFill>
                          <a:latin typeface="+mj-lt"/>
                          <a:ea typeface="Times New Roman"/>
                          <a:cs typeface="Arial" pitchFamily="34" charset="0"/>
                        </a:rPr>
                        <a:t>14667.00</a:t>
                      </a:r>
                      <a:endParaRPr lang="en-US" sz="1500" b="1" dirty="0">
                        <a:solidFill>
                          <a:schemeClr val="tx1"/>
                        </a:solidFill>
                        <a:latin typeface="+mj-lt"/>
                        <a:ea typeface="Times New Roman"/>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marL="0" marR="0" algn="ctr">
                        <a:lnSpc>
                          <a:spcPct val="115000"/>
                        </a:lnSpc>
                        <a:spcBef>
                          <a:spcPts val="0"/>
                        </a:spcBef>
                        <a:spcAft>
                          <a:spcPts val="1000"/>
                        </a:spcAft>
                      </a:pPr>
                      <a:r>
                        <a:rPr lang="en-US" sz="1500" b="1" dirty="0" smtClean="0">
                          <a:solidFill>
                            <a:srgbClr val="FF00FF"/>
                          </a:solidFill>
                          <a:latin typeface="+mj-lt"/>
                          <a:ea typeface="Times New Roman"/>
                          <a:cs typeface="Arial" pitchFamily="34" charset="0"/>
                        </a:rPr>
                        <a:t>15333.00</a:t>
                      </a:r>
                      <a:endParaRPr lang="en-US" sz="1500" b="1" dirty="0">
                        <a:solidFill>
                          <a:srgbClr val="FF00FF"/>
                        </a:solidFill>
                        <a:latin typeface="+mj-lt"/>
                        <a:ea typeface="Times New Roman"/>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6"/>
                  </a:ext>
                </a:extLst>
              </a:tr>
              <a:tr h="284457">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1500" b="1" dirty="0" smtClean="0">
                          <a:solidFill>
                            <a:schemeClr val="bg1"/>
                          </a:solidFill>
                          <a:latin typeface="+mj-lt"/>
                          <a:ea typeface="Times New Roman"/>
                          <a:cs typeface="Arial" pitchFamily="34" charset="0"/>
                        </a:rPr>
                        <a:t>Gross Return (Rs./ha)</a:t>
                      </a:r>
                      <a:endParaRPr lang="en-US" sz="1500" b="1" dirty="0">
                        <a:solidFill>
                          <a:schemeClr val="bg1"/>
                        </a:solidFill>
                        <a:latin typeface="+mj-lt"/>
                        <a:ea typeface="Times New Roman"/>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indent="-68580" algn="ctr">
                        <a:lnSpc>
                          <a:spcPct val="115000"/>
                        </a:lnSpc>
                        <a:spcBef>
                          <a:spcPts val="0"/>
                        </a:spcBef>
                        <a:spcAft>
                          <a:spcPts val="1000"/>
                        </a:spcAft>
                      </a:pPr>
                      <a:r>
                        <a:rPr lang="en-US" sz="1500" b="1" dirty="0" smtClean="0">
                          <a:solidFill>
                            <a:schemeClr val="tx1"/>
                          </a:solidFill>
                          <a:latin typeface="+mj-lt"/>
                          <a:ea typeface="Times New Roman"/>
                          <a:cs typeface="Arial" pitchFamily="34" charset="0"/>
                        </a:rPr>
                        <a:t>21667.00</a:t>
                      </a:r>
                      <a:endParaRPr lang="en-US" sz="1500" b="1" dirty="0">
                        <a:solidFill>
                          <a:schemeClr val="tx1"/>
                        </a:solidFill>
                        <a:latin typeface="+mj-lt"/>
                        <a:ea typeface="Times New Roman"/>
                        <a:cs typeface="Arial" pitchFamily="34" charset="0"/>
                      </a:endParaRPr>
                    </a:p>
                  </a:txBody>
                  <a:tcPr marL="42421" marR="42421"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marL="0" marR="0" algn="ctr">
                        <a:lnSpc>
                          <a:spcPct val="115000"/>
                        </a:lnSpc>
                        <a:spcBef>
                          <a:spcPts val="0"/>
                        </a:spcBef>
                        <a:spcAft>
                          <a:spcPts val="1000"/>
                        </a:spcAft>
                      </a:pPr>
                      <a:r>
                        <a:rPr lang="en-US" sz="1500" b="1" dirty="0" smtClean="0">
                          <a:solidFill>
                            <a:schemeClr val="tx1"/>
                          </a:solidFill>
                          <a:latin typeface="+mj-lt"/>
                          <a:ea typeface="Times New Roman"/>
                          <a:cs typeface="Arial" pitchFamily="34" charset="0"/>
                        </a:rPr>
                        <a:t>27000.00</a:t>
                      </a:r>
                      <a:endParaRPr lang="en-US" sz="1500" b="1" dirty="0">
                        <a:solidFill>
                          <a:schemeClr val="tx1"/>
                        </a:solidFill>
                        <a:latin typeface="+mj-lt"/>
                        <a:ea typeface="Times New Roman"/>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marL="0" marR="0" algn="ctr">
                        <a:lnSpc>
                          <a:spcPct val="115000"/>
                        </a:lnSpc>
                        <a:spcBef>
                          <a:spcPts val="0"/>
                        </a:spcBef>
                        <a:spcAft>
                          <a:spcPts val="1000"/>
                        </a:spcAft>
                      </a:pPr>
                      <a:r>
                        <a:rPr lang="en-US" sz="1500" b="1" dirty="0" smtClean="0">
                          <a:solidFill>
                            <a:srgbClr val="FF00FF"/>
                          </a:solidFill>
                          <a:latin typeface="+mj-lt"/>
                          <a:ea typeface="Times New Roman"/>
                          <a:cs typeface="Arial" pitchFamily="34" charset="0"/>
                        </a:rPr>
                        <a:t>39000.00</a:t>
                      </a:r>
                      <a:endParaRPr lang="en-US" sz="1500" b="1" dirty="0">
                        <a:solidFill>
                          <a:srgbClr val="FF00FF"/>
                        </a:solidFill>
                        <a:latin typeface="+mj-lt"/>
                        <a:ea typeface="Times New Roman"/>
                        <a:cs typeface="Arial" pitchFamily="34" charset="0"/>
                      </a:endParaRPr>
                    </a:p>
                  </a:txBody>
                  <a:tcPr marL="5892" marR="5892" marT="471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7"/>
                  </a:ext>
                </a:extLst>
              </a:tr>
              <a:tr h="271807">
                <a:tc>
                  <a:txBody>
                    <a:bodyPr/>
                    <a:lstStyle/>
                    <a:p>
                      <a:pPr marL="0" marR="0" algn="l">
                        <a:lnSpc>
                          <a:spcPct val="115000"/>
                        </a:lnSpc>
                        <a:spcBef>
                          <a:spcPts val="0"/>
                        </a:spcBef>
                        <a:spcAft>
                          <a:spcPts val="1000"/>
                        </a:spcAft>
                      </a:pPr>
                      <a:r>
                        <a:rPr lang="en-US" sz="1500" b="1" dirty="0" smtClean="0">
                          <a:solidFill>
                            <a:schemeClr val="bg1"/>
                          </a:solidFill>
                          <a:latin typeface="+mj-lt"/>
                          <a:ea typeface="Times New Roman"/>
                          <a:cs typeface="Arial" pitchFamily="34" charset="0"/>
                        </a:rPr>
                        <a:t>Net return </a:t>
                      </a:r>
                      <a:endParaRPr lang="en-US" sz="1500" b="1" dirty="0">
                        <a:solidFill>
                          <a:schemeClr val="bg1"/>
                        </a:solidFill>
                        <a:latin typeface="+mj-lt"/>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algn="ctr"/>
                      <a:r>
                        <a:rPr lang="en-US" sz="1500" b="1" dirty="0" smtClean="0">
                          <a:latin typeface="+mj-lt"/>
                        </a:rPr>
                        <a:t>7833.00</a:t>
                      </a:r>
                      <a:endParaRPr lang="en-US" sz="1500" b="1" dirty="0">
                        <a:latin typeface="+mj-lt"/>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algn="ctr"/>
                      <a:r>
                        <a:rPr lang="en-US" sz="1500" b="1" dirty="0" smtClean="0">
                          <a:latin typeface="+mj-lt"/>
                        </a:rPr>
                        <a:t>12333.00</a:t>
                      </a:r>
                      <a:endParaRPr lang="en-US" sz="1500" b="1" dirty="0">
                        <a:latin typeface="+mj-lt"/>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algn="ctr"/>
                      <a:r>
                        <a:rPr lang="en-US" sz="1500" b="1" dirty="0" smtClean="0">
                          <a:solidFill>
                            <a:srgbClr val="FF00FF"/>
                          </a:solidFill>
                          <a:latin typeface="+mj-lt"/>
                        </a:rPr>
                        <a:t>23667.00</a:t>
                      </a:r>
                      <a:endParaRPr lang="en-US" sz="1500" b="1" dirty="0">
                        <a:solidFill>
                          <a:srgbClr val="FF00FF"/>
                        </a:solidFill>
                        <a:latin typeface="+mj-lt"/>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8"/>
                  </a:ext>
                </a:extLst>
              </a:tr>
              <a:tr h="271807">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1500" b="1" dirty="0" smtClean="0">
                          <a:solidFill>
                            <a:schemeClr val="bg1"/>
                          </a:solidFill>
                          <a:latin typeface="+mj-lt"/>
                          <a:cs typeface="Arial" pitchFamily="34" charset="0"/>
                        </a:rPr>
                        <a:t>BC ratio</a:t>
                      </a:r>
                      <a:endParaRPr lang="en-US" sz="1500" b="1" dirty="0">
                        <a:solidFill>
                          <a:schemeClr val="bg1"/>
                        </a:solidFill>
                        <a:latin typeface="+mj-lt"/>
                        <a:ea typeface="Times New Roman"/>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pPr marL="0" marR="0" algn="ctr">
                        <a:lnSpc>
                          <a:spcPct val="115000"/>
                        </a:lnSpc>
                        <a:spcBef>
                          <a:spcPts val="0"/>
                        </a:spcBef>
                        <a:spcAft>
                          <a:spcPts val="1000"/>
                        </a:spcAft>
                      </a:pPr>
                      <a:r>
                        <a:rPr lang="en-US" sz="1500" b="1" dirty="0" smtClean="0">
                          <a:solidFill>
                            <a:schemeClr val="tx1"/>
                          </a:solidFill>
                          <a:latin typeface="+mj-lt"/>
                          <a:cs typeface="Arial" pitchFamily="34" charset="0"/>
                        </a:rPr>
                        <a:t>1.57</a:t>
                      </a:r>
                      <a:endParaRPr lang="en-US" sz="1500" b="1" dirty="0">
                        <a:solidFill>
                          <a:schemeClr val="tx1"/>
                        </a:solidFill>
                        <a:latin typeface="+mj-lt"/>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marL="0" marR="0" algn="ctr">
                        <a:lnSpc>
                          <a:spcPct val="115000"/>
                        </a:lnSpc>
                        <a:spcBef>
                          <a:spcPts val="0"/>
                        </a:spcBef>
                        <a:spcAft>
                          <a:spcPts val="1000"/>
                        </a:spcAft>
                      </a:pPr>
                      <a:r>
                        <a:rPr lang="en-US" sz="1500" b="1" dirty="0" smtClean="0">
                          <a:solidFill>
                            <a:schemeClr val="tx1"/>
                          </a:solidFill>
                          <a:latin typeface="+mj-lt"/>
                          <a:cs typeface="Arial" pitchFamily="34" charset="0"/>
                        </a:rPr>
                        <a:t>1.84</a:t>
                      </a:r>
                      <a:endParaRPr lang="en-US" sz="1500" b="1" dirty="0">
                        <a:solidFill>
                          <a:schemeClr val="tx1"/>
                        </a:solidFill>
                        <a:latin typeface="+mj-lt"/>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tc>
                  <a:txBody>
                    <a:bodyPr/>
                    <a:lstStyle/>
                    <a:p>
                      <a:pPr marL="0" marR="0" algn="ctr">
                        <a:lnSpc>
                          <a:spcPct val="115000"/>
                        </a:lnSpc>
                        <a:spcBef>
                          <a:spcPts val="0"/>
                        </a:spcBef>
                        <a:spcAft>
                          <a:spcPts val="1000"/>
                        </a:spcAft>
                      </a:pPr>
                      <a:r>
                        <a:rPr lang="en-US" sz="1500" b="1" dirty="0" smtClean="0">
                          <a:solidFill>
                            <a:srgbClr val="FF00FF"/>
                          </a:solidFill>
                          <a:latin typeface="+mj-lt"/>
                          <a:cs typeface="Arial" pitchFamily="34" charset="0"/>
                        </a:rPr>
                        <a:t>2.54</a:t>
                      </a:r>
                      <a:endParaRPr lang="en-US" sz="1500" b="1" dirty="0">
                        <a:solidFill>
                          <a:srgbClr val="FF00FF"/>
                        </a:solidFill>
                        <a:latin typeface="+mj-lt"/>
                        <a:cs typeface="Arial" pitchFamily="34" charset="0"/>
                      </a:endParaRPr>
                    </a:p>
                  </a:txBody>
                  <a:tcPr marL="5892" marR="5892" marT="5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9"/>
                  </a:ext>
                </a:extLst>
              </a:tr>
            </a:tbl>
          </a:graphicData>
        </a:graphic>
      </p:graphicFrame>
      <p:sp>
        <p:nvSpPr>
          <p:cNvPr id="9" name="Footer Placeholder 3"/>
          <p:cNvSpPr txBox="1">
            <a:spLocks/>
          </p:cNvSpPr>
          <p:nvPr/>
        </p:nvSpPr>
        <p:spPr>
          <a:xfrm>
            <a:off x="0" y="0"/>
            <a:ext cx="9144000" cy="28575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b="1" dirty="0">
                <a:solidFill>
                  <a:schemeClr val="bg1"/>
                </a:solidFill>
                <a:latin typeface="Arial" pitchFamily="34" charset="0"/>
                <a:cs typeface="Arial" pitchFamily="34" charset="0"/>
              </a:rPr>
              <a:t>RESULTS</a:t>
            </a:r>
          </a:p>
        </p:txBody>
      </p:sp>
      <p:grpSp>
        <p:nvGrpSpPr>
          <p:cNvPr id="4" name="Group 3"/>
          <p:cNvGrpSpPr/>
          <p:nvPr/>
        </p:nvGrpSpPr>
        <p:grpSpPr>
          <a:xfrm>
            <a:off x="6477000" y="3886200"/>
            <a:ext cx="2580655" cy="2054867"/>
            <a:chOff x="8765931" y="3943353"/>
            <a:chExt cx="3440873" cy="2739822"/>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931" y="3943353"/>
              <a:ext cx="3440873" cy="2580654"/>
            </a:xfrm>
            <a:prstGeom prst="rect">
              <a:avLst/>
            </a:prstGeom>
            <a:ln>
              <a:solidFill>
                <a:srgbClr val="FF0000"/>
              </a:solidFill>
            </a:ln>
          </p:spPr>
        </p:pic>
        <p:sp>
          <p:nvSpPr>
            <p:cNvPr id="3" name="TextBox 2"/>
            <p:cNvSpPr txBox="1"/>
            <p:nvPr/>
          </p:nvSpPr>
          <p:spPr>
            <a:xfrm>
              <a:off x="10058399" y="6375399"/>
              <a:ext cx="863355" cy="307776"/>
            </a:xfrm>
            <a:prstGeom prst="rect">
              <a:avLst/>
            </a:prstGeom>
            <a:solidFill>
              <a:srgbClr val="002060"/>
            </a:solidFill>
            <a:ln>
              <a:solidFill>
                <a:srgbClr val="FF0000"/>
              </a:solidFill>
            </a:ln>
          </p:spPr>
          <p:txBody>
            <a:bodyPr wrap="square" rtlCol="0">
              <a:spAutoFit/>
            </a:bodyPr>
            <a:lstStyle/>
            <a:p>
              <a:r>
                <a:rPr lang="en-US" sz="900" b="1" dirty="0" smtClean="0">
                  <a:solidFill>
                    <a:schemeClr val="bg1"/>
                  </a:solidFill>
                  <a:latin typeface="Arial" panose="020B0604020202020204" pitchFamily="34" charset="0"/>
                  <a:cs typeface="Arial" panose="020B0604020202020204" pitchFamily="34" charset="0"/>
                </a:rPr>
                <a:t>GPU 67</a:t>
              </a:r>
              <a:endParaRPr lang="en-US" sz="900" b="1" dirty="0">
                <a:solidFill>
                  <a:schemeClr val="bg1"/>
                </a:solidFill>
                <a:latin typeface="Arial" panose="020B0604020202020204" pitchFamily="34" charset="0"/>
                <a:cs typeface="Arial" panose="020B0604020202020204" pitchFamily="34" charset="0"/>
              </a:endParaRPr>
            </a:p>
          </p:txBody>
        </p:sp>
      </p:grpSp>
      <p:sp>
        <p:nvSpPr>
          <p:cNvPr id="14" name="TextBox 6"/>
          <p:cNvSpPr txBox="1">
            <a:spLocks noChangeArrowheads="1"/>
          </p:cNvSpPr>
          <p:nvPr/>
        </p:nvSpPr>
        <p:spPr bwMode="auto">
          <a:xfrm>
            <a:off x="76200" y="5543729"/>
            <a:ext cx="4714876" cy="9233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b="1" dirty="0">
                <a:solidFill>
                  <a:schemeClr val="accent6">
                    <a:lumMod val="75000"/>
                  </a:schemeClr>
                </a:solidFill>
                <a:latin typeface="Arial" pitchFamily="34" charset="0"/>
                <a:cs typeface="Arial" pitchFamily="34" charset="0"/>
              </a:rPr>
              <a:t>Feed </a:t>
            </a:r>
            <a:r>
              <a:rPr lang="en-US" b="1" dirty="0" smtClean="0">
                <a:solidFill>
                  <a:schemeClr val="accent6">
                    <a:lumMod val="75000"/>
                  </a:schemeClr>
                </a:solidFill>
                <a:latin typeface="Arial" pitchFamily="34" charset="0"/>
                <a:cs typeface="Arial" pitchFamily="34" charset="0"/>
              </a:rPr>
              <a:t>back</a:t>
            </a:r>
          </a:p>
          <a:p>
            <a:pPr algn="ctr"/>
            <a:r>
              <a:rPr lang="en-US" b="1" dirty="0">
                <a:solidFill>
                  <a:schemeClr val="accent6">
                    <a:lumMod val="75000"/>
                  </a:schemeClr>
                </a:solidFill>
                <a:latin typeface="Arial" pitchFamily="34" charset="0"/>
                <a:cs typeface="Arial" pitchFamily="34" charset="0"/>
              </a:rPr>
              <a:t>26 farmers took sowing with GPU 67</a:t>
            </a:r>
          </a:p>
          <a:p>
            <a:pPr algn="ctr"/>
            <a:endParaRPr lang="en-US" b="1" dirty="0">
              <a:solidFill>
                <a:schemeClr val="accent6">
                  <a:lumMod val="75000"/>
                </a:schemeClr>
              </a:solidFill>
              <a:latin typeface="Arial" pitchFamily="34" charset="0"/>
              <a:cs typeface="Arial" pitchFamily="34" charset="0"/>
            </a:endParaRPr>
          </a:p>
        </p:txBody>
      </p:sp>
      <p:sp>
        <p:nvSpPr>
          <p:cNvPr id="17" name="Rectangle 16"/>
          <p:cNvSpPr/>
          <p:nvPr/>
        </p:nvSpPr>
        <p:spPr>
          <a:xfrm>
            <a:off x="76200" y="3886200"/>
            <a:ext cx="4724400"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b="1" dirty="0">
                <a:solidFill>
                  <a:schemeClr val="accent2"/>
                </a:solidFill>
                <a:latin typeface="Arial" pitchFamily="34" charset="0"/>
                <a:cs typeface="Arial" pitchFamily="34" charset="0"/>
              </a:rPr>
              <a:t>Conclusion</a:t>
            </a:r>
          </a:p>
          <a:p>
            <a:pPr>
              <a:buFont typeface="Wingdings" pitchFamily="2" charset="2"/>
              <a:buChar char="§"/>
            </a:pPr>
            <a:r>
              <a:rPr lang="en-US" b="1" dirty="0" smtClean="0">
                <a:solidFill>
                  <a:srgbClr val="002060"/>
                </a:solidFill>
                <a:latin typeface="Arial" pitchFamily="34" charset="0"/>
                <a:cs typeface="Arial" pitchFamily="34" charset="0"/>
              </a:rPr>
              <a:t>GPU 67 found effective in terms of yield compared to CO 15 and traditional</a:t>
            </a:r>
          </a:p>
          <a:p>
            <a:pPr>
              <a:buFont typeface="Wingdings" pitchFamily="2" charset="2"/>
              <a:buChar char="§"/>
            </a:pPr>
            <a:r>
              <a:rPr lang="en-US" b="1" dirty="0" smtClean="0">
                <a:solidFill>
                  <a:srgbClr val="002060"/>
                </a:solidFill>
                <a:latin typeface="Arial" pitchFamily="34" charset="0"/>
                <a:cs typeface="Arial" pitchFamily="34" charset="0"/>
              </a:rPr>
              <a:t> Pest and disease incidence was less in GPU 67</a:t>
            </a:r>
            <a:endParaRPr lang="en-IN" dirty="0">
              <a:solidFill>
                <a:srgbClr val="002060"/>
              </a:solidFill>
              <a:latin typeface="Arial" pitchFamily="34" charset="0"/>
              <a:cs typeface="Arial" pitchFamily="34" charset="0"/>
            </a:endParaRPr>
          </a:p>
        </p:txBody>
      </p:sp>
      <p:sp>
        <p:nvSpPr>
          <p:cNvPr id="18"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8459229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PC\Desktop\IMG_20200623_115624.jpg"/>
          <p:cNvPicPr>
            <a:picLocks noGrp="1" noChangeAspect="1" noChangeArrowheads="1"/>
          </p:cNvPicPr>
          <p:nvPr>
            <p:ph sz="half" idx="1"/>
          </p:nvPr>
        </p:nvPicPr>
        <p:blipFill>
          <a:blip r:embed="rId2" cstate="print"/>
          <a:srcRect/>
          <a:stretch>
            <a:fillRect/>
          </a:stretch>
        </p:blipFill>
        <p:spPr bwMode="auto">
          <a:xfrm>
            <a:off x="5286380" y="792480"/>
            <a:ext cx="3786214" cy="2814357"/>
          </a:xfrm>
          <a:prstGeom prst="rect">
            <a:avLst/>
          </a:prstGeom>
          <a:ln>
            <a:solidFill>
              <a:srgbClr val="FF0000"/>
            </a:solidFill>
          </a:ln>
          <a:effectLst>
            <a:outerShdw blurRad="292100" dist="139700" dir="2700000" algn="tl" rotWithShape="0">
              <a:srgbClr val="333333">
                <a:alpha val="65000"/>
              </a:srgbClr>
            </a:outerShdw>
          </a:effectLst>
        </p:spPr>
      </p:pic>
      <p:pic>
        <p:nvPicPr>
          <p:cNvPr id="15" name="Picture 2" descr="J:\19-20 PHOTOS\oft\oft in pepper\21. 12.2019 SS Media\Media preparation for pepper nursery.jpg"/>
          <p:cNvPicPr>
            <a:picLocks noGrp="1" noChangeAspect="1" noChangeArrowheads="1"/>
          </p:cNvPicPr>
          <p:nvPr>
            <p:ph sz="half" idx="2"/>
          </p:nvPr>
        </p:nvPicPr>
        <p:blipFill>
          <a:blip r:embed="rId3" cstate="print"/>
          <a:stretch>
            <a:fillRect/>
          </a:stretch>
        </p:blipFill>
        <p:spPr bwMode="auto">
          <a:xfrm>
            <a:off x="5291510" y="3717031"/>
            <a:ext cx="3781084" cy="2741449"/>
          </a:xfrm>
          <a:prstGeom prst="rect">
            <a:avLst/>
          </a:prstGeom>
          <a:ln>
            <a:solidFill>
              <a:srgbClr val="FF0000"/>
            </a:solidFill>
          </a:ln>
          <a:effectLst>
            <a:outerShdw blurRad="292100" dist="139700" dir="2700000" algn="tl" rotWithShape="0">
              <a:srgbClr val="333333">
                <a:alpha val="65000"/>
              </a:srgbClr>
            </a:outerShdw>
          </a:effectLst>
        </p:spPr>
      </p:pic>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272543114"/>
              </p:ext>
            </p:extLst>
          </p:nvPr>
        </p:nvGraphicFramePr>
        <p:xfrm>
          <a:off x="76200" y="792480"/>
          <a:ext cx="5143504" cy="3017520"/>
        </p:xfrm>
        <a:graphic>
          <a:graphicData uri="http://schemas.openxmlformats.org/drawingml/2006/table">
            <a:tbl>
              <a:tblPr firstRow="1" bandRow="1">
                <a:tableStyleId>{5940675A-B579-460E-94D1-54222C63F5DA}</a:tableStyleId>
              </a:tblPr>
              <a:tblGrid>
                <a:gridCol w="2471554">
                  <a:extLst>
                    <a:ext uri="{9D8B030D-6E8A-4147-A177-3AD203B41FA5}">
                      <a16:colId xmlns:a16="http://schemas.microsoft.com/office/drawing/2014/main" val="20000"/>
                    </a:ext>
                  </a:extLst>
                </a:gridCol>
                <a:gridCol w="2671950">
                  <a:extLst>
                    <a:ext uri="{9D8B030D-6E8A-4147-A177-3AD203B41FA5}">
                      <a16:colId xmlns:a16="http://schemas.microsoft.com/office/drawing/2014/main" val="20001"/>
                    </a:ext>
                  </a:extLst>
                </a:gridCol>
              </a:tblGrid>
              <a:tr h="3485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1800" b="1" dirty="0" err="1">
                          <a:solidFill>
                            <a:schemeClr val="tx1"/>
                          </a:solidFill>
                          <a:effectLst/>
                          <a:latin typeface="Arial" pitchFamily="34" charset="0"/>
                          <a:cs typeface="Arial" pitchFamily="34" charset="0"/>
                        </a:rPr>
                        <a:t>Vadanmedu</a:t>
                      </a:r>
                      <a:endParaRPr lang="en-US" sz="1800" b="1" dirty="0">
                        <a:solidFill>
                          <a:schemeClr val="tx1"/>
                        </a:solidFill>
                        <a:effectLst/>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0"/>
                  </a:ext>
                </a:extLst>
              </a:tr>
              <a:tr h="3485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Area under Pepper</a:t>
                      </a:r>
                    </a:p>
                  </a:txBody>
                  <a:tcPr horzOverflow="overflow">
                    <a:solidFill>
                      <a:srgbClr val="008000"/>
                    </a:solidFill>
                  </a:tcPr>
                </a:tc>
                <a:tc>
                  <a:txBody>
                    <a:bodyPr/>
                    <a:lstStyle/>
                    <a:p>
                      <a:pPr marL="0" indent="0" algn="just">
                        <a:buFont typeface="Wingdings" pitchFamily="2" charset="2"/>
                        <a:buNone/>
                      </a:pPr>
                      <a:r>
                        <a:rPr lang="en-US" sz="1800" b="1" dirty="0">
                          <a:solidFill>
                            <a:schemeClr val="tx1"/>
                          </a:solidFill>
                          <a:latin typeface="Arial" pitchFamily="34" charset="0"/>
                          <a:cs typeface="Arial" pitchFamily="34" charset="0"/>
                        </a:rPr>
                        <a:t>1215 ha</a:t>
                      </a:r>
                    </a:p>
                  </a:txBody>
                  <a:tcPr>
                    <a:solidFill>
                      <a:srgbClr val="CCFF99"/>
                    </a:solidFill>
                  </a:tcPr>
                </a:tc>
                <a:extLst>
                  <a:ext uri="{0D108BD9-81ED-4DB2-BD59-A6C34878D82A}">
                    <a16:rowId xmlns:a16="http://schemas.microsoft.com/office/drawing/2014/main" val="10001"/>
                  </a:ext>
                </a:extLst>
              </a:tr>
              <a:tr h="3485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Arial" pitchFamily="34" charset="0"/>
                          <a:cs typeface="Arial" pitchFamily="34" charset="0"/>
                        </a:rPr>
                        <a:t>Season </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800" b="1" dirty="0">
                          <a:solidFill>
                            <a:schemeClr val="tx1"/>
                          </a:solidFill>
                          <a:latin typeface="Arial" pitchFamily="34" charset="0"/>
                          <a:cs typeface="Arial" pitchFamily="34" charset="0"/>
                        </a:rPr>
                        <a:t>Summer</a:t>
                      </a:r>
                    </a:p>
                  </a:txBody>
                  <a:tcPr>
                    <a:solidFill>
                      <a:srgbClr val="CCFF99"/>
                    </a:solidFill>
                  </a:tcPr>
                </a:tc>
                <a:extLst>
                  <a:ext uri="{0D108BD9-81ED-4DB2-BD59-A6C34878D82A}">
                    <a16:rowId xmlns:a16="http://schemas.microsoft.com/office/drawing/2014/main" val="10002"/>
                  </a:ext>
                </a:extLst>
              </a:tr>
              <a:tr h="3485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Area/units</a:t>
                      </a:r>
                    </a:p>
                  </a:txBody>
                  <a:tcPr horzOverflow="overflow">
                    <a:solidFill>
                      <a:srgbClr val="008000"/>
                    </a:solidFill>
                  </a:tcPr>
                </a:tc>
                <a:tc>
                  <a:txBody>
                    <a:bodyPr/>
                    <a:lstStyle/>
                    <a:p>
                      <a:r>
                        <a:rPr lang="en-US" sz="1800" b="1" dirty="0">
                          <a:solidFill>
                            <a:schemeClr val="tx1"/>
                          </a:solidFill>
                          <a:latin typeface="Arial" pitchFamily="34" charset="0"/>
                          <a:cs typeface="Arial" pitchFamily="34" charset="0"/>
                        </a:rPr>
                        <a:t>02</a:t>
                      </a:r>
                    </a:p>
                  </a:txBody>
                  <a:tcPr>
                    <a:solidFill>
                      <a:srgbClr val="CCFF99"/>
                    </a:solidFill>
                  </a:tcPr>
                </a:tc>
                <a:extLst>
                  <a:ext uri="{0D108BD9-81ED-4DB2-BD59-A6C34878D82A}">
                    <a16:rowId xmlns:a16="http://schemas.microsoft.com/office/drawing/2014/main" val="10003"/>
                  </a:ext>
                </a:extLst>
              </a:tr>
              <a:tr h="3485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Trials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itchFamily="34" charset="0"/>
                          <a:cs typeface="Arial" pitchFamily="34" charset="0"/>
                        </a:rPr>
                        <a:t>02</a:t>
                      </a:r>
                    </a:p>
                  </a:txBody>
                  <a:tcPr>
                    <a:solidFill>
                      <a:srgbClr val="CCFF99"/>
                    </a:solidFill>
                  </a:tcPr>
                </a:tc>
                <a:extLst>
                  <a:ext uri="{0D108BD9-81ED-4DB2-BD59-A6C34878D82A}">
                    <a16:rowId xmlns:a16="http://schemas.microsoft.com/office/drawing/2014/main" val="10004"/>
                  </a:ext>
                </a:extLst>
              </a:tr>
              <a:tr h="115287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ea typeface="Arial Unicode MS" pitchFamily="34" charset="-128"/>
                          <a:cs typeface="Arial" pitchFamily="34" charset="0"/>
                        </a:rPr>
                        <a:t>Prioritized Problem</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165100" indent="-165100" fontAlgn="auto">
                        <a:spcBef>
                          <a:spcPts val="0"/>
                        </a:spcBef>
                        <a:spcAft>
                          <a:spcPts val="0"/>
                        </a:spcAft>
                        <a:buFont typeface="Arial" pitchFamily="34" charset="0"/>
                        <a:buChar char="•"/>
                        <a:defRPr/>
                      </a:pPr>
                      <a:r>
                        <a:rPr lang="en-US" sz="1800" b="1" dirty="0">
                          <a:latin typeface="Arial" pitchFamily="34" charset="0"/>
                          <a:cs typeface="Arial" pitchFamily="34" charset="0"/>
                        </a:rPr>
                        <a:t>Less recovery of plants due to Quick wilt </a:t>
                      </a:r>
                    </a:p>
                    <a:p>
                      <a:pPr marL="165100" indent="-165100" fontAlgn="auto">
                        <a:spcBef>
                          <a:spcPts val="0"/>
                        </a:spcBef>
                        <a:spcAft>
                          <a:spcPts val="0"/>
                        </a:spcAft>
                        <a:buFont typeface="Arial" pitchFamily="34" charset="0"/>
                        <a:buChar char="•"/>
                        <a:defRPr/>
                      </a:pPr>
                      <a:r>
                        <a:rPr lang="en-US" sz="1800" b="1" dirty="0">
                          <a:latin typeface="Arial" pitchFamily="34" charset="0"/>
                          <a:cs typeface="Arial" pitchFamily="34" charset="0"/>
                        </a:rPr>
                        <a:t>Growth retardation</a:t>
                      </a:r>
                      <a:endParaRPr lang="en-US" sz="18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5"/>
                  </a:ext>
                </a:extLst>
              </a:tr>
            </a:tbl>
          </a:graphicData>
        </a:graphic>
      </p:graphicFrame>
      <p:sp>
        <p:nvSpPr>
          <p:cNvPr id="9" name="Footer Placeholder 3"/>
          <p:cNvSpPr txBox="1">
            <a:spLocks/>
          </p:cNvSpPr>
          <p:nvPr/>
        </p:nvSpPr>
        <p:spPr>
          <a:xfrm>
            <a:off x="0" y="0"/>
            <a:ext cx="9144000" cy="6858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Arial" pitchFamily="34" charset="0"/>
                <a:cs typeface="Arial" pitchFamily="34" charset="0"/>
              </a:rPr>
              <a:t>OFT  </a:t>
            </a:r>
            <a:r>
              <a:rPr lang="en-US" sz="2000" b="1" dirty="0" smtClean="0">
                <a:solidFill>
                  <a:schemeClr val="bg1"/>
                </a:solidFill>
                <a:latin typeface="Arial" pitchFamily="34" charset="0"/>
                <a:cs typeface="Arial" pitchFamily="34" charset="0"/>
              </a:rPr>
              <a:t>2. </a:t>
            </a:r>
            <a:r>
              <a:rPr lang="en-US" sz="2000" b="1" dirty="0">
                <a:solidFill>
                  <a:schemeClr val="bg1"/>
                </a:solidFill>
                <a:latin typeface="Arial" pitchFamily="34" charset="0"/>
                <a:cs typeface="Arial" pitchFamily="34" charset="0"/>
              </a:rPr>
              <a:t>ASSESSMENT OF DIFFERENT POTTING MIXTURE TO PRODUCE HEALTHY PLANTING MATERIAL OF BLACK PEPPER</a:t>
            </a:r>
          </a:p>
        </p:txBody>
      </p:sp>
      <p:graphicFrame>
        <p:nvGraphicFramePr>
          <p:cNvPr id="11" name="Table 10"/>
          <p:cNvGraphicFramePr>
            <a:graphicFrameLocks noGrp="1"/>
          </p:cNvGraphicFramePr>
          <p:nvPr>
            <p:extLst>
              <p:ext uri="{D42A27DB-BD31-4B8C-83A1-F6EECF244321}">
                <p14:modId xmlns:p14="http://schemas.microsoft.com/office/powerpoint/2010/main" val="3119371167"/>
              </p:ext>
            </p:extLst>
          </p:nvPr>
        </p:nvGraphicFramePr>
        <p:xfrm>
          <a:off x="76200" y="3962400"/>
          <a:ext cx="5143504" cy="2496081"/>
        </p:xfrm>
        <a:graphic>
          <a:graphicData uri="http://schemas.openxmlformats.org/drawingml/2006/table">
            <a:tbl>
              <a:tblPr firstRow="1" bandRow="1">
                <a:tableStyleId>{93296810-A885-4BE3-A3E7-6D5BEEA58F35}</a:tableStyleId>
              </a:tblPr>
              <a:tblGrid>
                <a:gridCol w="642910">
                  <a:extLst>
                    <a:ext uri="{9D8B030D-6E8A-4147-A177-3AD203B41FA5}">
                      <a16:colId xmlns:a16="http://schemas.microsoft.com/office/drawing/2014/main" val="20000"/>
                    </a:ext>
                  </a:extLst>
                </a:gridCol>
                <a:gridCol w="4500594">
                  <a:extLst>
                    <a:ext uri="{9D8B030D-6E8A-4147-A177-3AD203B41FA5}">
                      <a16:colId xmlns:a16="http://schemas.microsoft.com/office/drawing/2014/main" val="20001"/>
                    </a:ext>
                  </a:extLst>
                </a:gridCol>
              </a:tblGrid>
              <a:tr h="46730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Arial" pitchFamily="34" charset="0"/>
                          <a:ea typeface="Arial Unicode MS" pitchFamily="34" charset="-128"/>
                          <a:cs typeface="Arial" pitchFamily="34" charset="0"/>
                        </a:rPr>
                        <a:t>                          Technological options</a:t>
                      </a:r>
                      <a:endParaRPr kumimoji="0" lang="en-IN" sz="18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kern="1200" dirty="0">
                        <a:solidFill>
                          <a:schemeClr val="dk1"/>
                        </a:solidFill>
                        <a:latin typeface="Arial Unicode MS" pitchFamily="34" charset="-128"/>
                        <a:ea typeface="Arial Unicode MS" pitchFamily="34" charset="-128"/>
                        <a:cs typeface="Arial Unicode MS" pitchFamily="34" charset="-128"/>
                      </a:endParaRPr>
                    </a:p>
                  </a:txBody>
                  <a:tcPr marT="45724" marB="45724"/>
                </a:tc>
                <a:extLst>
                  <a:ext uri="{0D108BD9-81ED-4DB2-BD59-A6C34878D82A}">
                    <a16:rowId xmlns:a16="http://schemas.microsoft.com/office/drawing/2014/main" val="10000"/>
                  </a:ext>
                </a:extLst>
              </a:tr>
              <a:tr h="431362">
                <a:tc>
                  <a:txBody>
                    <a:bodyPr/>
                    <a:lstStyle/>
                    <a:p>
                      <a:r>
                        <a:rPr kumimoji="0" lang="en-IN" sz="1800" b="1" kern="1200" dirty="0">
                          <a:solidFill>
                            <a:schemeClr val="bg1"/>
                          </a:solidFill>
                          <a:latin typeface="Arial" pitchFamily="34" charset="0"/>
                          <a:ea typeface="Arial Unicode MS" pitchFamily="34" charset="-128"/>
                          <a:cs typeface="Arial" pitchFamily="34" charset="0"/>
                        </a:rPr>
                        <a:t>TO1</a:t>
                      </a:r>
                      <a:endParaRPr lang="en-US" sz="1800" b="1" baseline="300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kern="1200" dirty="0">
                          <a:solidFill>
                            <a:schemeClr val="dk1"/>
                          </a:solidFill>
                          <a:latin typeface="Arial" pitchFamily="34" charset="0"/>
                          <a:ea typeface="Arial Unicode MS" pitchFamily="34" charset="-128"/>
                          <a:cs typeface="Arial" pitchFamily="34" charset="0"/>
                        </a:rPr>
                        <a:t>Farmers Practice (1:1:1</a:t>
                      </a:r>
                      <a:r>
                        <a:rPr kumimoji="0" lang="en-IN" sz="1800" b="1" kern="1200" baseline="0" dirty="0">
                          <a:solidFill>
                            <a:schemeClr val="dk1"/>
                          </a:solidFill>
                          <a:latin typeface="Arial" pitchFamily="34" charset="0"/>
                          <a:ea typeface="Arial Unicode MS" pitchFamily="34" charset="-128"/>
                          <a:cs typeface="Arial" pitchFamily="34" charset="0"/>
                        </a:rPr>
                        <a:t> of soil+ </a:t>
                      </a:r>
                      <a:r>
                        <a:rPr kumimoji="0" lang="en-IN" sz="1800" b="1" kern="1200" baseline="0" dirty="0" err="1">
                          <a:solidFill>
                            <a:schemeClr val="dk1"/>
                          </a:solidFill>
                          <a:latin typeface="Arial" pitchFamily="34" charset="0"/>
                          <a:ea typeface="Arial Unicode MS" pitchFamily="34" charset="-128"/>
                          <a:cs typeface="Arial" pitchFamily="34" charset="0"/>
                        </a:rPr>
                        <a:t>cowdung</a:t>
                      </a:r>
                      <a:r>
                        <a:rPr kumimoji="0" lang="en-IN" sz="1800" b="1" kern="1200" baseline="0" dirty="0">
                          <a:solidFill>
                            <a:schemeClr val="dk1"/>
                          </a:solidFill>
                          <a:latin typeface="Arial" pitchFamily="34" charset="0"/>
                          <a:ea typeface="Arial Unicode MS" pitchFamily="34" charset="-128"/>
                          <a:cs typeface="Arial" pitchFamily="34" charset="0"/>
                        </a:rPr>
                        <a:t> + sand)</a:t>
                      </a:r>
                      <a:endParaRPr kumimoji="0" lang="en-IN" sz="1800" b="1" kern="1200" dirty="0">
                        <a:solidFill>
                          <a:schemeClr val="dk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1"/>
                  </a:ext>
                </a:extLst>
              </a:tr>
              <a:tr h="499736">
                <a:tc>
                  <a:txBody>
                    <a:bodyPr/>
                    <a:lstStyle/>
                    <a:p>
                      <a:r>
                        <a:rPr kumimoji="0" lang="en-IN" sz="1800" b="1" kern="1200" dirty="0">
                          <a:solidFill>
                            <a:schemeClr val="bg1"/>
                          </a:solidFill>
                          <a:latin typeface="Arial" pitchFamily="34" charset="0"/>
                          <a:ea typeface="Arial Unicode MS" pitchFamily="34" charset="-128"/>
                          <a:cs typeface="Arial" pitchFamily="34" charset="0"/>
                        </a:rPr>
                        <a:t>TO2</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152400" algn="just">
                        <a:spcBef>
                          <a:spcPts val="0"/>
                        </a:spcBef>
                        <a:spcAft>
                          <a:spcPts val="0"/>
                        </a:spcAft>
                      </a:pPr>
                      <a:r>
                        <a:rPr lang="en-US" sz="1800" b="1" dirty="0">
                          <a:solidFill>
                            <a:schemeClr val="tx1"/>
                          </a:solidFill>
                          <a:latin typeface="Arial" pitchFamily="34" charset="0"/>
                          <a:ea typeface="Times New Roman"/>
                          <a:cs typeface="Arial" pitchFamily="34" charset="0"/>
                        </a:rPr>
                        <a:t>Coir pith compost + Soil + </a:t>
                      </a:r>
                      <a:r>
                        <a:rPr lang="en-US" sz="1800" b="1" i="1" dirty="0">
                          <a:solidFill>
                            <a:schemeClr val="tx1"/>
                          </a:solidFill>
                          <a:latin typeface="Arial" pitchFamily="34" charset="0"/>
                          <a:ea typeface="Times New Roman"/>
                          <a:cs typeface="Arial" pitchFamily="34" charset="0"/>
                        </a:rPr>
                        <a:t>Trichoderma</a:t>
                      </a:r>
                      <a:r>
                        <a:rPr lang="en-US" sz="1800" b="1" dirty="0">
                          <a:solidFill>
                            <a:schemeClr val="tx1"/>
                          </a:solidFill>
                          <a:latin typeface="Arial" pitchFamily="34" charset="0"/>
                          <a:ea typeface="Times New Roman"/>
                          <a:cs typeface="Arial" pitchFamily="34" charset="0"/>
                        </a:rPr>
                        <a:t>  - </a:t>
                      </a:r>
                      <a:r>
                        <a:rPr lang="en-US" sz="1800" b="1" dirty="0">
                          <a:solidFill>
                            <a:srgbClr val="C00000"/>
                          </a:solidFill>
                          <a:latin typeface="Arial" pitchFamily="34" charset="0"/>
                          <a:ea typeface="Times New Roman"/>
                          <a:cs typeface="Arial" pitchFamily="34" charset="0"/>
                        </a:rPr>
                        <a:t>( KAU)</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2"/>
                  </a:ext>
                </a:extLst>
              </a:tr>
              <a:tr h="748597">
                <a:tc>
                  <a:txBody>
                    <a:bodyPr/>
                    <a:lstStyle/>
                    <a:p>
                      <a:r>
                        <a:rPr kumimoji="0" lang="en-IN" sz="1800" b="1" kern="1200" dirty="0">
                          <a:solidFill>
                            <a:schemeClr val="bg1"/>
                          </a:solidFill>
                          <a:latin typeface="Arial" pitchFamily="34" charset="0"/>
                          <a:ea typeface="Arial Unicode MS" pitchFamily="34" charset="-128"/>
                          <a:cs typeface="Arial" pitchFamily="34" charset="0"/>
                        </a:rPr>
                        <a:t>TO3</a:t>
                      </a:r>
                      <a:br>
                        <a:rPr kumimoji="0" lang="en-IN" sz="1800" b="1" kern="1200" dirty="0">
                          <a:solidFill>
                            <a:schemeClr val="bg1"/>
                          </a:solidFill>
                          <a:latin typeface="Arial" pitchFamily="34" charset="0"/>
                          <a:ea typeface="Arial Unicode MS" pitchFamily="34" charset="-128"/>
                          <a:cs typeface="Arial" pitchFamily="34" charset="0"/>
                        </a:rPr>
                      </a:br>
                      <a:endParaRPr lang="en-US" sz="1800" b="1"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15000"/>
                        </a:lnSpc>
                        <a:spcBef>
                          <a:spcPts val="0"/>
                        </a:spcBef>
                        <a:spcAft>
                          <a:spcPts val="1000"/>
                        </a:spcAft>
                      </a:pPr>
                      <a:r>
                        <a:rPr kumimoji="0" lang="en-US" sz="1800" b="1" kern="1200" dirty="0" err="1">
                          <a:solidFill>
                            <a:schemeClr val="tx1"/>
                          </a:solidFill>
                          <a:latin typeface="Arial" pitchFamily="34" charset="0"/>
                          <a:ea typeface="+mn-ea"/>
                          <a:cs typeface="Arial" pitchFamily="34" charset="0"/>
                        </a:rPr>
                        <a:t>Arka</a:t>
                      </a:r>
                      <a:r>
                        <a:rPr kumimoji="0" lang="en-US" sz="1800" b="1" kern="1200" dirty="0">
                          <a:solidFill>
                            <a:schemeClr val="tx1"/>
                          </a:solidFill>
                          <a:latin typeface="Arial" pitchFamily="34" charset="0"/>
                          <a:ea typeface="+mn-ea"/>
                          <a:cs typeface="Arial" pitchFamily="34" charset="0"/>
                        </a:rPr>
                        <a:t> fermented </a:t>
                      </a:r>
                      <a:r>
                        <a:rPr kumimoji="0" lang="en-US" sz="1800" b="1" kern="1200" dirty="0" err="1">
                          <a:solidFill>
                            <a:schemeClr val="tx1"/>
                          </a:solidFill>
                          <a:latin typeface="Arial" pitchFamily="34" charset="0"/>
                          <a:ea typeface="+mn-ea"/>
                          <a:cs typeface="Arial" pitchFamily="34" charset="0"/>
                        </a:rPr>
                        <a:t>cocopeat</a:t>
                      </a:r>
                      <a:r>
                        <a:rPr kumimoji="0" lang="en-US" sz="1800" b="1" kern="1200" dirty="0">
                          <a:solidFill>
                            <a:schemeClr val="tx1"/>
                          </a:solidFill>
                          <a:latin typeface="Arial" pitchFamily="34" charset="0"/>
                          <a:ea typeface="+mn-ea"/>
                          <a:cs typeface="Arial" pitchFamily="34" charset="0"/>
                        </a:rPr>
                        <a:t> + soil + </a:t>
                      </a:r>
                      <a:r>
                        <a:rPr kumimoji="0" lang="en-US" sz="1800" b="1" kern="1200" dirty="0" err="1">
                          <a:solidFill>
                            <a:schemeClr val="tx1"/>
                          </a:solidFill>
                          <a:latin typeface="Arial" pitchFamily="34" charset="0"/>
                          <a:ea typeface="+mn-ea"/>
                          <a:cs typeface="Arial" pitchFamily="34" charset="0"/>
                        </a:rPr>
                        <a:t>cowdung</a:t>
                      </a:r>
                      <a:r>
                        <a:rPr kumimoji="0" lang="en-US" sz="1800" b="1" kern="1200" dirty="0">
                          <a:solidFill>
                            <a:schemeClr val="tx1"/>
                          </a:solidFill>
                          <a:latin typeface="Arial" pitchFamily="34" charset="0"/>
                          <a:ea typeface="+mn-ea"/>
                          <a:cs typeface="Arial" pitchFamily="34" charset="0"/>
                        </a:rPr>
                        <a:t> </a:t>
                      </a:r>
                      <a:r>
                        <a:rPr kumimoji="0" lang="en-US" sz="1800" b="1" kern="1200" dirty="0">
                          <a:solidFill>
                            <a:srgbClr val="C00000"/>
                          </a:solidFill>
                          <a:latin typeface="Arial" pitchFamily="34" charset="0"/>
                          <a:ea typeface="+mn-ea"/>
                          <a:cs typeface="Arial" pitchFamily="34" charset="0"/>
                        </a:rPr>
                        <a:t>( IIHR)</a:t>
                      </a:r>
                      <a:endParaRPr lang="en-US" sz="1800" b="1" dirty="0">
                        <a:solidFill>
                          <a:srgbClr val="C00000"/>
                        </a:solidFill>
                        <a:latin typeface="Arial" pitchFamily="34" charset="0"/>
                        <a:ea typeface="Calibri"/>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3"/>
                  </a:ext>
                </a:extLst>
              </a:tr>
            </a:tbl>
          </a:graphicData>
        </a:graphic>
      </p:graphicFrame>
      <p:sp>
        <p:nvSpPr>
          <p:cNvPr id="10"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449106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Rectangle 2056"/>
          <p:cNvSpPr>
            <a:spLocks noChangeArrowheads="1"/>
          </p:cNvSpPr>
          <p:nvPr/>
        </p:nvSpPr>
        <p:spPr bwMode="auto">
          <a:xfrm>
            <a:off x="1600200" y="76200"/>
            <a:ext cx="7315200" cy="685800"/>
          </a:xfrm>
          <a:prstGeom prst="snip2DiagRect">
            <a:avLst/>
          </a:prstGeom>
          <a:noFill/>
          <a:ln w="76200" cmpd="tri">
            <a:noFill/>
            <a:miter lim="800000"/>
            <a:headEnd/>
            <a:tailEnd/>
          </a:ln>
        </p:spPr>
        <p:txBody>
          <a:bodyPr wrap="none" anchor="ctr"/>
          <a:lstStyle/>
          <a:p>
            <a:pPr algn="ctr" fontAlgn="auto">
              <a:spcBef>
                <a:spcPts val="0"/>
              </a:spcBef>
              <a:spcAft>
                <a:spcPts val="0"/>
              </a:spcAft>
              <a:defRPr/>
            </a:pPr>
            <a:endParaRPr lang="en-US" sz="3200" b="1" dirty="0">
              <a:solidFill>
                <a:srgbClr val="0000CC"/>
              </a:solidFill>
              <a:latin typeface="+mn-lt"/>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831834638"/>
              </p:ext>
            </p:extLst>
          </p:nvPr>
        </p:nvGraphicFramePr>
        <p:xfrm>
          <a:off x="76200" y="431989"/>
          <a:ext cx="8991600" cy="2414050"/>
        </p:xfrm>
        <a:graphic>
          <a:graphicData uri="http://schemas.openxmlformats.org/drawingml/2006/table">
            <a:tbl>
              <a:tblPr>
                <a:tableStyleId>{E8B1032C-EA38-4F05-BA0D-38AFFFC7BED3}</a:tableStyleId>
              </a:tblPr>
              <a:tblGrid>
                <a:gridCol w="3919415">
                  <a:extLst>
                    <a:ext uri="{9D8B030D-6E8A-4147-A177-3AD203B41FA5}">
                      <a16:colId xmlns:a16="http://schemas.microsoft.com/office/drawing/2014/main" val="20000"/>
                    </a:ext>
                  </a:extLst>
                </a:gridCol>
                <a:gridCol w="1844431">
                  <a:extLst>
                    <a:ext uri="{9D8B030D-6E8A-4147-A177-3AD203B41FA5}">
                      <a16:colId xmlns:a16="http://schemas.microsoft.com/office/drawing/2014/main" val="20001"/>
                    </a:ext>
                  </a:extLst>
                </a:gridCol>
                <a:gridCol w="1613877">
                  <a:extLst>
                    <a:ext uri="{9D8B030D-6E8A-4147-A177-3AD203B41FA5}">
                      <a16:colId xmlns:a16="http://schemas.microsoft.com/office/drawing/2014/main" val="20002"/>
                    </a:ext>
                  </a:extLst>
                </a:gridCol>
                <a:gridCol w="1613877">
                  <a:extLst>
                    <a:ext uri="{9D8B030D-6E8A-4147-A177-3AD203B41FA5}">
                      <a16:colId xmlns:a16="http://schemas.microsoft.com/office/drawing/2014/main" val="20003"/>
                    </a:ext>
                  </a:extLst>
                </a:gridCol>
              </a:tblGrid>
              <a:tr h="330096">
                <a:tc>
                  <a:txBody>
                    <a:bodyPr/>
                    <a:lstStyle/>
                    <a:p>
                      <a:pPr marL="0" marR="0" algn="ctr">
                        <a:lnSpc>
                          <a:spcPct val="115000"/>
                        </a:lnSpc>
                        <a:spcBef>
                          <a:spcPts val="0"/>
                        </a:spcBef>
                        <a:spcAft>
                          <a:spcPts val="1000"/>
                        </a:spcAft>
                      </a:pPr>
                      <a:r>
                        <a:rPr lang="en-US" sz="2000" b="1" dirty="0">
                          <a:solidFill>
                            <a:srgbClr val="002060"/>
                          </a:solidFill>
                          <a:latin typeface="Arial" panose="020B0604020202020204" pitchFamily="34" charset="0"/>
                          <a:cs typeface="Arial" panose="020B0604020202020204" pitchFamily="34" charset="0"/>
                        </a:rPr>
                        <a:t>Parameters</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b="1" dirty="0">
                          <a:solidFill>
                            <a:srgbClr val="002060"/>
                          </a:solidFill>
                          <a:latin typeface="Arial" panose="020B0604020202020204" pitchFamily="34" charset="0"/>
                          <a:cs typeface="Arial" panose="020B0604020202020204" pitchFamily="34" charset="0"/>
                        </a:rPr>
                        <a:t>TO 1</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b="1" dirty="0">
                          <a:solidFill>
                            <a:srgbClr val="002060"/>
                          </a:solidFill>
                          <a:latin typeface="Arial" panose="020B0604020202020204" pitchFamily="34" charset="0"/>
                          <a:cs typeface="Arial" panose="020B0604020202020204" pitchFamily="34" charset="0"/>
                        </a:rPr>
                        <a:t>TO 2</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b="1" dirty="0">
                          <a:solidFill>
                            <a:srgbClr val="002060"/>
                          </a:solidFill>
                          <a:latin typeface="Arial" panose="020B0604020202020204" pitchFamily="34" charset="0"/>
                          <a:cs typeface="Arial" panose="020B0604020202020204" pitchFamily="34" charset="0"/>
                        </a:rPr>
                        <a:t>TO 3</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03373">
                <a:tc>
                  <a:txBody>
                    <a:bodyPr/>
                    <a:lstStyle/>
                    <a:p>
                      <a:pPr algn="l"/>
                      <a:r>
                        <a:rPr lang="en-US" sz="2000" b="1" dirty="0">
                          <a:solidFill>
                            <a:srgbClr val="002060"/>
                          </a:solidFill>
                          <a:latin typeface="Arial" panose="020B0604020202020204" pitchFamily="34" charset="0"/>
                          <a:cs typeface="Arial" panose="020B0604020202020204" pitchFamily="34" charset="0"/>
                        </a:rPr>
                        <a:t>% recovery of plants</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002060"/>
                          </a:solidFill>
                          <a:latin typeface="Arial" panose="020B0604020202020204" pitchFamily="34" charset="0"/>
                          <a:cs typeface="Arial" panose="020B0604020202020204" pitchFamily="34" charset="0"/>
                        </a:rPr>
                        <a:t>58</a:t>
                      </a:r>
                    </a:p>
                  </a:txBody>
                  <a:tcPr marL="56561" marR="56561"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FF3399"/>
                          </a:solidFill>
                          <a:latin typeface="Arial" panose="020B0604020202020204" pitchFamily="34" charset="0"/>
                          <a:cs typeface="Arial" panose="020B0604020202020204" pitchFamily="34" charset="0"/>
                        </a:rPr>
                        <a:t>82</a:t>
                      </a:r>
                    </a:p>
                  </a:txBody>
                  <a:tcPr marL="7856" marR="7856"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002060"/>
                          </a:solidFill>
                          <a:latin typeface="Arial" panose="020B0604020202020204" pitchFamily="34" charset="0"/>
                          <a:cs typeface="Arial" panose="020B0604020202020204" pitchFamily="34" charset="0"/>
                        </a:rPr>
                        <a:t>75</a:t>
                      </a:r>
                    </a:p>
                  </a:txBody>
                  <a:tcPr marL="7856" marR="7856"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373">
                <a:tc>
                  <a:txBody>
                    <a:bodyPr/>
                    <a:lstStyle/>
                    <a:p>
                      <a:pPr algn="l"/>
                      <a:r>
                        <a:rPr lang="en-US" sz="2000" b="1" dirty="0">
                          <a:solidFill>
                            <a:srgbClr val="002060"/>
                          </a:solidFill>
                          <a:latin typeface="Arial" panose="020B0604020202020204" pitchFamily="34" charset="0"/>
                          <a:cs typeface="Arial" panose="020B0604020202020204" pitchFamily="34" charset="0"/>
                        </a:rPr>
                        <a:t>% incidence of diseases</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002060"/>
                          </a:solidFill>
                          <a:latin typeface="Arial" panose="020B0604020202020204" pitchFamily="34" charset="0"/>
                          <a:cs typeface="Arial" panose="020B0604020202020204" pitchFamily="34" charset="0"/>
                        </a:rPr>
                        <a:t>42</a:t>
                      </a:r>
                    </a:p>
                  </a:txBody>
                  <a:tcPr marL="56561" marR="56561"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FF3399"/>
                          </a:solidFill>
                          <a:latin typeface="Arial" panose="020B0604020202020204" pitchFamily="34" charset="0"/>
                          <a:cs typeface="Arial" panose="020B0604020202020204" pitchFamily="34" charset="0"/>
                        </a:rPr>
                        <a:t>18</a:t>
                      </a:r>
                    </a:p>
                  </a:txBody>
                  <a:tcPr marL="7856" marR="7856"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002060"/>
                          </a:solidFill>
                          <a:latin typeface="Arial" panose="020B0604020202020204" pitchFamily="34" charset="0"/>
                          <a:cs typeface="Arial" panose="020B0604020202020204" pitchFamily="34" charset="0"/>
                        </a:rPr>
                        <a:t>25</a:t>
                      </a:r>
                    </a:p>
                  </a:txBody>
                  <a:tcPr marL="7856" marR="7856"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0096">
                <a:tc>
                  <a:txBody>
                    <a:bodyPr/>
                    <a:lstStyle/>
                    <a:p>
                      <a:pPr marL="0" marR="0" algn="l">
                        <a:lnSpc>
                          <a:spcPct val="115000"/>
                        </a:lnSpc>
                        <a:spcBef>
                          <a:spcPts val="0"/>
                        </a:spcBef>
                        <a:spcAft>
                          <a:spcPts val="1000"/>
                        </a:spcAft>
                      </a:pPr>
                      <a:r>
                        <a:rPr lang="en-US" sz="2000" b="1" dirty="0">
                          <a:solidFill>
                            <a:srgbClr val="002060"/>
                          </a:solidFill>
                          <a:latin typeface="Arial" panose="020B0604020202020204" pitchFamily="34" charset="0"/>
                          <a:cs typeface="Arial" panose="020B0604020202020204" pitchFamily="34" charset="0"/>
                        </a:rPr>
                        <a:t>Gross Cost (</a:t>
                      </a:r>
                      <a:r>
                        <a:rPr lang="en-US" sz="2000" b="1" dirty="0" err="1" smtClean="0">
                          <a:solidFill>
                            <a:srgbClr val="002060"/>
                          </a:solidFill>
                          <a:latin typeface="Arial" panose="020B0604020202020204" pitchFamily="34" charset="0"/>
                          <a:cs typeface="Arial" panose="020B0604020202020204" pitchFamily="34" charset="0"/>
                        </a:rPr>
                        <a:t>Rs</a:t>
                      </a:r>
                      <a:r>
                        <a:rPr lang="en-US" sz="2000" b="1" dirty="0" smtClean="0">
                          <a:solidFill>
                            <a:srgbClr val="002060"/>
                          </a:solidFill>
                          <a:latin typeface="Arial" panose="020B0604020202020204" pitchFamily="34" charset="0"/>
                          <a:cs typeface="Arial" panose="020B0604020202020204" pitchFamily="34" charset="0"/>
                        </a:rPr>
                        <a:t> / 500 bag)</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68580" algn="ctr">
                        <a:lnSpc>
                          <a:spcPct val="115000"/>
                        </a:lnSpc>
                        <a:spcBef>
                          <a:spcPts val="0"/>
                        </a:spcBef>
                        <a:spcAft>
                          <a:spcPts val="1000"/>
                        </a:spcAft>
                      </a:pPr>
                      <a:r>
                        <a:rPr lang="en-US" sz="2000" b="1" dirty="0">
                          <a:solidFill>
                            <a:srgbClr val="002060"/>
                          </a:solidFill>
                          <a:latin typeface="Arial" panose="020B0604020202020204" pitchFamily="34" charset="0"/>
                          <a:cs typeface="Arial" panose="020B0604020202020204" pitchFamily="34" charset="0"/>
                        </a:rPr>
                        <a:t>5990.00</a:t>
                      </a:r>
                      <a:endParaRPr lang="en-US" sz="2000" b="1" dirty="0">
                        <a:solidFill>
                          <a:srgbClr val="002060"/>
                        </a:solidFill>
                        <a:latin typeface="Arial" pitchFamily="34" charset="0"/>
                        <a:ea typeface="Times New Roman"/>
                        <a:cs typeface="Arial" pitchFamily="34" charset="0"/>
                      </a:endParaRPr>
                    </a:p>
                  </a:txBody>
                  <a:tcPr marL="56561" marR="56561"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2000" b="1" dirty="0">
                          <a:solidFill>
                            <a:srgbClr val="FF3399"/>
                          </a:solidFill>
                          <a:latin typeface="Arial" panose="020B0604020202020204" pitchFamily="34" charset="0"/>
                          <a:cs typeface="Arial" panose="020B0604020202020204" pitchFamily="34" charset="0"/>
                        </a:rPr>
                        <a:t>5900.00</a:t>
                      </a:r>
                      <a:endParaRPr lang="en-US" sz="2000" b="1" dirty="0">
                        <a:solidFill>
                          <a:srgbClr val="FF3399"/>
                        </a:solidFill>
                        <a:latin typeface="Arial" pitchFamily="34" charset="0"/>
                        <a:ea typeface="Times New Roman"/>
                        <a:cs typeface="Arial" pitchFamily="34" charset="0"/>
                      </a:endParaRPr>
                    </a:p>
                  </a:txBody>
                  <a:tcPr marL="7856" marR="7856"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b="1" dirty="0">
                          <a:solidFill>
                            <a:srgbClr val="002060"/>
                          </a:solidFill>
                          <a:latin typeface="Arial" panose="020B0604020202020204" pitchFamily="34" charset="0"/>
                          <a:cs typeface="Arial" panose="020B0604020202020204" pitchFamily="34" charset="0"/>
                        </a:rPr>
                        <a:t>5850.00</a:t>
                      </a:r>
                      <a:endParaRPr lang="en-US" sz="2000" b="1" dirty="0">
                        <a:solidFill>
                          <a:srgbClr val="002060"/>
                        </a:solidFill>
                        <a:latin typeface="Arial" pitchFamily="34" charset="0"/>
                        <a:ea typeface="Times New Roman"/>
                        <a:cs typeface="Arial" pitchFamily="34" charset="0"/>
                      </a:endParaRPr>
                    </a:p>
                  </a:txBody>
                  <a:tcPr marL="7856" marR="7856"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0096">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Gross Return (</a:t>
                      </a:r>
                      <a:r>
                        <a:rPr lang="en-US" sz="2000" b="1" dirty="0" err="1" smtClean="0">
                          <a:solidFill>
                            <a:srgbClr val="002060"/>
                          </a:solidFill>
                          <a:latin typeface="Arial" panose="020B0604020202020204" pitchFamily="34" charset="0"/>
                          <a:cs typeface="Arial" panose="020B0604020202020204" pitchFamily="34" charset="0"/>
                        </a:rPr>
                        <a:t>Rs</a:t>
                      </a:r>
                      <a:r>
                        <a:rPr lang="en-US" sz="2000" b="1" dirty="0" smtClean="0">
                          <a:solidFill>
                            <a:srgbClr val="002060"/>
                          </a:solidFill>
                          <a:latin typeface="Arial" panose="020B0604020202020204" pitchFamily="34" charset="0"/>
                          <a:cs typeface="Arial" panose="020B0604020202020204" pitchFamily="34" charset="0"/>
                        </a:rPr>
                        <a:t> / 500 bag)</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68580" algn="ctr">
                        <a:lnSpc>
                          <a:spcPct val="115000"/>
                        </a:lnSpc>
                        <a:spcBef>
                          <a:spcPts val="0"/>
                        </a:spcBef>
                        <a:spcAft>
                          <a:spcPts val="1000"/>
                        </a:spcAft>
                      </a:pPr>
                      <a:r>
                        <a:rPr lang="en-US" sz="2000" b="1" dirty="0">
                          <a:solidFill>
                            <a:srgbClr val="002060"/>
                          </a:solidFill>
                          <a:latin typeface="Arial" panose="020B0604020202020204" pitchFamily="34" charset="0"/>
                          <a:cs typeface="Arial" panose="020B0604020202020204" pitchFamily="34" charset="0"/>
                        </a:rPr>
                        <a:t>8700.00</a:t>
                      </a:r>
                      <a:endParaRPr lang="en-US" sz="2000" b="1" dirty="0">
                        <a:solidFill>
                          <a:srgbClr val="002060"/>
                        </a:solidFill>
                        <a:latin typeface="Arial" pitchFamily="34" charset="0"/>
                        <a:ea typeface="Times New Roman"/>
                        <a:cs typeface="Arial" pitchFamily="34" charset="0"/>
                      </a:endParaRPr>
                    </a:p>
                  </a:txBody>
                  <a:tcPr marL="56561" marR="56561"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b="1" dirty="0">
                          <a:solidFill>
                            <a:srgbClr val="FF3399"/>
                          </a:solidFill>
                          <a:latin typeface="Arial" panose="020B0604020202020204" pitchFamily="34" charset="0"/>
                          <a:cs typeface="Arial" panose="020B0604020202020204" pitchFamily="34" charset="0"/>
                        </a:rPr>
                        <a:t>15560.00</a:t>
                      </a:r>
                      <a:endParaRPr lang="en-US" sz="2000" b="1" dirty="0">
                        <a:solidFill>
                          <a:srgbClr val="FF3399"/>
                        </a:solidFill>
                        <a:latin typeface="Arial" pitchFamily="34" charset="0"/>
                        <a:ea typeface="Times New Roman"/>
                        <a:cs typeface="Arial" pitchFamily="34" charset="0"/>
                      </a:endParaRPr>
                    </a:p>
                  </a:txBody>
                  <a:tcPr marL="7856" marR="7856"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b="1" dirty="0">
                          <a:solidFill>
                            <a:srgbClr val="002060"/>
                          </a:solidFill>
                          <a:latin typeface="Arial" panose="020B0604020202020204" pitchFamily="34" charset="0"/>
                          <a:cs typeface="Arial" panose="020B0604020202020204" pitchFamily="34" charset="0"/>
                        </a:rPr>
                        <a:t>11250.00</a:t>
                      </a:r>
                      <a:endParaRPr lang="en-US" sz="2000" b="1" dirty="0">
                        <a:solidFill>
                          <a:srgbClr val="002060"/>
                        </a:solidFill>
                        <a:latin typeface="Arial" pitchFamily="34" charset="0"/>
                        <a:ea typeface="Times New Roman"/>
                        <a:cs typeface="Arial" pitchFamily="34" charset="0"/>
                      </a:endParaRPr>
                    </a:p>
                  </a:txBody>
                  <a:tcPr marL="7856" marR="7856"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30096">
                <a:tc>
                  <a:txBody>
                    <a:bodyPr/>
                    <a:lstStyle/>
                    <a:p>
                      <a:pPr marL="0" marR="0" algn="l">
                        <a:lnSpc>
                          <a:spcPct val="115000"/>
                        </a:lnSpc>
                        <a:spcBef>
                          <a:spcPts val="0"/>
                        </a:spcBef>
                        <a:spcAft>
                          <a:spcPts val="1000"/>
                        </a:spcAft>
                      </a:pPr>
                      <a:r>
                        <a:rPr lang="en-US" sz="2000" b="1" dirty="0">
                          <a:solidFill>
                            <a:srgbClr val="002060"/>
                          </a:solidFill>
                          <a:latin typeface="Arial" panose="020B0604020202020204" pitchFamily="34" charset="0"/>
                          <a:cs typeface="Arial" panose="020B0604020202020204" pitchFamily="34" charset="0"/>
                        </a:rPr>
                        <a:t>Net return </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b="1" dirty="0">
                          <a:solidFill>
                            <a:srgbClr val="002060"/>
                          </a:solidFill>
                          <a:latin typeface="Arial" panose="020B0604020202020204" pitchFamily="34" charset="0"/>
                          <a:cs typeface="Arial" panose="020B0604020202020204" pitchFamily="34" charset="0"/>
                        </a:rPr>
                        <a:t>2710.00</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b="1" dirty="0">
                          <a:solidFill>
                            <a:srgbClr val="FF3399"/>
                          </a:solidFill>
                          <a:latin typeface="Arial" panose="020B0604020202020204" pitchFamily="34" charset="0"/>
                          <a:cs typeface="Arial" panose="020B0604020202020204" pitchFamily="34" charset="0"/>
                        </a:rPr>
                        <a:t>9660.00</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b="1" dirty="0">
                          <a:solidFill>
                            <a:srgbClr val="002060"/>
                          </a:solidFill>
                          <a:latin typeface="Arial" panose="020B0604020202020204" pitchFamily="34" charset="0"/>
                          <a:cs typeface="Arial" panose="020B0604020202020204" pitchFamily="34" charset="0"/>
                        </a:rPr>
                        <a:t>5400.00</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27183">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BC ratio</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1.45</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2000" b="1" dirty="0">
                          <a:solidFill>
                            <a:srgbClr val="FF3399"/>
                          </a:solidFill>
                          <a:latin typeface="Arial" panose="020B0604020202020204" pitchFamily="34" charset="0"/>
                          <a:cs typeface="Arial" panose="020B0604020202020204" pitchFamily="34" charset="0"/>
                        </a:rPr>
                        <a:t>2.63</a:t>
                      </a:r>
                      <a:endParaRPr lang="en-US" sz="2000" b="1" dirty="0">
                        <a:solidFill>
                          <a:srgbClr val="FF3399"/>
                        </a:solidFill>
                        <a:latin typeface="Arial" pitchFamily="34" charset="0"/>
                        <a:ea typeface="Times New Roman"/>
                        <a:cs typeface="Arial" pitchFamily="34" charset="0"/>
                      </a:endParaRP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1.9</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7" name="TextBox 6"/>
          <p:cNvSpPr txBox="1">
            <a:spLocks noChangeArrowheads="1"/>
          </p:cNvSpPr>
          <p:nvPr/>
        </p:nvSpPr>
        <p:spPr bwMode="auto">
          <a:xfrm>
            <a:off x="76200" y="4172129"/>
            <a:ext cx="4714876" cy="23083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b="1" dirty="0">
                <a:solidFill>
                  <a:schemeClr val="accent6">
                    <a:lumMod val="75000"/>
                  </a:schemeClr>
                </a:solidFill>
                <a:latin typeface="Arial" pitchFamily="34" charset="0"/>
                <a:cs typeface="Arial" pitchFamily="34" charset="0"/>
              </a:rPr>
              <a:t>Feed back</a:t>
            </a:r>
          </a:p>
          <a:p>
            <a:pPr marL="342900" indent="-342900" algn="just">
              <a:buAutoNum type="arabicPeriod"/>
            </a:pPr>
            <a:r>
              <a:rPr lang="en-US" b="1" dirty="0">
                <a:solidFill>
                  <a:schemeClr val="accent6">
                    <a:lumMod val="75000"/>
                  </a:schemeClr>
                </a:solidFill>
                <a:latin typeface="Arial" pitchFamily="34" charset="0"/>
                <a:cs typeface="Arial" pitchFamily="34" charset="0"/>
              </a:rPr>
              <a:t>% recovery of plants were more in treatment with </a:t>
            </a:r>
            <a:r>
              <a:rPr lang="en-US" b="1" i="1" dirty="0">
                <a:solidFill>
                  <a:schemeClr val="accent6">
                    <a:lumMod val="75000"/>
                  </a:schemeClr>
                </a:solidFill>
                <a:latin typeface="Arial" pitchFamily="34" charset="0"/>
                <a:cs typeface="Arial" pitchFamily="34" charset="0"/>
              </a:rPr>
              <a:t>Trichoderma</a:t>
            </a:r>
            <a:r>
              <a:rPr lang="en-US" b="1" dirty="0">
                <a:solidFill>
                  <a:schemeClr val="accent6">
                    <a:lumMod val="75000"/>
                  </a:schemeClr>
                </a:solidFill>
                <a:latin typeface="Arial" pitchFamily="34" charset="0"/>
                <a:cs typeface="Arial" pitchFamily="34" charset="0"/>
              </a:rPr>
              <a:t> enriched  coir pith compost </a:t>
            </a:r>
          </a:p>
          <a:p>
            <a:pPr marL="342900" indent="-342900" algn="just">
              <a:buAutoNum type="arabicPeriod"/>
            </a:pPr>
            <a:r>
              <a:rPr lang="en-US" b="1" dirty="0">
                <a:solidFill>
                  <a:schemeClr val="accent6">
                    <a:lumMod val="75000"/>
                  </a:schemeClr>
                </a:solidFill>
                <a:latin typeface="Arial" pitchFamily="34" charset="0"/>
                <a:cs typeface="Arial" pitchFamily="34" charset="0"/>
              </a:rPr>
              <a:t> Two nursery units were established </a:t>
            </a:r>
          </a:p>
          <a:p>
            <a:pPr marL="342900" indent="-342900" algn="just">
              <a:buAutoNum type="arabicPeriod"/>
            </a:pPr>
            <a:r>
              <a:rPr lang="en-US" b="1" dirty="0">
                <a:solidFill>
                  <a:schemeClr val="accent6">
                    <a:lumMod val="75000"/>
                  </a:schemeClr>
                </a:solidFill>
                <a:latin typeface="Arial" pitchFamily="34" charset="0"/>
                <a:cs typeface="Arial" pitchFamily="34" charset="0"/>
              </a:rPr>
              <a:t> Two lakhs rooted cutting were produced</a:t>
            </a:r>
          </a:p>
          <a:p>
            <a:pPr marL="342900" indent="-342900" algn="just">
              <a:buAutoNum type="arabicPeriod"/>
            </a:pPr>
            <a:r>
              <a:rPr lang="en-US" b="1" dirty="0">
                <a:solidFill>
                  <a:schemeClr val="accent6">
                    <a:lumMod val="75000"/>
                  </a:schemeClr>
                </a:solidFill>
                <a:latin typeface="Arial" pitchFamily="34" charset="0"/>
                <a:cs typeface="Arial" pitchFamily="34" charset="0"/>
              </a:rPr>
              <a:t> Linked with FPOs</a:t>
            </a:r>
          </a:p>
        </p:txBody>
      </p:sp>
      <p:sp>
        <p:nvSpPr>
          <p:cNvPr id="10" name="Rectangle 9"/>
          <p:cNvSpPr/>
          <p:nvPr/>
        </p:nvSpPr>
        <p:spPr>
          <a:xfrm>
            <a:off x="76200" y="2895600"/>
            <a:ext cx="47244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b="1" dirty="0">
                <a:solidFill>
                  <a:schemeClr val="accent2"/>
                </a:solidFill>
                <a:latin typeface="Arial" pitchFamily="34" charset="0"/>
                <a:cs typeface="Arial" pitchFamily="34" charset="0"/>
              </a:rPr>
              <a:t>Conclusion</a:t>
            </a:r>
          </a:p>
          <a:p>
            <a:pPr algn="just"/>
            <a:r>
              <a:rPr lang="en-US" b="1" i="1" dirty="0">
                <a:solidFill>
                  <a:srgbClr val="002060"/>
                </a:solidFill>
                <a:latin typeface="Arial" pitchFamily="34" charset="0"/>
                <a:cs typeface="Arial" pitchFamily="34" charset="0"/>
              </a:rPr>
              <a:t>Trichoderma</a:t>
            </a:r>
            <a:r>
              <a:rPr lang="en-US" b="1" dirty="0">
                <a:solidFill>
                  <a:srgbClr val="002060"/>
                </a:solidFill>
                <a:latin typeface="Arial" pitchFamily="34" charset="0"/>
                <a:cs typeface="Arial" pitchFamily="34" charset="0"/>
              </a:rPr>
              <a:t> enriched  coir pith compost gave better result in reducing quick wilt  incidence </a:t>
            </a:r>
          </a:p>
        </p:txBody>
      </p:sp>
      <p:sp>
        <p:nvSpPr>
          <p:cNvPr id="9"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b="1" dirty="0">
                <a:solidFill>
                  <a:schemeClr val="bg1"/>
                </a:solidFill>
                <a:latin typeface="Arial" pitchFamily="34" charset="0"/>
                <a:cs typeface="Arial" pitchFamily="34" charset="0"/>
              </a:rPr>
              <a:t>RESULTS</a:t>
            </a:r>
          </a:p>
        </p:txBody>
      </p:sp>
      <p:pic>
        <p:nvPicPr>
          <p:cNvPr id="13" name="Picture 2" descr="C:\Users\user\Desktop\IMG-20200611-WA0001.jpg"/>
          <p:cNvPicPr>
            <a:picLocks noGrp="1" noChangeAspect="1" noChangeArrowheads="1"/>
          </p:cNvPicPr>
          <p:nvPr>
            <p:ph sz="half" idx="1"/>
          </p:nvPr>
        </p:nvPicPr>
        <p:blipFill>
          <a:blip r:embed="rId3" cstate="print"/>
          <a:stretch>
            <a:fillRect/>
          </a:stretch>
        </p:blipFill>
        <p:spPr bwMode="auto">
          <a:xfrm>
            <a:off x="4876800" y="2895600"/>
            <a:ext cx="4191000" cy="3584853"/>
          </a:xfrm>
          <a:prstGeom prst="rect">
            <a:avLst/>
          </a:prstGeom>
          <a:noFill/>
          <a:ln>
            <a:solidFill>
              <a:srgbClr val="FF0000"/>
            </a:solidFill>
          </a:ln>
        </p:spPr>
      </p:pic>
      <p:sp>
        <p:nvSpPr>
          <p:cNvPr id="11"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1914890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3745864293"/>
              </p:ext>
            </p:extLst>
          </p:nvPr>
        </p:nvGraphicFramePr>
        <p:xfrm>
          <a:off x="76200" y="769529"/>
          <a:ext cx="6019800" cy="2486752"/>
        </p:xfrm>
        <a:graphic>
          <a:graphicData uri="http://schemas.openxmlformats.org/drawingml/2006/table">
            <a:tbl>
              <a:tblPr firstRow="1" bandRow="1">
                <a:tableStyleId>{5940675A-B579-460E-94D1-54222C63F5DA}</a:tableStyleId>
              </a:tblPr>
              <a:tblGrid>
                <a:gridCol w="2335977">
                  <a:extLst>
                    <a:ext uri="{9D8B030D-6E8A-4147-A177-3AD203B41FA5}">
                      <a16:colId xmlns:a16="http://schemas.microsoft.com/office/drawing/2014/main" val="20000"/>
                    </a:ext>
                  </a:extLst>
                </a:gridCol>
                <a:gridCol w="3683823">
                  <a:extLst>
                    <a:ext uri="{9D8B030D-6E8A-4147-A177-3AD203B41FA5}">
                      <a16:colId xmlns:a16="http://schemas.microsoft.com/office/drawing/2014/main" val="20001"/>
                    </a:ext>
                  </a:extLst>
                </a:gridCol>
              </a:tblGrid>
              <a:tr h="3734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fontAlgn="auto">
                        <a:spcBef>
                          <a:spcPts val="0"/>
                        </a:spcBef>
                        <a:spcAft>
                          <a:spcPts val="0"/>
                        </a:spcAft>
                        <a:defRPr/>
                      </a:pPr>
                      <a:r>
                        <a:rPr lang="en-US" sz="1800" b="1" dirty="0" err="1">
                          <a:solidFill>
                            <a:schemeClr val="tx1"/>
                          </a:solidFill>
                          <a:latin typeface="Arial" pitchFamily="34" charset="0"/>
                          <a:cs typeface="Arial" pitchFamily="34" charset="0"/>
                        </a:rPr>
                        <a:t>Vadanmedu</a:t>
                      </a:r>
                      <a:r>
                        <a:rPr lang="en-US" sz="1800" b="1" dirty="0">
                          <a:solidFill>
                            <a:schemeClr val="tx1"/>
                          </a:solidFill>
                          <a:latin typeface="Arial" pitchFamily="34" charset="0"/>
                          <a:cs typeface="Arial" pitchFamily="34" charset="0"/>
                        </a:rPr>
                        <a:t> </a:t>
                      </a:r>
                      <a:r>
                        <a:rPr lang="en-US" sz="1800" b="1" baseline="0" dirty="0">
                          <a:solidFill>
                            <a:schemeClr val="tx1"/>
                          </a:solidFill>
                          <a:latin typeface="Arial" pitchFamily="34" charset="0"/>
                          <a:cs typeface="Arial" pitchFamily="34" charset="0"/>
                        </a:rPr>
                        <a:t> &amp; </a:t>
                      </a:r>
                      <a:r>
                        <a:rPr lang="en-US" sz="1800" b="1" baseline="0" dirty="0" err="1">
                          <a:solidFill>
                            <a:schemeClr val="tx1"/>
                          </a:solidFill>
                          <a:latin typeface="Arial" pitchFamily="34" charset="0"/>
                          <a:cs typeface="Arial" pitchFamily="34" charset="0"/>
                        </a:rPr>
                        <a:t>Koviloor</a:t>
                      </a:r>
                      <a:endParaRPr lang="en-US" sz="1800" b="1" dirty="0">
                        <a:solidFill>
                          <a:schemeClr val="tx1"/>
                        </a:solidFill>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0"/>
                  </a:ext>
                </a:extLst>
              </a:tr>
              <a:tr h="328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Season </a:t>
                      </a:r>
                    </a:p>
                  </a:txBody>
                  <a:tcPr horzOverflow="overflow">
                    <a:solidFill>
                      <a:srgbClr val="008000"/>
                    </a:solidFill>
                  </a:tcPr>
                </a:tc>
                <a:tc>
                  <a:txBody>
                    <a:bodyPr/>
                    <a:lstStyle/>
                    <a:p>
                      <a:r>
                        <a:rPr lang="en-US" sz="1800" b="1" baseline="0" dirty="0">
                          <a:solidFill>
                            <a:schemeClr val="tx1"/>
                          </a:solidFill>
                          <a:latin typeface="Arial" pitchFamily="34" charset="0"/>
                          <a:cs typeface="Arial" pitchFamily="34" charset="0"/>
                        </a:rPr>
                        <a:t>Rabi 2019</a:t>
                      </a:r>
                      <a:endParaRPr lang="en-US" sz="1800" b="1" dirty="0">
                        <a:solidFill>
                          <a:schemeClr val="tx1"/>
                        </a:solidFill>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1"/>
                  </a:ext>
                </a:extLst>
              </a:tr>
              <a:tr h="328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Situation </a:t>
                      </a:r>
                    </a:p>
                  </a:txBody>
                  <a:tcPr horzOverflow="overflow">
                    <a:solidFill>
                      <a:srgbClr val="008000"/>
                    </a:solidFill>
                  </a:tcPr>
                </a:tc>
                <a:tc>
                  <a:txBody>
                    <a:bodyPr/>
                    <a:lstStyle/>
                    <a:p>
                      <a:r>
                        <a:rPr lang="en-US" sz="1800" b="1" dirty="0">
                          <a:solidFill>
                            <a:schemeClr val="tx1"/>
                          </a:solidFill>
                          <a:latin typeface="Arial" pitchFamily="34" charset="0"/>
                          <a:cs typeface="Arial" pitchFamily="34" charset="0"/>
                        </a:rPr>
                        <a:t>Irrigated</a:t>
                      </a:r>
                    </a:p>
                  </a:txBody>
                  <a:tcPr>
                    <a:solidFill>
                      <a:srgbClr val="93FF93"/>
                    </a:solidFill>
                  </a:tcPr>
                </a:tc>
                <a:extLst>
                  <a:ext uri="{0D108BD9-81ED-4DB2-BD59-A6C34878D82A}">
                    <a16:rowId xmlns:a16="http://schemas.microsoft.com/office/drawing/2014/main" val="10002"/>
                  </a:ext>
                </a:extLst>
              </a:tr>
              <a:tr h="328063">
                <a:tc>
                  <a:txBody>
                    <a:bodyPr/>
                    <a:lstStyle/>
                    <a:p>
                      <a:pPr>
                        <a:lnSpc>
                          <a:spcPct val="100000"/>
                        </a:lnSpc>
                      </a:pPr>
                      <a:r>
                        <a:rPr lang="en-US" sz="1800" b="1" dirty="0">
                          <a:solidFill>
                            <a:schemeClr val="bg1"/>
                          </a:solidFill>
                          <a:latin typeface="Arial" pitchFamily="34" charset="0"/>
                          <a:cs typeface="Arial" pitchFamily="34" charset="0"/>
                        </a:rPr>
                        <a:t>Area</a:t>
                      </a:r>
                    </a:p>
                  </a:txBody>
                  <a:tcPr>
                    <a:solidFill>
                      <a:srgbClr val="008000"/>
                    </a:solidFill>
                  </a:tcPr>
                </a:tc>
                <a:tc>
                  <a:txBody>
                    <a:bodyPr/>
                    <a:lstStyle/>
                    <a:p>
                      <a:r>
                        <a:rPr lang="en-US" sz="1800" b="1" baseline="0" dirty="0">
                          <a:solidFill>
                            <a:schemeClr val="tx1"/>
                          </a:solidFill>
                          <a:latin typeface="Arial" pitchFamily="34" charset="0"/>
                          <a:cs typeface="Arial" pitchFamily="34" charset="0"/>
                        </a:rPr>
                        <a:t>1 ha</a:t>
                      </a:r>
                      <a:endParaRPr lang="en-US" sz="1800" b="1" dirty="0">
                        <a:solidFill>
                          <a:schemeClr val="tx1"/>
                        </a:solidFill>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3"/>
                  </a:ext>
                </a:extLst>
              </a:tr>
              <a:tr h="328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No. of trials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itchFamily="34" charset="0"/>
                          <a:cs typeface="Arial" pitchFamily="34" charset="0"/>
                        </a:rPr>
                        <a:t>02</a:t>
                      </a:r>
                    </a:p>
                  </a:txBody>
                  <a:tcPr>
                    <a:solidFill>
                      <a:srgbClr val="93FF93"/>
                    </a:solidFill>
                  </a:tcPr>
                </a:tc>
                <a:extLst>
                  <a:ext uri="{0D108BD9-81ED-4DB2-BD59-A6C34878D82A}">
                    <a16:rowId xmlns:a16="http://schemas.microsoft.com/office/drawing/2014/main" val="10004"/>
                  </a:ext>
                </a:extLst>
              </a:tr>
              <a:tr h="36456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ea typeface="Arial Unicode MS" pitchFamily="34" charset="-128"/>
                          <a:cs typeface="Arial" pitchFamily="34" charset="0"/>
                        </a:rPr>
                        <a:t>Prioritized Problem</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a:lnSpc>
                          <a:spcPts val="2163"/>
                        </a:lnSpc>
                      </a:pPr>
                      <a:r>
                        <a:rPr lang="en-US" sz="1800" b="1" dirty="0">
                          <a:latin typeface="Arial" pitchFamily="34" charset="0"/>
                          <a:ea typeface="Arial Unicode MS" pitchFamily="34" charset="-128"/>
                          <a:cs typeface="Arial" pitchFamily="34" charset="0"/>
                        </a:rPr>
                        <a:t>High fruit</a:t>
                      </a:r>
                      <a:r>
                        <a:rPr lang="en-US" sz="1800" b="1" baseline="0" dirty="0">
                          <a:latin typeface="Arial" pitchFamily="34" charset="0"/>
                          <a:ea typeface="Arial Unicode MS" pitchFamily="34" charset="-128"/>
                          <a:cs typeface="Arial" pitchFamily="34" charset="0"/>
                        </a:rPr>
                        <a:t> drop, Malformed fruits</a:t>
                      </a:r>
                      <a:endParaRPr lang="en-US" sz="1800" b="1" dirty="0">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5"/>
                  </a:ext>
                </a:extLst>
              </a:tr>
            </a:tbl>
          </a:graphicData>
        </a:graphic>
      </p:graphicFrame>
      <p:sp>
        <p:nvSpPr>
          <p:cNvPr id="12" name="Footer Placeholder 3"/>
          <p:cNvSpPr txBox="1">
            <a:spLocks/>
          </p:cNvSpPr>
          <p:nvPr/>
        </p:nvSpPr>
        <p:spPr>
          <a:xfrm>
            <a:off x="0" y="0"/>
            <a:ext cx="9144000" cy="714356"/>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OFT </a:t>
            </a:r>
            <a:r>
              <a:rPr lang="en-US" sz="2400" b="1" dirty="0" smtClean="0">
                <a:solidFill>
                  <a:schemeClr val="bg1"/>
                </a:solidFill>
                <a:latin typeface="Arial" pitchFamily="34" charset="0"/>
                <a:cs typeface="Arial" pitchFamily="34" charset="0"/>
              </a:rPr>
              <a:t>3. </a:t>
            </a:r>
            <a:r>
              <a:rPr lang="en-US" sz="2400" b="1" dirty="0">
                <a:solidFill>
                  <a:schemeClr val="bg1"/>
                </a:solidFill>
                <a:latin typeface="Arial" pitchFamily="34" charset="0"/>
                <a:cs typeface="Arial" pitchFamily="34" charset="0"/>
              </a:rPr>
              <a:t>ASSESSMENT OF MICRONUTRIENT SPRAYS FOR MITIGATING IRREGULARITIES IN PASSION FRUIT</a:t>
            </a:r>
          </a:p>
        </p:txBody>
      </p:sp>
      <p:graphicFrame>
        <p:nvGraphicFramePr>
          <p:cNvPr id="8" name="Table 7"/>
          <p:cNvGraphicFramePr>
            <a:graphicFrameLocks noGrp="1"/>
          </p:cNvGraphicFramePr>
          <p:nvPr>
            <p:extLst>
              <p:ext uri="{D42A27DB-BD31-4B8C-83A1-F6EECF244321}">
                <p14:modId xmlns:p14="http://schemas.microsoft.com/office/powerpoint/2010/main" val="690471433"/>
              </p:ext>
            </p:extLst>
          </p:nvPr>
        </p:nvGraphicFramePr>
        <p:xfrm>
          <a:off x="76201" y="3405617"/>
          <a:ext cx="6019800" cy="1775983"/>
        </p:xfrm>
        <a:graphic>
          <a:graphicData uri="http://schemas.openxmlformats.org/drawingml/2006/table">
            <a:tbl>
              <a:tblPr>
                <a:tableStyleId>{E8B1032C-EA38-4F05-BA0D-38AFFFC7BED3}</a:tableStyleId>
              </a:tblPr>
              <a:tblGrid>
                <a:gridCol w="2400893">
                  <a:extLst>
                    <a:ext uri="{9D8B030D-6E8A-4147-A177-3AD203B41FA5}">
                      <a16:colId xmlns:a16="http://schemas.microsoft.com/office/drawing/2014/main" val="20000"/>
                    </a:ext>
                  </a:extLst>
                </a:gridCol>
                <a:gridCol w="1040389">
                  <a:extLst>
                    <a:ext uri="{9D8B030D-6E8A-4147-A177-3AD203B41FA5}">
                      <a16:colId xmlns:a16="http://schemas.microsoft.com/office/drawing/2014/main" val="20001"/>
                    </a:ext>
                  </a:extLst>
                </a:gridCol>
                <a:gridCol w="671180">
                  <a:extLst>
                    <a:ext uri="{9D8B030D-6E8A-4147-A177-3AD203B41FA5}">
                      <a16:colId xmlns:a16="http://schemas.microsoft.com/office/drawing/2014/main" val="20002"/>
                    </a:ext>
                  </a:extLst>
                </a:gridCol>
                <a:gridCol w="1040389">
                  <a:extLst>
                    <a:ext uri="{9D8B030D-6E8A-4147-A177-3AD203B41FA5}">
                      <a16:colId xmlns:a16="http://schemas.microsoft.com/office/drawing/2014/main" val="20003"/>
                    </a:ext>
                  </a:extLst>
                </a:gridCol>
                <a:gridCol w="866949">
                  <a:extLst>
                    <a:ext uri="{9D8B030D-6E8A-4147-A177-3AD203B41FA5}">
                      <a16:colId xmlns:a16="http://schemas.microsoft.com/office/drawing/2014/main" val="20004"/>
                    </a:ext>
                  </a:extLst>
                </a:gridCol>
              </a:tblGrid>
              <a:tr h="199356">
                <a:tc gridSpan="5">
                  <a:txBody>
                    <a:bodyPr/>
                    <a:lstStyle/>
                    <a:p>
                      <a:pPr algn="ctr" fontAlgn="b"/>
                      <a:r>
                        <a:rPr lang="en-US" sz="1800" b="1" u="none" strike="noStrike" dirty="0">
                          <a:solidFill>
                            <a:srgbClr val="FF3399"/>
                          </a:solidFill>
                          <a:latin typeface="Arial" panose="020B0604020202020204" pitchFamily="34" charset="0"/>
                          <a:cs typeface="Arial" panose="020B0604020202020204" pitchFamily="34" charset="0"/>
                        </a:rPr>
                        <a:t>Soil test report</a:t>
                      </a:r>
                      <a:endParaRPr lang="en-US" sz="1800" b="1" i="0" u="none" strike="noStrike" dirty="0">
                        <a:solidFill>
                          <a:srgbClr val="FF3399"/>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2000" b="1" i="0" u="none" strike="noStrike" dirty="0">
                        <a:solidFill>
                          <a:schemeClr val="tx1"/>
                        </a:solidFill>
                        <a:latin typeface="Calibri"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tc hMerge="1">
                  <a:txBody>
                    <a:bodyPr/>
                    <a:lstStyle/>
                    <a:p>
                      <a:pPr algn="ctr" fontAlgn="b"/>
                      <a:endParaRPr lang="en-US" sz="2000" b="1" i="0" u="none" strike="noStrike" dirty="0">
                        <a:solidFill>
                          <a:schemeClr val="tx1"/>
                        </a:solidFill>
                        <a:latin typeface="Calibri"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tc hMerge="1">
                  <a:txBody>
                    <a:bodyPr/>
                    <a:lstStyle/>
                    <a:p>
                      <a:pPr algn="ctr" fontAlgn="b"/>
                      <a:endParaRPr lang="en-US" sz="2000" b="1" i="0" u="none" strike="noStrike" dirty="0">
                        <a:solidFill>
                          <a:schemeClr val="tx1"/>
                        </a:solidFill>
                        <a:latin typeface="Calibri"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tc hMerge="1">
                  <a:txBody>
                    <a:bodyPr/>
                    <a:lstStyle/>
                    <a:p>
                      <a:pPr algn="ctr" fontAlgn="b"/>
                      <a:endParaRPr lang="en-US" sz="2000" b="1" i="0" u="none" strike="noStrike" dirty="0">
                        <a:solidFill>
                          <a:schemeClr val="tx1"/>
                        </a:solidFill>
                        <a:latin typeface="Calibri"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0"/>
                  </a:ext>
                </a:extLst>
              </a:tr>
              <a:tr h="199356">
                <a:tc>
                  <a:txBody>
                    <a:bodyPr/>
                    <a:lstStyle/>
                    <a:p>
                      <a:pPr algn="ctr" fontAlgn="b"/>
                      <a:r>
                        <a:rPr lang="en-US" sz="1800" b="1" u="none" strike="noStrike" dirty="0">
                          <a:solidFill>
                            <a:srgbClr val="002060"/>
                          </a:solidFill>
                          <a:latin typeface="Arial" panose="020B0604020202020204" pitchFamily="34" charset="0"/>
                          <a:cs typeface="Arial" panose="020B0604020202020204" pitchFamily="34" charset="0"/>
                        </a:rPr>
                        <a:t> Parameters</a:t>
                      </a:r>
                      <a:endParaRPr lang="en-US" sz="1800" b="1" i="0" u="none" strike="noStrike" dirty="0">
                        <a:solidFill>
                          <a:srgbClr val="00206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rgbClr val="002060"/>
                          </a:solidFill>
                          <a:latin typeface="Arial" panose="020B0604020202020204" pitchFamily="34" charset="0"/>
                          <a:cs typeface="Arial" panose="020B0604020202020204" pitchFamily="34" charset="0"/>
                        </a:rPr>
                        <a:t>TO-1</a:t>
                      </a:r>
                      <a:endParaRPr lang="en-US" sz="1800" b="1" i="0" u="none" strike="noStrike" dirty="0">
                        <a:solidFill>
                          <a:srgbClr val="00206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rgbClr val="002060"/>
                          </a:solidFill>
                          <a:latin typeface="Arial" panose="020B0604020202020204" pitchFamily="34" charset="0"/>
                          <a:cs typeface="Arial" panose="020B0604020202020204" pitchFamily="34" charset="0"/>
                        </a:rPr>
                        <a:t>TO-2</a:t>
                      </a:r>
                      <a:endParaRPr lang="en-US" sz="1800" b="1" i="0" u="none" strike="noStrike" dirty="0">
                        <a:solidFill>
                          <a:srgbClr val="00206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rgbClr val="002060"/>
                          </a:solidFill>
                          <a:latin typeface="Arial" panose="020B0604020202020204" pitchFamily="34" charset="0"/>
                          <a:cs typeface="Arial" panose="020B0604020202020204" pitchFamily="34" charset="0"/>
                        </a:rPr>
                        <a:t>TO-3</a:t>
                      </a:r>
                      <a:endParaRPr lang="en-US" sz="1800" b="1" i="0" u="none" strike="noStrike" dirty="0">
                        <a:solidFill>
                          <a:srgbClr val="00206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rgbClr val="002060"/>
                          </a:solidFill>
                          <a:latin typeface="Arial" panose="020B0604020202020204" pitchFamily="34" charset="0"/>
                          <a:cs typeface="Arial" panose="020B0604020202020204" pitchFamily="34" charset="0"/>
                        </a:rPr>
                        <a:t>TO-4</a:t>
                      </a:r>
                      <a:endParaRPr lang="en-US" sz="1800" b="1" i="0" u="none" strike="noStrike" dirty="0">
                        <a:solidFill>
                          <a:srgbClr val="00206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2666">
                <a:tc>
                  <a:txBody>
                    <a:bodyPr/>
                    <a:lstStyle/>
                    <a:p>
                      <a:pPr marL="0" marR="0">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Soil pH</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4.5</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4.9</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5.3</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5.6</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5333">
                <a:tc>
                  <a:txBody>
                    <a:bodyPr/>
                    <a:lstStyle/>
                    <a:p>
                      <a:pPr marL="0" marR="0">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Potassium (Kg/ha)</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155</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250</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399</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298</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98409">
                <a:tc>
                  <a:txBody>
                    <a:bodyPr/>
                    <a:lstStyle/>
                    <a:p>
                      <a:pPr marL="0" marR="0">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Zinc</a:t>
                      </a:r>
                      <a:r>
                        <a:rPr lang="en-US" sz="1800" b="1" baseline="0" dirty="0">
                          <a:solidFill>
                            <a:srgbClr val="002060"/>
                          </a:solidFill>
                          <a:latin typeface="Arial" panose="020B0604020202020204" pitchFamily="34" charset="0"/>
                          <a:cs typeface="Arial" panose="020B0604020202020204" pitchFamily="34" charset="0"/>
                        </a:rPr>
                        <a:t>  </a:t>
                      </a:r>
                      <a:r>
                        <a:rPr lang="en-US" sz="1800" b="1" baseline="0" dirty="0" err="1">
                          <a:solidFill>
                            <a:srgbClr val="002060"/>
                          </a:solidFill>
                          <a:latin typeface="Arial" panose="020B0604020202020204" pitchFamily="34" charset="0"/>
                          <a:cs typeface="Arial" panose="020B0604020202020204" pitchFamily="34" charset="0"/>
                        </a:rPr>
                        <a:t>ppm</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0.2</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0.5</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1.2</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0.9</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2666">
                <a:tc>
                  <a:txBody>
                    <a:bodyPr/>
                    <a:lstStyle/>
                    <a:p>
                      <a:r>
                        <a:rPr lang="en-US" sz="1800" b="1" dirty="0">
                          <a:solidFill>
                            <a:srgbClr val="002060"/>
                          </a:solidFill>
                          <a:latin typeface="Arial" panose="020B0604020202020204" pitchFamily="34" charset="0"/>
                          <a:cs typeface="Arial" panose="020B0604020202020204" pitchFamily="34" charset="0"/>
                        </a:rPr>
                        <a:t>Boron </a:t>
                      </a:r>
                      <a:r>
                        <a:rPr lang="en-US" sz="1800" b="1" dirty="0" err="1">
                          <a:solidFill>
                            <a:srgbClr val="002060"/>
                          </a:solidFill>
                          <a:latin typeface="Arial" panose="020B0604020202020204" pitchFamily="34" charset="0"/>
                          <a:cs typeface="Arial" panose="020B0604020202020204" pitchFamily="34" charset="0"/>
                        </a:rPr>
                        <a:t>ppm</a:t>
                      </a:r>
                      <a:endParaRPr lang="en-US" sz="1800" b="1" dirty="0">
                        <a:solidFill>
                          <a:srgbClr val="002060"/>
                        </a:solidFill>
                        <a:latin typeface="Arial" pitchFamily="34" charset="0"/>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0.4</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1.0</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0.9</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0.8</a:t>
                      </a:r>
                      <a:endParaRPr lang="en-US" sz="1800" b="1" dirty="0">
                        <a:solidFill>
                          <a:srgbClr val="002060"/>
                        </a:solidFill>
                        <a:latin typeface="Arial" pitchFamily="34" charset="0"/>
                        <a:ea typeface="Times New Roman"/>
                        <a:cs typeface="Arial"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0" name="Picture 3" descr="J:\Sudhakar\Paassion Friuts\IMG20160727170148.jpg"/>
          <p:cNvPicPr>
            <a:picLocks noChangeAspect="1" noChangeArrowheads="1"/>
          </p:cNvPicPr>
          <p:nvPr/>
        </p:nvPicPr>
        <p:blipFill>
          <a:blip r:embed="rId3" cstate="print"/>
          <a:srcRect b="21622"/>
          <a:stretch>
            <a:fillRect/>
          </a:stretch>
        </p:blipFill>
        <p:spPr bwMode="auto">
          <a:xfrm>
            <a:off x="6215074" y="785794"/>
            <a:ext cx="2857520" cy="1857389"/>
          </a:xfrm>
          <a:prstGeom prst="rect">
            <a:avLst/>
          </a:prstGeom>
          <a:noFill/>
          <a:ln>
            <a:solidFill>
              <a:srgbClr val="FF0000"/>
            </a:solidFill>
          </a:ln>
        </p:spPr>
      </p:pic>
      <p:pic>
        <p:nvPicPr>
          <p:cNvPr id="15" name="Picture 2" descr="C:\Users\MANJU\Desktop\nutr def in rice\20170810_140541.jpg"/>
          <p:cNvPicPr>
            <a:picLocks noChangeAspect="1" noChangeArrowheads="1"/>
          </p:cNvPicPr>
          <p:nvPr/>
        </p:nvPicPr>
        <p:blipFill>
          <a:blip r:embed="rId4" cstate="print"/>
          <a:srcRect/>
          <a:stretch>
            <a:fillRect/>
          </a:stretch>
        </p:blipFill>
        <p:spPr bwMode="auto">
          <a:xfrm>
            <a:off x="6215074" y="2714620"/>
            <a:ext cx="2846436" cy="1857388"/>
          </a:xfrm>
          <a:prstGeom prst="rect">
            <a:avLst/>
          </a:prstGeom>
          <a:noFill/>
          <a:ln>
            <a:solidFill>
              <a:srgbClr val="FF0000"/>
            </a:solidFill>
          </a:ln>
        </p:spPr>
      </p:pic>
      <p:pic>
        <p:nvPicPr>
          <p:cNvPr id="17" name="Picture 2" descr="J:\Sudhakar\Paassion Friuts\IMG20160727161512.jpg"/>
          <p:cNvPicPr>
            <a:picLocks noGrp="1" noChangeAspect="1" noChangeArrowheads="1"/>
          </p:cNvPicPr>
          <p:nvPr>
            <p:ph sz="half" idx="1"/>
          </p:nvPr>
        </p:nvPicPr>
        <p:blipFill>
          <a:blip r:embed="rId5" cstate="print"/>
          <a:srcRect/>
          <a:stretch>
            <a:fillRect/>
          </a:stretch>
        </p:blipFill>
        <p:spPr bwMode="auto">
          <a:xfrm>
            <a:off x="6215074" y="4643446"/>
            <a:ext cx="2857520" cy="1907373"/>
          </a:xfrm>
          <a:prstGeom prst="rect">
            <a:avLst/>
          </a:prstGeom>
          <a:noFill/>
          <a:ln>
            <a:solidFill>
              <a:srgbClr val="FF0000"/>
            </a:solidFill>
          </a:ln>
        </p:spPr>
      </p:pic>
      <p:sp>
        <p:nvSpPr>
          <p:cNvPr id="11"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755925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34647433"/>
              </p:ext>
            </p:extLst>
          </p:nvPr>
        </p:nvGraphicFramePr>
        <p:xfrm>
          <a:off x="76200" y="91400"/>
          <a:ext cx="8924956" cy="2651800"/>
        </p:xfrm>
        <a:graphic>
          <a:graphicData uri="http://schemas.openxmlformats.org/drawingml/2006/table">
            <a:tbl>
              <a:tblPr firstRow="1" bandRow="1">
                <a:tableStyleId>{93296810-A885-4BE3-A3E7-6D5BEEA58F35}</a:tableStyleId>
              </a:tblPr>
              <a:tblGrid>
                <a:gridCol w="923900">
                  <a:extLst>
                    <a:ext uri="{9D8B030D-6E8A-4147-A177-3AD203B41FA5}">
                      <a16:colId xmlns:a16="http://schemas.microsoft.com/office/drawing/2014/main" val="20000"/>
                    </a:ext>
                  </a:extLst>
                </a:gridCol>
                <a:gridCol w="8001056">
                  <a:extLst>
                    <a:ext uri="{9D8B030D-6E8A-4147-A177-3AD203B41FA5}">
                      <a16:colId xmlns:a16="http://schemas.microsoft.com/office/drawing/2014/main" val="20001"/>
                    </a:ext>
                  </a:extLst>
                </a:gridCol>
              </a:tblGrid>
              <a:tr h="25653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Arial" pitchFamily="34" charset="0"/>
                          <a:ea typeface="Arial Unicode MS" pitchFamily="34" charset="-128"/>
                          <a:cs typeface="Arial" pitchFamily="34" charset="0"/>
                        </a:rPr>
                        <a:t>Technological options</a:t>
                      </a:r>
                      <a:endParaRPr kumimoji="0" lang="en-IN" sz="18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kern="1200" dirty="0">
                        <a:solidFill>
                          <a:schemeClr val="dk1"/>
                        </a:solidFill>
                        <a:latin typeface="Arial Unicode MS" pitchFamily="34" charset="-128"/>
                        <a:ea typeface="Arial Unicode MS" pitchFamily="34" charset="-128"/>
                        <a:cs typeface="Arial Unicode MS" pitchFamily="34" charset="-128"/>
                      </a:endParaRPr>
                    </a:p>
                  </a:txBody>
                  <a:tcPr marT="45724" marB="45724"/>
                </a:tc>
                <a:extLst>
                  <a:ext uri="{0D108BD9-81ED-4DB2-BD59-A6C34878D82A}">
                    <a16:rowId xmlns:a16="http://schemas.microsoft.com/office/drawing/2014/main" val="10000"/>
                  </a:ext>
                </a:extLst>
              </a:tr>
              <a:tr h="448939">
                <a:tc>
                  <a:txBody>
                    <a:bodyPr/>
                    <a:lstStyle/>
                    <a:p>
                      <a:r>
                        <a:rPr kumimoji="0" lang="en-IN" sz="1800" b="1" kern="1200" dirty="0">
                          <a:solidFill>
                            <a:schemeClr val="bg1"/>
                          </a:solidFill>
                          <a:latin typeface="Arial" pitchFamily="34" charset="0"/>
                          <a:ea typeface="Arial Unicode MS" pitchFamily="34" charset="-128"/>
                          <a:cs typeface="Arial" pitchFamily="34" charset="0"/>
                        </a:rPr>
                        <a:t>TO1</a:t>
                      </a:r>
                      <a:endParaRPr lang="en-US" sz="1800" b="1" baseline="300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kern="1200" dirty="0">
                          <a:solidFill>
                            <a:schemeClr val="dk1"/>
                          </a:solidFill>
                          <a:latin typeface="Arial" pitchFamily="34" charset="0"/>
                          <a:ea typeface="Arial Unicode MS" pitchFamily="34" charset="-128"/>
                          <a:cs typeface="Arial" pitchFamily="34" charset="0"/>
                        </a:rPr>
                        <a:t>Farmers Practice (Basal</a:t>
                      </a:r>
                      <a:r>
                        <a:rPr kumimoji="0" lang="en-IN" sz="1800" b="1" kern="1200" baseline="0" dirty="0">
                          <a:solidFill>
                            <a:schemeClr val="dk1"/>
                          </a:solidFill>
                          <a:latin typeface="Arial" pitchFamily="34" charset="0"/>
                          <a:ea typeface="Arial Unicode MS" pitchFamily="34" charset="-128"/>
                          <a:cs typeface="Arial" pitchFamily="34" charset="0"/>
                        </a:rPr>
                        <a:t> application of FYM + complex fertilizers+ Secondary nutrients</a:t>
                      </a:r>
                      <a:r>
                        <a:rPr kumimoji="0" lang="en-IN" sz="1800" b="1" kern="1200" dirty="0">
                          <a:solidFill>
                            <a:schemeClr val="dk1"/>
                          </a:solidFill>
                          <a:latin typeface="Arial" pitchFamily="34" charset="0"/>
                          <a:ea typeface="Arial Unicode MS" pitchFamily="34" charset="-128"/>
                          <a:cs typeface="Arial" pitchFamily="34" charset="0"/>
                        </a:rPr>
                        <a:t>)</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1"/>
                  </a:ext>
                </a:extLst>
              </a:tr>
              <a:tr h="448939">
                <a:tc>
                  <a:txBody>
                    <a:bodyPr/>
                    <a:lstStyle/>
                    <a:p>
                      <a:r>
                        <a:rPr kumimoji="0" lang="en-IN" sz="1800" b="1" kern="1200" dirty="0">
                          <a:solidFill>
                            <a:schemeClr val="bg1"/>
                          </a:solidFill>
                          <a:latin typeface="Arial" pitchFamily="34" charset="0"/>
                          <a:ea typeface="Arial Unicode MS" pitchFamily="34" charset="-128"/>
                          <a:cs typeface="Arial" pitchFamily="34" charset="0"/>
                        </a:rPr>
                        <a:t>TO2</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chemeClr val="dk1"/>
                          </a:solidFill>
                          <a:latin typeface="Arial" pitchFamily="34" charset="0"/>
                          <a:ea typeface="+mn-ea"/>
                          <a:cs typeface="Arial" pitchFamily="34" charset="0"/>
                        </a:rPr>
                        <a:t>Recommended POP fertilizers(FYM 10 kg, N-20 g, P-20 g, K- 15 g/plant + Boron spray @1.5g/lit)</a:t>
                      </a:r>
                      <a:endParaRPr lang="en-IN" sz="1800" b="1" dirty="0">
                        <a:latin typeface="Arial" pitchFamily="34" charset="0"/>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2"/>
                  </a:ext>
                </a:extLst>
              </a:tr>
              <a:tr h="448939">
                <a:tc>
                  <a:txBody>
                    <a:bodyPr/>
                    <a:lstStyle/>
                    <a:p>
                      <a:r>
                        <a:rPr kumimoji="0" lang="en-IN" sz="1800" b="1" kern="1200" dirty="0">
                          <a:solidFill>
                            <a:schemeClr val="bg1"/>
                          </a:solidFill>
                          <a:latin typeface="Arial" pitchFamily="34" charset="0"/>
                          <a:ea typeface="Arial Unicode MS" pitchFamily="34" charset="-128"/>
                          <a:cs typeface="Arial" pitchFamily="34" charset="0"/>
                        </a:rPr>
                        <a:t>TO3</a:t>
                      </a:r>
                      <a:br>
                        <a:rPr kumimoji="0" lang="en-IN" sz="1800" b="1" kern="1200" dirty="0">
                          <a:solidFill>
                            <a:schemeClr val="bg1"/>
                          </a:solidFill>
                          <a:latin typeface="Arial" pitchFamily="34" charset="0"/>
                          <a:ea typeface="Arial Unicode MS" pitchFamily="34" charset="-128"/>
                          <a:cs typeface="Arial" pitchFamily="34" charset="0"/>
                        </a:rPr>
                      </a:br>
                      <a:endParaRPr lang="en-US" sz="1800" b="1"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itchFamily="34" charset="0"/>
                          <a:ea typeface="Arial Unicode MS" pitchFamily="34" charset="-128"/>
                          <a:cs typeface="Arial" pitchFamily="34" charset="0"/>
                        </a:rPr>
                        <a:t>FYM- 10 kg , N-110g, P- 60g, K-110g per vine/annum +</a:t>
                      </a:r>
                      <a:r>
                        <a:rPr lang="en-US" sz="1800" b="1" baseline="0" dirty="0">
                          <a:solidFill>
                            <a:schemeClr val="tx1"/>
                          </a:solidFill>
                          <a:latin typeface="Arial" pitchFamily="34" charset="0"/>
                          <a:ea typeface="Arial Unicode MS" pitchFamily="34" charset="-128"/>
                          <a:cs typeface="Arial" pitchFamily="34" charset="0"/>
                        </a:rPr>
                        <a:t> IIHR micronutrient spray @ 1g/lit</a:t>
                      </a:r>
                      <a:endParaRPr lang="en-US" sz="1800" b="1" dirty="0">
                        <a:solidFill>
                          <a:schemeClr val="tx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3"/>
                  </a:ext>
                </a:extLst>
              </a:tr>
              <a:tr h="320683">
                <a:tc>
                  <a:txBody>
                    <a:bodyPr/>
                    <a:lstStyle/>
                    <a:p>
                      <a:r>
                        <a:rPr lang="en-US" sz="1800" b="1" dirty="0">
                          <a:solidFill>
                            <a:schemeClr val="bg1"/>
                          </a:solidFill>
                          <a:latin typeface="Arial" pitchFamily="34" charset="0"/>
                          <a:ea typeface="Arial Unicode MS" pitchFamily="34" charset="-128"/>
                          <a:cs typeface="Arial" pitchFamily="34" charset="0"/>
                        </a:rPr>
                        <a:t>TO4</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itchFamily="34" charset="0"/>
                          <a:ea typeface="Arial Unicode MS" pitchFamily="34" charset="-128"/>
                          <a:cs typeface="Arial" pitchFamily="34" charset="0"/>
                        </a:rPr>
                        <a:t>FYM- 10 kg , N-110g, P- 60g, K-110g per vine/annum  + </a:t>
                      </a:r>
                      <a:r>
                        <a:rPr lang="en-US" sz="1800" b="1" dirty="0" err="1">
                          <a:solidFill>
                            <a:schemeClr val="tx1"/>
                          </a:solidFill>
                          <a:latin typeface="Arial" pitchFamily="34" charset="0"/>
                          <a:ea typeface="Arial Unicode MS" pitchFamily="34" charset="-128"/>
                          <a:cs typeface="Arial" pitchFamily="34" charset="0"/>
                        </a:rPr>
                        <a:t>Ayar</a:t>
                      </a:r>
                      <a:r>
                        <a:rPr lang="en-US" sz="1800" b="1" dirty="0">
                          <a:solidFill>
                            <a:schemeClr val="tx1"/>
                          </a:solidFill>
                          <a:latin typeface="Arial" pitchFamily="34" charset="0"/>
                          <a:ea typeface="Arial Unicode MS" pitchFamily="34" charset="-128"/>
                          <a:cs typeface="Arial" pitchFamily="34" charset="0"/>
                        </a:rPr>
                        <a:t> @ 50g/plant</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4"/>
                  </a:ext>
                </a:extLst>
              </a:tr>
            </a:tbl>
          </a:graphicData>
        </a:graphic>
      </p:graphicFrame>
      <p:pic>
        <p:nvPicPr>
          <p:cNvPr id="10" name="Content Placeholder 3" descr="C:\Users\MANJU\Desktop\IMG_20200625_160809.jpg"/>
          <p:cNvPicPr>
            <a:picLocks noChangeAspect="1" noChangeArrowheads="1"/>
          </p:cNvPicPr>
          <p:nvPr/>
        </p:nvPicPr>
        <p:blipFill>
          <a:blip r:embed="rId2" cstate="print"/>
          <a:srcRect l="9194" t="7143" r="7783"/>
          <a:stretch>
            <a:fillRect/>
          </a:stretch>
        </p:blipFill>
        <p:spPr bwMode="auto">
          <a:xfrm>
            <a:off x="6286512" y="2814622"/>
            <a:ext cx="2714644" cy="2214578"/>
          </a:xfrm>
          <a:prstGeom prst="rect">
            <a:avLst/>
          </a:prstGeom>
          <a:noFill/>
          <a:ln>
            <a:solidFill>
              <a:srgbClr val="FF0000"/>
            </a:solidFill>
          </a:ln>
        </p:spPr>
      </p:pic>
      <p:sp>
        <p:nvSpPr>
          <p:cNvPr id="14" name="Right Arrow 13"/>
          <p:cNvSpPr/>
          <p:nvPr/>
        </p:nvSpPr>
        <p:spPr>
          <a:xfrm>
            <a:off x="3857620" y="2862258"/>
            <a:ext cx="2308200" cy="87154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IIHR Micro Nutrient sprayed fruit</a:t>
            </a:r>
          </a:p>
        </p:txBody>
      </p:sp>
      <p:pic>
        <p:nvPicPr>
          <p:cNvPr id="12" name="Picture 3" descr="C:\Users\PC\Desktop\SAVE_20200623_103827.jpg"/>
          <p:cNvPicPr>
            <a:picLocks noGrp="1" noChangeAspect="1" noChangeArrowheads="1"/>
          </p:cNvPicPr>
          <p:nvPr>
            <p:ph sz="half" idx="2"/>
          </p:nvPr>
        </p:nvPicPr>
        <p:blipFill>
          <a:blip r:embed="rId3" cstate="print"/>
          <a:srcRect/>
          <a:stretch>
            <a:fillRect/>
          </a:stretch>
        </p:blipFill>
        <p:spPr bwMode="auto">
          <a:xfrm>
            <a:off x="3214678" y="3871898"/>
            <a:ext cx="2951142" cy="1919302"/>
          </a:xfrm>
          <a:prstGeom prst="rect">
            <a:avLst/>
          </a:prstGeom>
          <a:ln>
            <a:solidFill>
              <a:srgbClr val="FF0000"/>
            </a:solidFill>
          </a:ln>
          <a:effectLst>
            <a:outerShdw blurRad="292100" dist="139700" dir="2700000" algn="tl" rotWithShape="0">
              <a:srgbClr val="333333">
                <a:alpha val="65000"/>
              </a:srgbClr>
            </a:outerShdw>
          </a:effectLst>
        </p:spPr>
      </p:pic>
      <p:pic>
        <p:nvPicPr>
          <p:cNvPr id="13" name="Picture 2" descr="H:\ARM (2018-19)\(Ag. Extn) SMS\OFT field at Vattavada village, KVK, Idukki.jpg"/>
          <p:cNvPicPr>
            <a:picLocks noGrp="1" noChangeAspect="1" noChangeArrowheads="1"/>
          </p:cNvPicPr>
          <p:nvPr>
            <p:ph sz="half" idx="1"/>
          </p:nvPr>
        </p:nvPicPr>
        <p:blipFill>
          <a:blip r:embed="rId4" cstate="print"/>
          <a:srcRect/>
          <a:stretch>
            <a:fillRect/>
          </a:stretch>
        </p:blipFill>
        <p:spPr bwMode="auto">
          <a:xfrm>
            <a:off x="142844" y="4305866"/>
            <a:ext cx="2928958" cy="1942534"/>
          </a:xfrm>
          <a:prstGeom prst="rect">
            <a:avLst/>
          </a:prstGeom>
          <a:ln>
            <a:solidFill>
              <a:srgbClr val="FF0000"/>
            </a:solidFill>
          </a:ln>
          <a:effectLst>
            <a:outerShdw blurRad="292100" dist="139700" dir="2700000" algn="tl" rotWithShape="0">
              <a:srgbClr val="333333">
                <a:alpha val="65000"/>
              </a:srgbClr>
            </a:outerShdw>
          </a:effectLst>
        </p:spPr>
      </p:pic>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Rectangle 2056"/>
          <p:cNvSpPr>
            <a:spLocks noChangeArrowheads="1"/>
          </p:cNvSpPr>
          <p:nvPr/>
        </p:nvSpPr>
        <p:spPr bwMode="auto">
          <a:xfrm>
            <a:off x="1600200" y="76200"/>
            <a:ext cx="7315200" cy="685800"/>
          </a:xfrm>
          <a:prstGeom prst="snip2DiagRect">
            <a:avLst/>
          </a:prstGeom>
          <a:noFill/>
          <a:ln w="76200" cmpd="tri">
            <a:noFill/>
            <a:miter lim="800000"/>
            <a:headEnd/>
            <a:tailEnd/>
          </a:ln>
        </p:spPr>
        <p:txBody>
          <a:bodyPr wrap="none" anchor="ctr"/>
          <a:lstStyle/>
          <a:p>
            <a:pPr algn="ctr" fontAlgn="auto">
              <a:spcBef>
                <a:spcPts val="0"/>
              </a:spcBef>
              <a:spcAft>
                <a:spcPts val="0"/>
              </a:spcAft>
              <a:defRPr/>
            </a:pPr>
            <a:endParaRPr lang="en-US" sz="3200" b="1" dirty="0">
              <a:solidFill>
                <a:srgbClr val="0000CC"/>
              </a:solidFill>
              <a:latin typeface="+mn-lt"/>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556985726"/>
              </p:ext>
            </p:extLst>
          </p:nvPr>
        </p:nvGraphicFramePr>
        <p:xfrm>
          <a:off x="76201" y="457201"/>
          <a:ext cx="8991599" cy="3111923"/>
        </p:xfrm>
        <a:graphic>
          <a:graphicData uri="http://schemas.openxmlformats.org/drawingml/2006/table">
            <a:tbl>
              <a:tblPr/>
              <a:tblGrid>
                <a:gridCol w="3138477">
                  <a:extLst>
                    <a:ext uri="{9D8B030D-6E8A-4147-A177-3AD203B41FA5}">
                      <a16:colId xmlns:a16="http://schemas.microsoft.com/office/drawing/2014/main" val="20000"/>
                    </a:ext>
                  </a:extLst>
                </a:gridCol>
                <a:gridCol w="1439943">
                  <a:extLst>
                    <a:ext uri="{9D8B030D-6E8A-4147-A177-3AD203B41FA5}">
                      <a16:colId xmlns:a16="http://schemas.microsoft.com/office/drawing/2014/main" val="20001"/>
                    </a:ext>
                  </a:extLst>
                </a:gridCol>
                <a:gridCol w="1517579">
                  <a:extLst>
                    <a:ext uri="{9D8B030D-6E8A-4147-A177-3AD203B41FA5}">
                      <a16:colId xmlns:a16="http://schemas.microsoft.com/office/drawing/2014/main" val="20002"/>
                    </a:ext>
                  </a:extLst>
                </a:gridCol>
                <a:gridCol w="1443554">
                  <a:extLst>
                    <a:ext uri="{9D8B030D-6E8A-4147-A177-3AD203B41FA5}">
                      <a16:colId xmlns:a16="http://schemas.microsoft.com/office/drawing/2014/main" val="20003"/>
                    </a:ext>
                  </a:extLst>
                </a:gridCol>
                <a:gridCol w="1452046">
                  <a:extLst>
                    <a:ext uri="{9D8B030D-6E8A-4147-A177-3AD203B41FA5}">
                      <a16:colId xmlns:a16="http://schemas.microsoft.com/office/drawing/2014/main" val="20004"/>
                    </a:ext>
                  </a:extLst>
                </a:gridCol>
              </a:tblGrid>
              <a:tr h="260008">
                <a:tc>
                  <a:txBody>
                    <a:bodyPr/>
                    <a:lstStyle/>
                    <a:p>
                      <a:pPr marL="0" marR="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Parameters</a:t>
                      </a:r>
                      <a:endParaRPr lang="en-US" sz="1800" dirty="0">
                        <a:solidFill>
                          <a:srgbClr val="002060"/>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TO 1</a:t>
                      </a:r>
                      <a:endParaRPr lang="en-US" sz="1800" dirty="0">
                        <a:solidFill>
                          <a:srgbClr val="002060"/>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TO 2</a:t>
                      </a:r>
                      <a:endParaRPr lang="en-US" sz="1800" dirty="0">
                        <a:solidFill>
                          <a:srgbClr val="002060"/>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800" b="1" dirty="0">
                          <a:solidFill>
                            <a:srgbClr val="FF3399"/>
                          </a:solidFill>
                          <a:latin typeface="Arial" pitchFamily="34" charset="0"/>
                          <a:ea typeface="Times New Roman"/>
                          <a:cs typeface="Arial" pitchFamily="34" charset="0"/>
                        </a:rPr>
                        <a:t>TO 3</a:t>
                      </a:r>
                      <a:endParaRPr lang="en-US" sz="1800" dirty="0">
                        <a:solidFill>
                          <a:srgbClr val="FF3399"/>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TO4</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47424">
                <a:tc>
                  <a:txBody>
                    <a:bodyPr/>
                    <a:lstStyle/>
                    <a:p>
                      <a:pPr algn="l"/>
                      <a:r>
                        <a:rPr lang="en-US" sz="1800" b="1" dirty="0">
                          <a:solidFill>
                            <a:srgbClr val="002060"/>
                          </a:solidFill>
                          <a:latin typeface="Arial" pitchFamily="34" charset="0"/>
                          <a:cs typeface="Arial" pitchFamily="34" charset="0"/>
                        </a:rPr>
                        <a:t>Fruit</a:t>
                      </a:r>
                      <a:r>
                        <a:rPr lang="en-US" sz="1800" b="1" baseline="0" dirty="0">
                          <a:solidFill>
                            <a:srgbClr val="002060"/>
                          </a:solidFill>
                          <a:latin typeface="Arial" pitchFamily="34" charset="0"/>
                          <a:cs typeface="Arial" pitchFamily="34" charset="0"/>
                        </a:rPr>
                        <a:t> drop (%)</a:t>
                      </a:r>
                      <a:endParaRPr lang="en-US" sz="1800" b="1" dirty="0">
                        <a:solidFill>
                          <a:srgbClr val="002060"/>
                        </a:solidFill>
                        <a:latin typeface="Arial" pitchFamily="34" charset="0"/>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a:solidFill>
                            <a:srgbClr val="002060"/>
                          </a:solidFill>
                          <a:latin typeface="Arial" pitchFamily="34" charset="0"/>
                          <a:cs typeface="Arial" pitchFamily="34" charset="0"/>
                        </a:rPr>
                        <a:t>25</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a:solidFill>
                            <a:srgbClr val="002060"/>
                          </a:solidFill>
                          <a:latin typeface="Arial" pitchFamily="34" charset="0"/>
                          <a:cs typeface="Arial" pitchFamily="34" charset="0"/>
                        </a:rPr>
                        <a:t>20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a:solidFill>
                            <a:srgbClr val="FF3399"/>
                          </a:solidFill>
                          <a:latin typeface="Arial" pitchFamily="34" charset="0"/>
                          <a:cs typeface="Arial" pitchFamily="34" charset="0"/>
                        </a:rPr>
                        <a:t>10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a:solidFill>
                            <a:srgbClr val="002060"/>
                          </a:solidFill>
                          <a:latin typeface="Arial" pitchFamily="34" charset="0"/>
                          <a:cs typeface="Arial" pitchFamily="34" charset="0"/>
                        </a:rPr>
                        <a:t>15</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7424">
                <a:tc>
                  <a:txBody>
                    <a:bodyPr/>
                    <a:lstStyle/>
                    <a:p>
                      <a:pPr algn="l"/>
                      <a:r>
                        <a:rPr lang="en-US" sz="1800" b="1" dirty="0">
                          <a:solidFill>
                            <a:srgbClr val="002060"/>
                          </a:solidFill>
                          <a:latin typeface="Arial" pitchFamily="34" charset="0"/>
                          <a:cs typeface="Arial" pitchFamily="34" charset="0"/>
                        </a:rPr>
                        <a:t>Malformed</a:t>
                      </a:r>
                      <a:r>
                        <a:rPr lang="en-US" sz="1800" b="1" baseline="0" dirty="0">
                          <a:solidFill>
                            <a:srgbClr val="002060"/>
                          </a:solidFill>
                          <a:latin typeface="Arial" pitchFamily="34" charset="0"/>
                          <a:cs typeface="Arial" pitchFamily="34" charset="0"/>
                        </a:rPr>
                        <a:t> fruits (%)</a:t>
                      </a:r>
                      <a:endParaRPr lang="en-US" sz="1800" b="1" dirty="0">
                        <a:solidFill>
                          <a:srgbClr val="002060"/>
                        </a:solidFill>
                        <a:latin typeface="Arial" pitchFamily="34" charset="0"/>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a:solidFill>
                            <a:srgbClr val="002060"/>
                          </a:solidFill>
                          <a:latin typeface="Arial" pitchFamily="34" charset="0"/>
                          <a:cs typeface="Arial" pitchFamily="34" charset="0"/>
                        </a:rPr>
                        <a:t>30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a:solidFill>
                            <a:srgbClr val="002060"/>
                          </a:solidFill>
                          <a:latin typeface="Arial" pitchFamily="34" charset="0"/>
                          <a:cs typeface="Arial" pitchFamily="34" charset="0"/>
                        </a:rPr>
                        <a:t>25</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a:solidFill>
                            <a:srgbClr val="FF3399"/>
                          </a:solidFill>
                          <a:latin typeface="Arial" pitchFamily="34" charset="0"/>
                          <a:cs typeface="Arial" pitchFamily="34" charset="0"/>
                        </a:rPr>
                        <a:t>15</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a:solidFill>
                            <a:srgbClr val="002060"/>
                          </a:solidFill>
                          <a:latin typeface="Arial" pitchFamily="34" charset="0"/>
                          <a:cs typeface="Arial" pitchFamily="34" charset="0"/>
                        </a:rPr>
                        <a:t>18</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7424">
                <a:tc>
                  <a:txBody>
                    <a:bodyPr/>
                    <a:lstStyle/>
                    <a:p>
                      <a:pPr algn="l"/>
                      <a:r>
                        <a:rPr lang="en-US" sz="1800" b="1" dirty="0">
                          <a:solidFill>
                            <a:srgbClr val="002060"/>
                          </a:solidFill>
                          <a:latin typeface="Arial" pitchFamily="34" charset="0"/>
                          <a:cs typeface="Arial" pitchFamily="34" charset="0"/>
                        </a:rPr>
                        <a:t>TSS (</a:t>
                      </a:r>
                      <a:r>
                        <a:rPr lang="en-US" sz="1800" b="1" dirty="0" err="1">
                          <a:solidFill>
                            <a:srgbClr val="002060"/>
                          </a:solidFill>
                          <a:latin typeface="Arial" pitchFamily="34" charset="0"/>
                          <a:cs typeface="Arial" pitchFamily="34" charset="0"/>
                        </a:rPr>
                        <a:t>Brix</a:t>
                      </a:r>
                      <a:r>
                        <a:rPr lang="en-US" sz="1800" b="1" dirty="0">
                          <a:solidFill>
                            <a:srgbClr val="002060"/>
                          </a:solidFill>
                          <a:latin typeface="Arial" pitchFamily="34" charset="0"/>
                          <a:cs typeface="Arial" pitchFamily="34" charset="0"/>
                        </a:rPr>
                        <a:t>  unit)</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a:solidFill>
                            <a:srgbClr val="002060"/>
                          </a:solidFill>
                          <a:latin typeface="Arial" pitchFamily="34" charset="0"/>
                          <a:cs typeface="Arial" pitchFamily="34" charset="0"/>
                        </a:rPr>
                        <a:t>11.0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a:solidFill>
                            <a:srgbClr val="002060"/>
                          </a:solidFill>
                          <a:latin typeface="Arial" pitchFamily="34" charset="0"/>
                          <a:cs typeface="Arial" pitchFamily="34" charset="0"/>
                        </a:rPr>
                        <a:t>11.6</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a:solidFill>
                            <a:srgbClr val="FF3399"/>
                          </a:solidFill>
                          <a:latin typeface="Arial" pitchFamily="34" charset="0"/>
                          <a:cs typeface="Arial" pitchFamily="34" charset="0"/>
                        </a:rPr>
                        <a:t>12.3</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a:solidFill>
                            <a:srgbClr val="002060"/>
                          </a:solidFill>
                          <a:latin typeface="Arial" pitchFamily="34" charset="0"/>
                          <a:cs typeface="Arial" pitchFamily="34" charset="0"/>
                        </a:rPr>
                        <a:t>11.9</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25451">
                <a:tc>
                  <a:txBody>
                    <a:bodyPr/>
                    <a:lstStyle/>
                    <a:p>
                      <a:pPr marL="0" marR="0" algn="l">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Average</a:t>
                      </a:r>
                      <a:r>
                        <a:rPr lang="en-US" sz="1800" b="1" baseline="0" dirty="0">
                          <a:solidFill>
                            <a:srgbClr val="002060"/>
                          </a:solidFill>
                          <a:latin typeface="Arial" pitchFamily="34" charset="0"/>
                          <a:ea typeface="Times New Roman"/>
                          <a:cs typeface="Arial" pitchFamily="34" charset="0"/>
                        </a:rPr>
                        <a:t> weight of fruit (Kg)</a:t>
                      </a:r>
                      <a:endParaRPr lang="en-US" sz="1800" b="1" dirty="0">
                        <a:solidFill>
                          <a:srgbClr val="002060"/>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0.15</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0.18</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800" b="1" dirty="0">
                          <a:solidFill>
                            <a:srgbClr val="FF3399"/>
                          </a:solidFill>
                          <a:latin typeface="Arial" pitchFamily="34" charset="0"/>
                          <a:ea typeface="Times New Roman"/>
                          <a:cs typeface="Arial" pitchFamily="34" charset="0"/>
                        </a:rPr>
                        <a:t>0.23</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0.20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60008">
                <a:tc>
                  <a:txBody>
                    <a:bodyPr/>
                    <a:lstStyle/>
                    <a:p>
                      <a:pPr marL="0" marR="0" algn="l">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Yield</a:t>
                      </a:r>
                      <a:r>
                        <a:rPr lang="en-US" sz="1800" b="1" baseline="0" dirty="0">
                          <a:solidFill>
                            <a:srgbClr val="002060"/>
                          </a:solidFill>
                          <a:latin typeface="Arial" pitchFamily="34" charset="0"/>
                          <a:ea typeface="Times New Roman"/>
                          <a:cs typeface="Arial" pitchFamily="34" charset="0"/>
                        </a:rPr>
                        <a:t> (q/ha)</a:t>
                      </a:r>
                      <a:endParaRPr lang="en-US" sz="1800" b="1" dirty="0">
                        <a:solidFill>
                          <a:srgbClr val="002060"/>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70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90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800" b="1" dirty="0">
                          <a:solidFill>
                            <a:srgbClr val="FF3399"/>
                          </a:solidFill>
                          <a:latin typeface="Arial" pitchFamily="34" charset="0"/>
                          <a:ea typeface="Times New Roman"/>
                          <a:cs typeface="Arial" pitchFamily="34" charset="0"/>
                        </a:rPr>
                        <a:t>100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80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60008">
                <a:tc>
                  <a:txBody>
                    <a:bodyPr/>
                    <a:lstStyle/>
                    <a:p>
                      <a:pPr marL="0" marR="0" algn="l">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Gross Cost (Rs/ha)</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68580" algn="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215000.00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lang="en-US" sz="1800" b="1" dirty="0">
                          <a:solidFill>
                            <a:srgbClr val="002060"/>
                          </a:solidFill>
                          <a:latin typeface="Arial" pitchFamily="34" charset="0"/>
                          <a:ea typeface="Times New Roman"/>
                          <a:cs typeface="Arial" pitchFamily="34" charset="0"/>
                        </a:rPr>
                        <a:t>210000.00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800" b="1" dirty="0">
                          <a:solidFill>
                            <a:srgbClr val="FF3399"/>
                          </a:solidFill>
                          <a:latin typeface="Arial" pitchFamily="34" charset="0"/>
                          <a:ea typeface="Times New Roman"/>
                          <a:cs typeface="Arial" pitchFamily="34" charset="0"/>
                        </a:rPr>
                        <a:t>200000.00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212000.00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60008">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1800" b="1" dirty="0">
                          <a:solidFill>
                            <a:srgbClr val="002060"/>
                          </a:solidFill>
                          <a:latin typeface="Arial" pitchFamily="34" charset="0"/>
                          <a:ea typeface="Times New Roman"/>
                          <a:cs typeface="Arial" pitchFamily="34" charset="0"/>
                        </a:rPr>
                        <a:t>Gross Return (</a:t>
                      </a:r>
                      <a:r>
                        <a:rPr lang="en-US" sz="1800" b="1" dirty="0" err="1">
                          <a:solidFill>
                            <a:srgbClr val="002060"/>
                          </a:solidFill>
                          <a:latin typeface="Arial" pitchFamily="34" charset="0"/>
                          <a:ea typeface="Times New Roman"/>
                          <a:cs typeface="Arial" pitchFamily="34" charset="0"/>
                        </a:rPr>
                        <a:t>Rs</a:t>
                      </a:r>
                      <a:r>
                        <a:rPr lang="en-US" sz="1800" b="1" dirty="0">
                          <a:solidFill>
                            <a:srgbClr val="002060"/>
                          </a:solidFill>
                          <a:latin typeface="Arial" pitchFamily="34" charset="0"/>
                          <a:ea typeface="Times New Roman"/>
                          <a:cs typeface="Arial" pitchFamily="34" charset="0"/>
                        </a:rPr>
                        <a:t>/ha)</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68580" algn="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350000.00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450000.00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800" b="1" dirty="0">
                          <a:solidFill>
                            <a:srgbClr val="FF3399"/>
                          </a:solidFill>
                          <a:latin typeface="Arial" pitchFamily="34" charset="0"/>
                          <a:ea typeface="Times New Roman"/>
                          <a:cs typeface="Arial" pitchFamily="34" charset="0"/>
                        </a:rPr>
                        <a:t>500000.00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400000.00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60008">
                <a:tc>
                  <a:txBody>
                    <a:bodyPr/>
                    <a:lstStyle/>
                    <a:p>
                      <a:pPr marL="0" marR="0" algn="l">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Net return </a:t>
                      </a:r>
                      <a:endParaRPr lang="en-US" sz="1800" b="1" dirty="0">
                        <a:solidFill>
                          <a:srgbClr val="002060"/>
                        </a:solidFill>
                        <a:latin typeface="Arial" pitchFamily="34" charset="0"/>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800" b="1" dirty="0">
                          <a:solidFill>
                            <a:srgbClr val="002060"/>
                          </a:solidFill>
                          <a:latin typeface="Arial" pitchFamily="34" charset="0"/>
                          <a:cs typeface="Arial" pitchFamily="34" charset="0"/>
                        </a:rPr>
                        <a:t>135000.00</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800" b="1" dirty="0">
                          <a:solidFill>
                            <a:srgbClr val="002060"/>
                          </a:solidFill>
                          <a:latin typeface="Arial" pitchFamily="34" charset="0"/>
                          <a:cs typeface="Arial" pitchFamily="34" charset="0"/>
                        </a:rPr>
                        <a:t>240000.00</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800" b="1" dirty="0">
                          <a:solidFill>
                            <a:srgbClr val="FF3399"/>
                          </a:solidFill>
                          <a:latin typeface="Arial" pitchFamily="34" charset="0"/>
                          <a:cs typeface="Arial" pitchFamily="34" charset="0"/>
                        </a:rPr>
                        <a:t>300000.00</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1000"/>
                        </a:spcAft>
                      </a:pPr>
                      <a:r>
                        <a:rPr lang="en-US" sz="1800" b="1" dirty="0">
                          <a:solidFill>
                            <a:srgbClr val="002060"/>
                          </a:solidFill>
                          <a:latin typeface="Arial" pitchFamily="34" charset="0"/>
                          <a:cs typeface="Arial" pitchFamily="34" charset="0"/>
                        </a:rPr>
                        <a:t>188000.00</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60008">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1800" b="1" dirty="0">
                          <a:solidFill>
                            <a:srgbClr val="002060"/>
                          </a:solidFill>
                          <a:latin typeface="Arial" pitchFamily="34" charset="0"/>
                          <a:cs typeface="Arial" pitchFamily="34" charset="0"/>
                        </a:rPr>
                        <a:t>BC ratio</a:t>
                      </a:r>
                      <a:endParaRPr lang="en-US" sz="1800" b="1" dirty="0">
                        <a:solidFill>
                          <a:srgbClr val="002060"/>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800" b="1" dirty="0">
                          <a:solidFill>
                            <a:srgbClr val="002060"/>
                          </a:solidFill>
                          <a:latin typeface="Arial" pitchFamily="34" charset="0"/>
                          <a:ea typeface="Times New Roman"/>
                          <a:cs typeface="Arial" pitchFamily="34" charset="0"/>
                        </a:rPr>
                        <a:t>1.62</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800" b="1" dirty="0">
                          <a:solidFill>
                            <a:srgbClr val="002060"/>
                          </a:solidFill>
                          <a:latin typeface="Arial" pitchFamily="34" charset="0"/>
                          <a:ea typeface="Times New Roman"/>
                          <a:cs typeface="Arial" pitchFamily="34" charset="0"/>
                        </a:rPr>
                        <a:t>2.14</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800" b="1" dirty="0">
                          <a:solidFill>
                            <a:srgbClr val="FF3399"/>
                          </a:solidFill>
                          <a:latin typeface="Arial" pitchFamily="34" charset="0"/>
                          <a:ea typeface="Times New Roman"/>
                          <a:cs typeface="Arial" pitchFamily="34" charset="0"/>
                        </a:rPr>
                        <a:t>2.5</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800" b="1" dirty="0">
                          <a:solidFill>
                            <a:srgbClr val="002060"/>
                          </a:solidFill>
                          <a:latin typeface="Arial" pitchFamily="34" charset="0"/>
                          <a:ea typeface="Times New Roman"/>
                          <a:cs typeface="Arial" pitchFamily="34" charset="0"/>
                        </a:rPr>
                        <a:t>1.88</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17" name="TextBox 6"/>
          <p:cNvSpPr txBox="1">
            <a:spLocks noChangeArrowheads="1"/>
          </p:cNvSpPr>
          <p:nvPr/>
        </p:nvSpPr>
        <p:spPr bwMode="auto">
          <a:xfrm>
            <a:off x="76200" y="5200471"/>
            <a:ext cx="8991600" cy="1200329"/>
          </a:xfrm>
          <a:prstGeom prst="rect">
            <a:avLst/>
          </a:prstGeom>
          <a:noFill/>
          <a:ln w="9525">
            <a:solidFill>
              <a:srgbClr val="FF0000"/>
            </a:solidFill>
            <a:miter lim="800000"/>
            <a:headEnd/>
            <a:tailEnd/>
          </a:ln>
        </p:spPr>
        <p:txBody>
          <a:bodyPr wrap="square">
            <a:spAutoFit/>
          </a:bodyPr>
          <a:lstStyle/>
          <a:p>
            <a:pPr algn="ctr"/>
            <a:r>
              <a:rPr lang="en-US" sz="2400" b="1" dirty="0">
                <a:solidFill>
                  <a:schemeClr val="accent6">
                    <a:lumMod val="75000"/>
                  </a:schemeClr>
                </a:solidFill>
                <a:latin typeface="Arial" pitchFamily="34" charset="0"/>
                <a:cs typeface="Arial" pitchFamily="34" charset="0"/>
              </a:rPr>
              <a:t>Feed back</a:t>
            </a:r>
          </a:p>
          <a:p>
            <a:pPr algn="just"/>
            <a:r>
              <a:rPr lang="en-US" sz="2400" b="1" dirty="0">
                <a:solidFill>
                  <a:schemeClr val="accent6">
                    <a:lumMod val="75000"/>
                  </a:schemeClr>
                </a:solidFill>
                <a:latin typeface="Arial" pitchFamily="34" charset="0"/>
                <a:cs typeface="Arial" pitchFamily="34" charset="0"/>
              </a:rPr>
              <a:t>TO-3 showed better result in terms of size, appearance and  juiciness of fruit which increased the marketability</a:t>
            </a:r>
          </a:p>
        </p:txBody>
      </p:sp>
      <p:sp>
        <p:nvSpPr>
          <p:cNvPr id="10" name="Rectangle 9"/>
          <p:cNvSpPr/>
          <p:nvPr/>
        </p:nvSpPr>
        <p:spPr>
          <a:xfrm>
            <a:off x="76200" y="3810000"/>
            <a:ext cx="8991600" cy="1200329"/>
          </a:xfrm>
          <a:prstGeom prst="rect">
            <a:avLst/>
          </a:prstGeom>
          <a:ln>
            <a:solidFill>
              <a:schemeClr val="tx1"/>
            </a:solidFill>
          </a:ln>
        </p:spPr>
        <p:txBody>
          <a:bodyPr wrap="square">
            <a:spAutoFit/>
          </a:bodyPr>
          <a:lstStyle/>
          <a:p>
            <a:pPr algn="ctr"/>
            <a:r>
              <a:rPr lang="en-US" sz="2400" b="1" dirty="0">
                <a:solidFill>
                  <a:srgbClr val="FF3399"/>
                </a:solidFill>
                <a:latin typeface="Arial" pitchFamily="34" charset="0"/>
                <a:cs typeface="Arial" pitchFamily="34" charset="0"/>
              </a:rPr>
              <a:t>Conclusion</a:t>
            </a:r>
          </a:p>
          <a:p>
            <a:pPr algn="just"/>
            <a:r>
              <a:rPr lang="en-US" sz="2400" b="1" dirty="0">
                <a:solidFill>
                  <a:srgbClr val="002060"/>
                </a:solidFill>
                <a:latin typeface="Arial" pitchFamily="34" charset="0"/>
                <a:cs typeface="Arial" pitchFamily="34" charset="0"/>
              </a:rPr>
              <a:t>TO3 was found effective in terms of yield, less fruit fall  and less malformed fruits as compared to other treatments.</a:t>
            </a:r>
          </a:p>
        </p:txBody>
      </p:sp>
      <p:sp>
        <p:nvSpPr>
          <p:cNvPr id="9"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b="1" dirty="0">
                <a:solidFill>
                  <a:schemeClr val="bg1"/>
                </a:solidFill>
                <a:latin typeface="Arial" pitchFamily="34" charset="0"/>
                <a:cs typeface="Arial" pitchFamily="34" charset="0"/>
              </a:rPr>
              <a:t>RESULTS</a:t>
            </a:r>
          </a:p>
        </p:txBody>
      </p:sp>
      <p:sp>
        <p:nvSpPr>
          <p:cNvPr id="11"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1914890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Rectangle 2056"/>
          <p:cNvSpPr>
            <a:spLocks noChangeArrowheads="1"/>
          </p:cNvSpPr>
          <p:nvPr/>
        </p:nvSpPr>
        <p:spPr bwMode="auto">
          <a:xfrm>
            <a:off x="1600200" y="76200"/>
            <a:ext cx="7315200" cy="685800"/>
          </a:xfrm>
          <a:prstGeom prst="snip2DiagRect">
            <a:avLst/>
          </a:prstGeom>
          <a:noFill/>
          <a:ln w="76200" cmpd="tri">
            <a:noFill/>
            <a:miter lim="800000"/>
            <a:headEnd/>
            <a:tailEnd/>
          </a:ln>
        </p:spPr>
        <p:txBody>
          <a:bodyPr wrap="none" anchor="ctr"/>
          <a:lstStyle/>
          <a:p>
            <a:pPr algn="ctr" fontAlgn="auto">
              <a:spcBef>
                <a:spcPts val="0"/>
              </a:spcBef>
              <a:spcAft>
                <a:spcPts val="0"/>
              </a:spcAft>
              <a:defRPr/>
            </a:pPr>
            <a:endParaRPr lang="en-US" sz="3200" b="1" dirty="0">
              <a:solidFill>
                <a:srgbClr val="0000CC"/>
              </a:solidFill>
              <a:latin typeface="+mn-lt"/>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1764732100"/>
              </p:ext>
            </p:extLst>
          </p:nvPr>
        </p:nvGraphicFramePr>
        <p:xfrm>
          <a:off x="76200" y="714357"/>
          <a:ext cx="8991600" cy="275844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5943600">
                  <a:extLst>
                    <a:ext uri="{9D8B030D-6E8A-4147-A177-3AD203B41FA5}">
                      <a16:colId xmlns:a16="http://schemas.microsoft.com/office/drawing/2014/main" val="20001"/>
                    </a:ext>
                  </a:extLst>
                </a:gridCol>
              </a:tblGrid>
              <a:tr h="2406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Operational area </a:t>
                      </a:r>
                    </a:p>
                  </a:txBody>
                  <a:tcPr horzOverflow="overflow">
                    <a:solidFill>
                      <a:srgbClr val="008000"/>
                    </a:solidFill>
                  </a:tcPr>
                </a:tc>
                <a:tc>
                  <a:txBody>
                    <a:bodyPr/>
                    <a:lstStyle/>
                    <a:p>
                      <a:pPr fontAlgn="auto">
                        <a:spcBef>
                          <a:spcPts val="0"/>
                        </a:spcBef>
                        <a:spcAft>
                          <a:spcPts val="0"/>
                        </a:spcAft>
                        <a:defRPr/>
                      </a:pPr>
                      <a:r>
                        <a:rPr lang="en-US" sz="1800" b="1" dirty="0">
                          <a:solidFill>
                            <a:schemeClr val="tx1"/>
                          </a:solidFill>
                          <a:latin typeface="Arial" panose="020B0604020202020204" pitchFamily="34" charset="0"/>
                          <a:cs typeface="Arial" panose="020B0604020202020204" pitchFamily="34" charset="0"/>
                        </a:rPr>
                        <a:t>Devikulam</a:t>
                      </a:r>
                    </a:p>
                  </a:txBody>
                  <a:tcPr>
                    <a:solidFill>
                      <a:srgbClr val="93FF93"/>
                    </a:solidFill>
                  </a:tcPr>
                </a:tc>
                <a:extLst>
                  <a:ext uri="{0D108BD9-81ED-4DB2-BD59-A6C34878D82A}">
                    <a16:rowId xmlns:a16="http://schemas.microsoft.com/office/drawing/2014/main" val="10000"/>
                  </a:ext>
                </a:extLst>
              </a:tr>
              <a:tr h="2406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Season </a:t>
                      </a:r>
                    </a:p>
                  </a:txBody>
                  <a:tcPr horzOverflow="overflow">
                    <a:solidFill>
                      <a:srgbClr val="008000"/>
                    </a:solidFill>
                  </a:tcPr>
                </a:tc>
                <a:tc>
                  <a:txBody>
                    <a:bodyPr/>
                    <a:lstStyle/>
                    <a:p>
                      <a:r>
                        <a:rPr lang="en-US" sz="1800" b="1" dirty="0">
                          <a:solidFill>
                            <a:schemeClr val="tx1"/>
                          </a:solidFill>
                          <a:latin typeface="Arial" panose="020B0604020202020204" pitchFamily="34" charset="0"/>
                          <a:cs typeface="Arial" panose="020B0604020202020204" pitchFamily="34" charset="0"/>
                        </a:rPr>
                        <a:t>Through out the year</a:t>
                      </a:r>
                    </a:p>
                  </a:txBody>
                  <a:tcPr>
                    <a:solidFill>
                      <a:srgbClr val="93FF93"/>
                    </a:solidFill>
                  </a:tcPr>
                </a:tc>
                <a:extLst>
                  <a:ext uri="{0D108BD9-81ED-4DB2-BD59-A6C34878D82A}">
                    <a16:rowId xmlns:a16="http://schemas.microsoft.com/office/drawing/2014/main" val="10001"/>
                  </a:ext>
                </a:extLst>
              </a:tr>
              <a:tr h="2406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Situation </a:t>
                      </a:r>
                    </a:p>
                  </a:txBody>
                  <a:tcPr horzOverflow="overflow">
                    <a:solidFill>
                      <a:srgbClr val="008000"/>
                    </a:solidFill>
                  </a:tcPr>
                </a:tc>
                <a:tc>
                  <a:txBody>
                    <a:bodyPr/>
                    <a:lstStyle/>
                    <a:p>
                      <a:r>
                        <a:rPr lang="en-US" sz="1800" b="1" dirty="0">
                          <a:solidFill>
                            <a:schemeClr val="tx1"/>
                          </a:solidFill>
                          <a:latin typeface="Arial" panose="020B0604020202020204" pitchFamily="34" charset="0"/>
                          <a:cs typeface="Arial" panose="020B0604020202020204" pitchFamily="34" charset="0"/>
                        </a:rPr>
                        <a:t>Homestead</a:t>
                      </a:r>
                    </a:p>
                  </a:txBody>
                  <a:tcPr>
                    <a:solidFill>
                      <a:srgbClr val="93FF93"/>
                    </a:solidFill>
                  </a:tcPr>
                </a:tc>
                <a:extLst>
                  <a:ext uri="{0D108BD9-81ED-4DB2-BD59-A6C34878D82A}">
                    <a16:rowId xmlns:a16="http://schemas.microsoft.com/office/drawing/2014/main" val="10002"/>
                  </a:ext>
                </a:extLst>
              </a:tr>
              <a:tr h="240604">
                <a:tc>
                  <a:txBody>
                    <a:bodyPr/>
                    <a:lstStyle/>
                    <a:p>
                      <a:pPr>
                        <a:lnSpc>
                          <a:spcPct val="100000"/>
                        </a:lnSpc>
                      </a:pPr>
                      <a:r>
                        <a:rPr lang="en-US" sz="1800" b="1" dirty="0">
                          <a:solidFill>
                            <a:schemeClr val="bg1"/>
                          </a:solidFill>
                          <a:latin typeface="Arial" panose="020B0604020202020204" pitchFamily="34" charset="0"/>
                          <a:cs typeface="Arial" panose="020B0604020202020204" pitchFamily="34" charset="0"/>
                        </a:rPr>
                        <a:t>Area</a:t>
                      </a:r>
                    </a:p>
                  </a:txBody>
                  <a:tcPr>
                    <a:solidFill>
                      <a:srgbClr val="008000"/>
                    </a:solidFill>
                  </a:tcPr>
                </a:tc>
                <a:tc>
                  <a:txBody>
                    <a:bodyPr/>
                    <a:lstStyle/>
                    <a:p>
                      <a:r>
                        <a:rPr lang="en-US" sz="1800" b="1" baseline="0" dirty="0">
                          <a:solidFill>
                            <a:schemeClr val="tx1"/>
                          </a:solidFill>
                          <a:latin typeface="Arial" panose="020B0604020202020204" pitchFamily="34" charset="0"/>
                          <a:cs typeface="Arial" panose="020B0604020202020204" pitchFamily="34" charset="0"/>
                        </a:rPr>
                        <a:t>3</a:t>
                      </a:r>
                      <a:endParaRPr lang="en-US" sz="1800" b="1" dirty="0">
                        <a:solidFill>
                          <a:schemeClr val="tx1"/>
                        </a:solidFill>
                        <a:latin typeface="Arial" panose="020B0604020202020204" pitchFamily="34" charset="0"/>
                        <a:cs typeface="Arial" panose="020B0604020202020204" pitchFamily="34" charset="0"/>
                      </a:endParaRPr>
                    </a:p>
                  </a:txBody>
                  <a:tcPr>
                    <a:solidFill>
                      <a:srgbClr val="93FF93"/>
                    </a:solidFill>
                  </a:tcPr>
                </a:tc>
                <a:extLst>
                  <a:ext uri="{0D108BD9-81ED-4DB2-BD59-A6C34878D82A}">
                    <a16:rowId xmlns:a16="http://schemas.microsoft.com/office/drawing/2014/main" val="10003"/>
                  </a:ext>
                </a:extLst>
              </a:tr>
              <a:tr h="2406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No. of trials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3</a:t>
                      </a:r>
                    </a:p>
                  </a:txBody>
                  <a:tcPr>
                    <a:solidFill>
                      <a:srgbClr val="93FF93"/>
                    </a:solidFill>
                  </a:tcPr>
                </a:tc>
                <a:extLst>
                  <a:ext uri="{0D108BD9-81ED-4DB2-BD59-A6C34878D82A}">
                    <a16:rowId xmlns:a16="http://schemas.microsoft.com/office/drawing/2014/main" val="10004"/>
                  </a:ext>
                </a:extLst>
              </a:tr>
              <a:tr h="65436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anose="020B0604020202020204" pitchFamily="34" charset="0"/>
                          <a:ea typeface="Arial Unicode MS" pitchFamily="34" charset="-128"/>
                          <a:cs typeface="Arial" panose="020B0604020202020204" pitchFamily="34" charset="0"/>
                        </a:rPr>
                        <a:t>Prioritized Problem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8000"/>
                    </a:solidFill>
                  </a:tcPr>
                </a:tc>
                <a:tc>
                  <a:txBody>
                    <a:bodyPr/>
                    <a:lstStyle/>
                    <a:p>
                      <a:pPr marL="0" marR="0" indent="0" algn="l" defTabSz="914400" rtl="0" eaLnBrk="1" fontAlgn="auto" latinLnBrk="0" hangingPunct="1">
                        <a:lnSpc>
                          <a:spcPts val="2163"/>
                        </a:lnSpc>
                        <a:spcBef>
                          <a:spcPts val="0"/>
                        </a:spcBef>
                        <a:spcAft>
                          <a:spcPts val="0"/>
                        </a:spcAft>
                        <a:buClrTx/>
                        <a:buSzTx/>
                        <a:buFontTx/>
                        <a:buNone/>
                        <a:tabLst/>
                        <a:defRPr/>
                      </a:pPr>
                      <a:r>
                        <a:rPr lang="en-US" sz="2000" b="1" dirty="0">
                          <a:latin typeface="Arial" panose="020B0604020202020204" pitchFamily="34" charset="0"/>
                          <a:cs typeface="Arial" panose="020B0604020202020204" pitchFamily="34" charset="0"/>
                        </a:rPr>
                        <a:t>Non availability of quality layer chicks, low growth rate, poor laying performance  and feather pecking </a:t>
                      </a:r>
                    </a:p>
                  </a:txBody>
                  <a:tcPr>
                    <a:solidFill>
                      <a:srgbClr val="93FF93"/>
                    </a:solidFill>
                  </a:tcPr>
                </a:tc>
                <a:extLst>
                  <a:ext uri="{0D108BD9-81ED-4DB2-BD59-A6C34878D82A}">
                    <a16:rowId xmlns:a16="http://schemas.microsoft.com/office/drawing/2014/main" val="10005"/>
                  </a:ext>
                </a:extLst>
              </a:tr>
            </a:tbl>
          </a:graphicData>
        </a:graphic>
      </p:graphicFrame>
      <p:sp>
        <p:nvSpPr>
          <p:cNvPr id="9" name="Footer Placeholder 3"/>
          <p:cNvSpPr txBox="1">
            <a:spLocks/>
          </p:cNvSpPr>
          <p:nvPr/>
        </p:nvSpPr>
        <p:spPr>
          <a:xfrm>
            <a:off x="0" y="0"/>
            <a:ext cx="9144000" cy="6096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Arial" pitchFamily="34" charset="0"/>
                <a:cs typeface="Arial" pitchFamily="34" charset="0"/>
              </a:rPr>
              <a:t>OFT </a:t>
            </a:r>
            <a:r>
              <a:rPr lang="en-US" sz="2000" b="1" dirty="0" smtClean="0">
                <a:solidFill>
                  <a:schemeClr val="bg1"/>
                </a:solidFill>
                <a:latin typeface="Arial" pitchFamily="34" charset="0"/>
                <a:cs typeface="Arial" pitchFamily="34" charset="0"/>
              </a:rPr>
              <a:t>4. </a:t>
            </a:r>
            <a:r>
              <a:rPr lang="en-US" sz="2000" b="1" dirty="0">
                <a:solidFill>
                  <a:schemeClr val="bg1"/>
                </a:solidFill>
                <a:latin typeface="Arial" pitchFamily="34" charset="0"/>
                <a:cs typeface="Arial" pitchFamily="34" charset="0"/>
              </a:rPr>
              <a:t>ASSESSMENT OF PRODUCTION PERFORMANCE OF DIFFERENT BREEDS OF POULTRY UNDER HOMESTEADs IN HIGHRANGES</a:t>
            </a:r>
          </a:p>
        </p:txBody>
      </p:sp>
      <p:graphicFrame>
        <p:nvGraphicFramePr>
          <p:cNvPr id="10" name="Table 9"/>
          <p:cNvGraphicFramePr>
            <a:graphicFrameLocks noGrp="1"/>
          </p:cNvGraphicFramePr>
          <p:nvPr>
            <p:extLst>
              <p:ext uri="{D42A27DB-BD31-4B8C-83A1-F6EECF244321}">
                <p14:modId xmlns:p14="http://schemas.microsoft.com/office/powerpoint/2010/main" val="3913373900"/>
              </p:ext>
            </p:extLst>
          </p:nvPr>
        </p:nvGraphicFramePr>
        <p:xfrm>
          <a:off x="76200" y="3581400"/>
          <a:ext cx="8991600" cy="2934208"/>
        </p:xfrm>
        <a:graphic>
          <a:graphicData uri="http://schemas.openxmlformats.org/drawingml/2006/table">
            <a:tbl>
              <a:tblPr/>
              <a:tblGrid>
                <a:gridCol w="929966">
                  <a:extLst>
                    <a:ext uri="{9D8B030D-6E8A-4147-A177-3AD203B41FA5}">
                      <a16:colId xmlns:a16="http://schemas.microsoft.com/office/drawing/2014/main" val="20000"/>
                    </a:ext>
                  </a:extLst>
                </a:gridCol>
                <a:gridCol w="8061634">
                  <a:extLst>
                    <a:ext uri="{9D8B030D-6E8A-4147-A177-3AD203B41FA5}">
                      <a16:colId xmlns:a16="http://schemas.microsoft.com/office/drawing/2014/main" val="20001"/>
                    </a:ext>
                  </a:extLst>
                </a:gridCol>
              </a:tblGrid>
              <a:tr h="351684">
                <a:tc gridSpan="2">
                  <a:txBody>
                    <a:bodyPr/>
                    <a:lstStyle/>
                    <a:p>
                      <a:pPr marL="0" marR="0">
                        <a:lnSpc>
                          <a:spcPct val="115000"/>
                        </a:lnSpc>
                        <a:spcBef>
                          <a:spcPts val="0"/>
                        </a:spcBef>
                        <a:spcAft>
                          <a:spcPts val="1000"/>
                        </a:spcAft>
                      </a:pPr>
                      <a:r>
                        <a:rPr lang="en-US" sz="1800" b="1" dirty="0">
                          <a:solidFill>
                            <a:srgbClr val="FF3399"/>
                          </a:solidFill>
                          <a:latin typeface="Arial" pitchFamily="34" charset="0"/>
                          <a:ea typeface="Calibri"/>
                          <a:cs typeface="Arial" pitchFamily="34" charset="0"/>
                        </a:rPr>
                        <a:t>Technological options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95769">
                <a:tc>
                  <a:txBody>
                    <a:bodyPr/>
                    <a:lstStyle/>
                    <a:p>
                      <a:pPr marL="0" marR="0">
                        <a:lnSpc>
                          <a:spcPct val="115000"/>
                        </a:lnSpc>
                        <a:spcBef>
                          <a:spcPts val="0"/>
                        </a:spcBef>
                        <a:spcAft>
                          <a:spcPts val="1000"/>
                        </a:spcAft>
                      </a:pPr>
                      <a:r>
                        <a:rPr lang="en-IN" sz="1800" b="1" dirty="0">
                          <a:solidFill>
                            <a:schemeClr val="bg1"/>
                          </a:solidFill>
                          <a:latin typeface="Arial" pitchFamily="34" charset="0"/>
                          <a:ea typeface="Calibri"/>
                          <a:cs typeface="Arial" pitchFamily="34" charset="0"/>
                        </a:rPr>
                        <a:t>TO1</a:t>
                      </a:r>
                      <a:r>
                        <a:rPr lang="en-IN" sz="1800" b="1" baseline="30000" dirty="0">
                          <a:solidFill>
                            <a:schemeClr val="bg1"/>
                          </a:solidFill>
                          <a:latin typeface="Arial" pitchFamily="34" charset="0"/>
                          <a:ea typeface="Calibri"/>
                          <a:cs typeface="Arial" pitchFamily="34" charset="0"/>
                        </a:rPr>
                        <a:t> </a:t>
                      </a:r>
                      <a:endParaRPr lang="en-US" sz="1800" b="1" dirty="0">
                        <a:solidFill>
                          <a:schemeClr val="bg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15000"/>
                        </a:lnSpc>
                        <a:spcBef>
                          <a:spcPts val="0"/>
                        </a:spcBef>
                        <a:spcAft>
                          <a:spcPts val="1000"/>
                        </a:spcAft>
                      </a:pPr>
                      <a:r>
                        <a:rPr lang="en-IN" sz="1800" b="1" dirty="0">
                          <a:solidFill>
                            <a:schemeClr val="tx1"/>
                          </a:solidFill>
                          <a:latin typeface="Arial" pitchFamily="34" charset="0"/>
                          <a:ea typeface="Calibri"/>
                          <a:cs typeface="Arial" pitchFamily="34" charset="0"/>
                        </a:rPr>
                        <a:t>Rearing</a:t>
                      </a:r>
                      <a:r>
                        <a:rPr lang="en-IN" sz="1800" b="1" baseline="0" dirty="0">
                          <a:solidFill>
                            <a:schemeClr val="tx1"/>
                          </a:solidFill>
                          <a:latin typeface="Arial" pitchFamily="34" charset="0"/>
                          <a:ea typeface="Calibri"/>
                          <a:cs typeface="Arial" pitchFamily="34" charset="0"/>
                        </a:rPr>
                        <a:t> non descript breeds</a:t>
                      </a:r>
                      <a:endParaRPr lang="en-US" sz="1800" b="1" dirty="0">
                        <a:solidFill>
                          <a:schemeClr val="tx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1"/>
                  </a:ext>
                </a:extLst>
              </a:tr>
              <a:tr h="535650">
                <a:tc>
                  <a:txBody>
                    <a:bodyPr/>
                    <a:lstStyle/>
                    <a:p>
                      <a:pPr marL="0" marR="0">
                        <a:lnSpc>
                          <a:spcPct val="115000"/>
                        </a:lnSpc>
                        <a:spcBef>
                          <a:spcPts val="0"/>
                        </a:spcBef>
                        <a:spcAft>
                          <a:spcPts val="1000"/>
                        </a:spcAft>
                      </a:pPr>
                      <a:r>
                        <a:rPr lang="en-IN" sz="1800" b="1" dirty="0">
                          <a:solidFill>
                            <a:schemeClr val="bg1"/>
                          </a:solidFill>
                          <a:latin typeface="Arial" pitchFamily="34" charset="0"/>
                          <a:ea typeface="Calibri"/>
                          <a:cs typeface="Arial" pitchFamily="34" charset="0"/>
                        </a:rPr>
                        <a:t>TO2 </a:t>
                      </a:r>
                      <a:endParaRPr lang="en-US" sz="1800" b="1" dirty="0">
                        <a:solidFill>
                          <a:schemeClr val="bg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800" b="1" i="1" dirty="0">
                          <a:solidFill>
                            <a:schemeClr val="tx1"/>
                          </a:solidFill>
                          <a:latin typeface="Arial" pitchFamily="34" charset="0"/>
                          <a:cs typeface="Arial" pitchFamily="34" charset="0"/>
                        </a:rPr>
                        <a:t>Rearing of  Kalinga Brown chicks as per recommended concentrate feed along with mineral mixture and vitamin supplements </a:t>
                      </a:r>
                      <a:r>
                        <a:rPr lang="en-US" sz="1800" b="1" i="1" dirty="0">
                          <a:solidFill>
                            <a:srgbClr val="FF3399"/>
                          </a:solidFill>
                          <a:latin typeface="Arial" pitchFamily="34" charset="0"/>
                          <a:cs typeface="Arial" pitchFamily="34" charset="0"/>
                        </a:rPr>
                        <a:t>(CPDO)</a:t>
                      </a: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2"/>
                  </a:ext>
                </a:extLst>
              </a:tr>
              <a:tr h="541238">
                <a:tc>
                  <a:txBody>
                    <a:bodyPr/>
                    <a:lstStyle/>
                    <a:p>
                      <a:pPr marL="0" marR="0">
                        <a:lnSpc>
                          <a:spcPct val="115000"/>
                        </a:lnSpc>
                        <a:spcBef>
                          <a:spcPts val="0"/>
                        </a:spcBef>
                        <a:spcAft>
                          <a:spcPts val="1000"/>
                        </a:spcAft>
                      </a:pPr>
                      <a:r>
                        <a:rPr lang="en-IN" sz="1800" b="1" dirty="0">
                          <a:solidFill>
                            <a:schemeClr val="bg1"/>
                          </a:solidFill>
                          <a:latin typeface="Arial" pitchFamily="34" charset="0"/>
                          <a:ea typeface="Calibri"/>
                          <a:cs typeface="Arial" pitchFamily="34" charset="0"/>
                        </a:rPr>
                        <a:t>TO3 </a:t>
                      </a:r>
                      <a:endParaRPr lang="en-US" sz="1800" b="1" dirty="0">
                        <a:solidFill>
                          <a:schemeClr val="bg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kumimoji="0" lang="en-US" sz="1800" b="1" kern="1200" dirty="0">
                          <a:solidFill>
                            <a:schemeClr val="tx1"/>
                          </a:solidFill>
                          <a:latin typeface="Arial" pitchFamily="34" charset="0"/>
                          <a:ea typeface="+mn-ea"/>
                          <a:cs typeface="Arial" pitchFamily="34" charset="0"/>
                        </a:rPr>
                        <a:t>Rearing of B V 380 chicks as per recommended concentrate feed along with mineral mixture and vitamin supplements </a:t>
                      </a:r>
                      <a:r>
                        <a:rPr kumimoji="0" lang="en-US" sz="1800" b="1" kern="1200" dirty="0">
                          <a:solidFill>
                            <a:srgbClr val="FF3399"/>
                          </a:solidFill>
                          <a:latin typeface="Arial" pitchFamily="34" charset="0"/>
                          <a:ea typeface="+mn-ea"/>
                          <a:cs typeface="Arial" pitchFamily="34" charset="0"/>
                        </a:rPr>
                        <a:t>(CPDO)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3"/>
                  </a:ext>
                </a:extLst>
              </a:tr>
              <a:tr h="640059">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IN" sz="1800" b="1" dirty="0">
                          <a:solidFill>
                            <a:schemeClr val="bg1"/>
                          </a:solidFill>
                          <a:latin typeface="Arial" pitchFamily="34" charset="0"/>
                          <a:ea typeface="Calibri"/>
                          <a:cs typeface="Arial" pitchFamily="34" charset="0"/>
                        </a:rPr>
                        <a:t>TO4</a:t>
                      </a:r>
                      <a:endParaRPr lang="en-US" sz="1800" b="1" dirty="0">
                        <a:solidFill>
                          <a:schemeClr val="bg1"/>
                        </a:solidFill>
                        <a:latin typeface="Arial" pitchFamily="34" charset="0"/>
                        <a:ea typeface="Calibri"/>
                        <a:cs typeface="Arial" pitchFamily="34" charset="0"/>
                      </a:endParaRPr>
                    </a:p>
                    <a:p>
                      <a:pPr marL="0" marR="0">
                        <a:lnSpc>
                          <a:spcPct val="115000"/>
                        </a:lnSpc>
                        <a:spcBef>
                          <a:spcPts val="0"/>
                        </a:spcBef>
                        <a:spcAft>
                          <a:spcPts val="1000"/>
                        </a:spcAft>
                      </a:pPr>
                      <a:endParaRPr lang="en-US" sz="1800" b="1" dirty="0">
                        <a:solidFill>
                          <a:schemeClr val="bg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1800" b="1" dirty="0">
                          <a:solidFill>
                            <a:schemeClr val="tx1"/>
                          </a:solidFill>
                          <a:latin typeface="Arial" pitchFamily="34" charset="0"/>
                          <a:ea typeface="Calibri"/>
                          <a:cs typeface="Arial" pitchFamily="34" charset="0"/>
                        </a:rPr>
                        <a:t>Rearing of Krishi bro chicks as per recommended concentrate feed along with mineral mixture and vitamin supplements </a:t>
                      </a:r>
                      <a:r>
                        <a:rPr lang="en-US" sz="1800" b="1" dirty="0">
                          <a:solidFill>
                            <a:srgbClr val="FF3399"/>
                          </a:solidFill>
                          <a:latin typeface="Arial" pitchFamily="34" charset="0"/>
                          <a:ea typeface="Calibri"/>
                          <a:cs typeface="Arial" pitchFamily="34" charset="0"/>
                        </a:rPr>
                        <a:t>(DPR)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4"/>
                  </a:ext>
                </a:extLst>
              </a:tr>
            </a:tbl>
          </a:graphicData>
        </a:graphic>
      </p:graphicFrame>
      <p:sp>
        <p:nvSpPr>
          <p:cNvPr id="8"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1698057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Rectangle 2056"/>
          <p:cNvSpPr>
            <a:spLocks noChangeArrowheads="1"/>
          </p:cNvSpPr>
          <p:nvPr/>
        </p:nvSpPr>
        <p:spPr bwMode="auto">
          <a:xfrm>
            <a:off x="1600200" y="76200"/>
            <a:ext cx="7315200" cy="685800"/>
          </a:xfrm>
          <a:prstGeom prst="snip2DiagRect">
            <a:avLst/>
          </a:prstGeom>
          <a:noFill/>
          <a:ln w="76200" cmpd="tri">
            <a:noFill/>
            <a:miter lim="800000"/>
            <a:headEnd/>
            <a:tailEnd/>
          </a:ln>
        </p:spPr>
        <p:txBody>
          <a:bodyPr wrap="none" anchor="ctr"/>
          <a:lstStyle/>
          <a:p>
            <a:pPr algn="ctr" fontAlgn="auto">
              <a:spcBef>
                <a:spcPts val="0"/>
              </a:spcBef>
              <a:spcAft>
                <a:spcPts val="0"/>
              </a:spcAft>
              <a:defRPr/>
            </a:pPr>
            <a:endParaRPr lang="en-US" sz="3200" b="1" dirty="0">
              <a:solidFill>
                <a:srgbClr val="0000CC"/>
              </a:solidFill>
              <a:latin typeface="+mn-lt"/>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433424048"/>
              </p:ext>
            </p:extLst>
          </p:nvPr>
        </p:nvGraphicFramePr>
        <p:xfrm>
          <a:off x="71406" y="0"/>
          <a:ext cx="9001156" cy="2150256"/>
        </p:xfrm>
        <a:graphic>
          <a:graphicData uri="http://schemas.openxmlformats.org/drawingml/2006/table">
            <a:tbl>
              <a:tblPr/>
              <a:tblGrid>
                <a:gridCol w="3857638">
                  <a:extLst>
                    <a:ext uri="{9D8B030D-6E8A-4147-A177-3AD203B41FA5}">
                      <a16:colId xmlns:a16="http://schemas.microsoft.com/office/drawing/2014/main" val="20000"/>
                    </a:ext>
                  </a:extLst>
                </a:gridCol>
                <a:gridCol w="1335336">
                  <a:extLst>
                    <a:ext uri="{9D8B030D-6E8A-4147-A177-3AD203B41FA5}">
                      <a16:colId xmlns:a16="http://schemas.microsoft.com/office/drawing/2014/main" val="20001"/>
                    </a:ext>
                  </a:extLst>
                </a:gridCol>
                <a:gridCol w="1269394">
                  <a:extLst>
                    <a:ext uri="{9D8B030D-6E8A-4147-A177-3AD203B41FA5}">
                      <a16:colId xmlns:a16="http://schemas.microsoft.com/office/drawing/2014/main" val="20002"/>
                    </a:ext>
                  </a:extLst>
                </a:gridCol>
                <a:gridCol w="1269394">
                  <a:extLst>
                    <a:ext uri="{9D8B030D-6E8A-4147-A177-3AD203B41FA5}">
                      <a16:colId xmlns:a16="http://schemas.microsoft.com/office/drawing/2014/main" val="20003"/>
                    </a:ext>
                  </a:extLst>
                </a:gridCol>
                <a:gridCol w="1269394">
                  <a:extLst>
                    <a:ext uri="{9D8B030D-6E8A-4147-A177-3AD203B41FA5}">
                      <a16:colId xmlns:a16="http://schemas.microsoft.com/office/drawing/2014/main" val="20004"/>
                    </a:ext>
                  </a:extLst>
                </a:gridCol>
              </a:tblGrid>
              <a:tr h="182771">
                <a:tc>
                  <a:txBody>
                    <a:bodyPr/>
                    <a:lstStyle/>
                    <a:p>
                      <a:pPr marL="0" marR="0" algn="ct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Parameters</a:t>
                      </a:r>
                      <a:endParaRPr lang="en-US" sz="2000" dirty="0">
                        <a:solidFill>
                          <a:srgbClr val="FF3399"/>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TO 1</a:t>
                      </a:r>
                      <a:endParaRPr lang="en-US" sz="2000" dirty="0">
                        <a:solidFill>
                          <a:srgbClr val="FF3399"/>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TO2</a:t>
                      </a:r>
                      <a:endParaRPr lang="en-US" sz="2000" dirty="0">
                        <a:solidFill>
                          <a:srgbClr val="FF3399"/>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TO 3</a:t>
                      </a:r>
                      <a:endParaRPr lang="en-US" sz="2000" dirty="0">
                        <a:solidFill>
                          <a:srgbClr val="FF3399"/>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TO 4</a:t>
                      </a:r>
                      <a:endParaRPr lang="en-US" sz="2000" dirty="0">
                        <a:solidFill>
                          <a:srgbClr val="FF3399"/>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2771">
                <a:tc>
                  <a:txBody>
                    <a:bodyPr/>
                    <a:lstStyle/>
                    <a:p>
                      <a:pPr marL="0" marR="0">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Age</a:t>
                      </a:r>
                      <a:r>
                        <a:rPr lang="en-US" sz="2000" b="1" baseline="0" dirty="0">
                          <a:solidFill>
                            <a:srgbClr val="002060"/>
                          </a:solidFill>
                          <a:latin typeface="Arial" pitchFamily="34" charset="0"/>
                          <a:ea typeface="Times New Roman"/>
                          <a:cs typeface="Arial" pitchFamily="34" charset="0"/>
                        </a:rPr>
                        <a:t> at sexual maturity (days)</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180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150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150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150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2771">
                <a:tc>
                  <a:txBody>
                    <a:bodyPr/>
                    <a:lstStyle/>
                    <a:p>
                      <a:pPr marL="0" marR="0">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Body</a:t>
                      </a:r>
                      <a:r>
                        <a:rPr lang="en-US" sz="2000" b="1" baseline="0" dirty="0">
                          <a:solidFill>
                            <a:srgbClr val="002060"/>
                          </a:solidFill>
                          <a:latin typeface="Arial" pitchFamily="34" charset="0"/>
                          <a:ea typeface="Times New Roman"/>
                          <a:cs typeface="Arial" pitchFamily="34" charset="0"/>
                        </a:rPr>
                        <a:t> weight (Kg)</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0.980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1.410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1.400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1.450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2771">
                <a:tc>
                  <a:txBody>
                    <a:bodyPr/>
                    <a:lstStyle/>
                    <a:p>
                      <a:pPr marL="0" marR="0">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Mortality(%)</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40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2771">
                <a:tc>
                  <a:txBody>
                    <a:bodyPr/>
                    <a:lstStyle/>
                    <a:p>
                      <a:pPr marL="0" marR="0">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Feather</a:t>
                      </a:r>
                      <a:r>
                        <a:rPr lang="en-US" sz="2000" b="1" baseline="0" dirty="0">
                          <a:solidFill>
                            <a:srgbClr val="002060"/>
                          </a:solidFill>
                          <a:latin typeface="Arial" pitchFamily="34" charset="0"/>
                          <a:ea typeface="Times New Roman"/>
                          <a:cs typeface="Arial" pitchFamily="34" charset="0"/>
                        </a:rPr>
                        <a:t> pecking(%)</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30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592">
                <a:tc>
                  <a:txBody>
                    <a:bodyPr/>
                    <a:lstStyle/>
                    <a:p>
                      <a:pPr marL="0" marR="0">
                        <a:lnSpc>
                          <a:spcPct val="115000"/>
                        </a:lnSpc>
                        <a:spcBef>
                          <a:spcPts val="0"/>
                        </a:spcBef>
                        <a:spcAft>
                          <a:spcPts val="1000"/>
                        </a:spcAft>
                      </a:pPr>
                      <a:r>
                        <a:rPr lang="en-US" sz="2000" b="1" dirty="0">
                          <a:solidFill>
                            <a:schemeClr val="tx1"/>
                          </a:solidFill>
                          <a:latin typeface="Arial" pitchFamily="34" charset="0"/>
                          <a:ea typeface="Times New Roman"/>
                          <a:cs typeface="Arial" pitchFamily="34" charset="0"/>
                        </a:rPr>
                        <a:t>Annual</a:t>
                      </a:r>
                      <a:r>
                        <a:rPr lang="en-US" sz="2000" b="1" baseline="0" dirty="0">
                          <a:solidFill>
                            <a:schemeClr val="tx1"/>
                          </a:solidFill>
                          <a:latin typeface="Arial" pitchFamily="34" charset="0"/>
                          <a:ea typeface="Times New Roman"/>
                          <a:cs typeface="Arial" pitchFamily="34" charset="0"/>
                        </a:rPr>
                        <a:t> Egg production( </a:t>
                      </a:r>
                      <a:r>
                        <a:rPr lang="en-US" sz="2000" b="1" baseline="0" dirty="0" err="1">
                          <a:solidFill>
                            <a:schemeClr val="tx1"/>
                          </a:solidFill>
                          <a:latin typeface="Arial" pitchFamily="34" charset="0"/>
                          <a:ea typeface="Times New Roman"/>
                          <a:cs typeface="Arial" pitchFamily="34" charset="0"/>
                        </a:rPr>
                        <a:t>Nos</a:t>
                      </a:r>
                      <a:r>
                        <a:rPr lang="en-US" sz="2000" b="1" baseline="0" dirty="0">
                          <a:solidFill>
                            <a:schemeClr val="tx1"/>
                          </a:solidFill>
                          <a:latin typeface="Arial" pitchFamily="34" charset="0"/>
                          <a:ea typeface="Times New Roman"/>
                          <a:cs typeface="Arial" pitchFamily="34" charset="0"/>
                        </a:rPr>
                        <a:t>)</a:t>
                      </a:r>
                      <a:endParaRPr lang="en-US" sz="2000" b="1" dirty="0">
                        <a:solidFill>
                          <a:schemeClr val="tx1"/>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79</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162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284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169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6" name="Rectangle 15"/>
          <p:cNvSpPr/>
          <p:nvPr/>
        </p:nvSpPr>
        <p:spPr>
          <a:xfrm>
            <a:off x="71406" y="4778514"/>
            <a:ext cx="9001156" cy="707886"/>
          </a:xfrm>
          <a:prstGeom prst="rect">
            <a:avLst/>
          </a:prstGeom>
          <a:ln>
            <a:solidFill>
              <a:schemeClr val="tx1"/>
            </a:solidFill>
          </a:ln>
        </p:spPr>
        <p:txBody>
          <a:bodyPr wrap="square">
            <a:spAutoFit/>
          </a:bodyPr>
          <a:lstStyle/>
          <a:p>
            <a:pPr algn="ctr"/>
            <a:r>
              <a:rPr lang="en-US" sz="2000" b="1" dirty="0">
                <a:solidFill>
                  <a:srgbClr val="FF3399"/>
                </a:solidFill>
                <a:latin typeface="Arial" pitchFamily="34" charset="0"/>
                <a:cs typeface="Arial" pitchFamily="34" charset="0"/>
              </a:rPr>
              <a:t>Conclusion</a:t>
            </a:r>
          </a:p>
          <a:p>
            <a:pPr algn="ctr"/>
            <a:r>
              <a:rPr lang="en-US" sz="2000" b="1" dirty="0">
                <a:solidFill>
                  <a:srgbClr val="002060"/>
                </a:solidFill>
                <a:latin typeface="Arial" pitchFamily="34" charset="0"/>
                <a:cs typeface="Arial" pitchFamily="34" charset="0"/>
              </a:rPr>
              <a:t>BV 380 was found effective in terms of egg yield/ annum</a:t>
            </a:r>
          </a:p>
        </p:txBody>
      </p:sp>
      <p:sp>
        <p:nvSpPr>
          <p:cNvPr id="17" name="Rectangle 16"/>
          <p:cNvSpPr/>
          <p:nvPr/>
        </p:nvSpPr>
        <p:spPr>
          <a:xfrm>
            <a:off x="71406" y="5537537"/>
            <a:ext cx="9001156" cy="1015663"/>
          </a:xfrm>
          <a:prstGeom prst="rect">
            <a:avLst/>
          </a:prstGeom>
          <a:ln>
            <a:solidFill>
              <a:srgbClr val="FF0000"/>
            </a:solidFill>
          </a:ln>
        </p:spPr>
        <p:txBody>
          <a:bodyPr wrap="square">
            <a:spAutoFit/>
          </a:bodyPr>
          <a:lstStyle/>
          <a:p>
            <a:pPr algn="ctr"/>
            <a:r>
              <a:rPr lang="en-US" sz="2000" b="1" dirty="0">
                <a:solidFill>
                  <a:schemeClr val="accent6">
                    <a:lumMod val="75000"/>
                  </a:schemeClr>
                </a:solidFill>
                <a:latin typeface="Arial" pitchFamily="34" charset="0"/>
                <a:cs typeface="Arial" pitchFamily="34" charset="0"/>
              </a:rPr>
              <a:t>Feed back</a:t>
            </a:r>
          </a:p>
          <a:p>
            <a:pPr algn="ctr"/>
            <a:r>
              <a:rPr lang="en-US" sz="2000" b="1" dirty="0" err="1">
                <a:solidFill>
                  <a:schemeClr val="accent6">
                    <a:lumMod val="75000"/>
                  </a:schemeClr>
                </a:solidFill>
                <a:latin typeface="Arial" pitchFamily="34" charset="0"/>
                <a:cs typeface="Arial" pitchFamily="34" charset="0"/>
              </a:rPr>
              <a:t>Kalinga</a:t>
            </a:r>
            <a:r>
              <a:rPr lang="en-US" sz="2000" b="1" dirty="0">
                <a:solidFill>
                  <a:schemeClr val="accent6">
                    <a:lumMod val="75000"/>
                  </a:schemeClr>
                </a:solidFill>
                <a:latin typeface="Arial" pitchFamily="34" charset="0"/>
                <a:cs typeface="Arial" pitchFamily="34" charset="0"/>
              </a:rPr>
              <a:t> brown, BV 380 and Krishi bro was found effective in terms of adaptability in high ranges and Krishi bro attained higher body weight</a:t>
            </a:r>
          </a:p>
        </p:txBody>
      </p:sp>
      <p:sp>
        <p:nvSpPr>
          <p:cNvPr id="18"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pic>
        <p:nvPicPr>
          <p:cNvPr id="19"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276600" y="2209801"/>
            <a:ext cx="2895600" cy="2116944"/>
          </a:xfrm>
          <a:ln>
            <a:solidFill>
              <a:srgbClr val="FF0000"/>
            </a:solidFill>
          </a:ln>
        </p:spPr>
      </p:pic>
      <p:pic>
        <p:nvPicPr>
          <p:cNvPr id="20" name="Picture 19" descr="IMG-20190716-WA0024.jpg"/>
          <p:cNvPicPr>
            <a:picLocks noChangeAspect="1"/>
          </p:cNvPicPr>
          <p:nvPr/>
        </p:nvPicPr>
        <p:blipFill>
          <a:blip r:embed="rId4" cstate="print"/>
          <a:stretch>
            <a:fillRect/>
          </a:stretch>
        </p:blipFill>
        <p:spPr>
          <a:xfrm>
            <a:off x="71406" y="2209800"/>
            <a:ext cx="3128994" cy="2116944"/>
          </a:xfrm>
          <a:prstGeom prst="rect">
            <a:avLst/>
          </a:prstGeom>
          <a:ln>
            <a:solidFill>
              <a:srgbClr val="FF0000"/>
            </a:solidFill>
          </a:ln>
        </p:spPr>
      </p:pic>
      <p:pic>
        <p:nvPicPr>
          <p:cNvPr id="21" name="Picture 2"/>
          <p:cNvPicPr>
            <a:picLocks noChangeAspect="1" noChangeArrowheads="1"/>
          </p:cNvPicPr>
          <p:nvPr/>
        </p:nvPicPr>
        <p:blipFill>
          <a:blip r:embed="rId5" cstate="print"/>
          <a:srcRect/>
          <a:stretch>
            <a:fillRect/>
          </a:stretch>
        </p:blipFill>
        <p:spPr bwMode="auto">
          <a:xfrm>
            <a:off x="6248400" y="2209800"/>
            <a:ext cx="2824162" cy="2116944"/>
          </a:xfrm>
          <a:prstGeom prst="rect">
            <a:avLst/>
          </a:prstGeom>
          <a:noFill/>
          <a:ln w="9525">
            <a:solidFill>
              <a:srgbClr val="FF0000"/>
            </a:solidFill>
            <a:miter lim="800000"/>
            <a:headEnd/>
            <a:tailEnd/>
          </a:ln>
          <a:effectLst/>
        </p:spPr>
      </p:pic>
      <p:sp>
        <p:nvSpPr>
          <p:cNvPr id="14" name="TextBox 11"/>
          <p:cNvSpPr txBox="1">
            <a:spLocks noChangeArrowheads="1"/>
          </p:cNvSpPr>
          <p:nvPr/>
        </p:nvSpPr>
        <p:spPr bwMode="auto">
          <a:xfrm>
            <a:off x="4114800" y="4385846"/>
            <a:ext cx="1285884" cy="338554"/>
          </a:xfrm>
          <a:prstGeom prst="rect">
            <a:avLst/>
          </a:prstGeom>
          <a:noFill/>
          <a:ln w="12700">
            <a:solidFill>
              <a:schemeClr val="tx1"/>
            </a:solidFill>
            <a:miter lim="800000"/>
            <a:headEnd/>
            <a:tailEnd/>
          </a:ln>
        </p:spPr>
        <p:txBody>
          <a:bodyPr wrap="square">
            <a:spAutoFit/>
          </a:bodyPr>
          <a:lstStyle/>
          <a:p>
            <a:pPr algn="ctr"/>
            <a:r>
              <a:rPr lang="en-US" sz="1600" b="1" dirty="0">
                <a:solidFill>
                  <a:srgbClr val="CC3399"/>
                </a:solidFill>
                <a:latin typeface="Arial" panose="020B0604020202020204" pitchFamily="34" charset="0"/>
                <a:cs typeface="Arial" panose="020B0604020202020204" pitchFamily="34" charset="0"/>
              </a:rPr>
              <a:t> BV 380</a:t>
            </a:r>
            <a:endParaRPr lang="en-US" sz="1600" b="1" dirty="0">
              <a:solidFill>
                <a:srgbClr val="008000"/>
              </a:solidFill>
              <a:latin typeface="Arial" panose="020B0604020202020204" pitchFamily="34" charset="0"/>
              <a:cs typeface="Arial" panose="020B0604020202020204" pitchFamily="34" charset="0"/>
            </a:endParaRPr>
          </a:p>
        </p:txBody>
      </p:sp>
      <p:sp>
        <p:nvSpPr>
          <p:cNvPr id="12" name="TextBox 11"/>
          <p:cNvSpPr txBox="1">
            <a:spLocks noChangeArrowheads="1"/>
          </p:cNvSpPr>
          <p:nvPr/>
        </p:nvSpPr>
        <p:spPr bwMode="auto">
          <a:xfrm>
            <a:off x="6891326" y="4385846"/>
            <a:ext cx="1643074" cy="338554"/>
          </a:xfrm>
          <a:prstGeom prst="rect">
            <a:avLst/>
          </a:prstGeom>
          <a:noFill/>
          <a:ln w="12700">
            <a:solidFill>
              <a:schemeClr val="tx1"/>
            </a:solidFill>
            <a:miter lim="800000"/>
            <a:headEnd/>
            <a:tailEnd/>
          </a:ln>
        </p:spPr>
        <p:txBody>
          <a:bodyPr wrap="square">
            <a:spAutoFit/>
          </a:bodyPr>
          <a:lstStyle/>
          <a:p>
            <a:r>
              <a:rPr lang="en-US" sz="1600" b="1" dirty="0">
                <a:solidFill>
                  <a:srgbClr val="CC3399"/>
                </a:solidFill>
                <a:latin typeface="Arial" panose="020B0604020202020204" pitchFamily="34" charset="0"/>
                <a:cs typeface="Arial" panose="020B0604020202020204" pitchFamily="34" charset="0"/>
              </a:rPr>
              <a:t> KRISHI BRO</a:t>
            </a:r>
            <a:endParaRPr lang="en-US" sz="1600" b="1" dirty="0">
              <a:solidFill>
                <a:srgbClr val="008000"/>
              </a:solidFill>
              <a:latin typeface="Arial" panose="020B0604020202020204" pitchFamily="34" charset="0"/>
              <a:cs typeface="Arial" panose="020B0604020202020204" pitchFamily="34" charset="0"/>
            </a:endParaRPr>
          </a:p>
        </p:txBody>
      </p:sp>
      <p:sp>
        <p:nvSpPr>
          <p:cNvPr id="13" name="TextBox 12"/>
          <p:cNvSpPr txBox="1">
            <a:spLocks noChangeArrowheads="1"/>
          </p:cNvSpPr>
          <p:nvPr/>
        </p:nvSpPr>
        <p:spPr bwMode="auto">
          <a:xfrm>
            <a:off x="661958" y="4416623"/>
            <a:ext cx="1852642" cy="307777"/>
          </a:xfrm>
          <a:prstGeom prst="rect">
            <a:avLst/>
          </a:prstGeom>
          <a:noFill/>
          <a:ln w="12700">
            <a:solidFill>
              <a:schemeClr val="tx1"/>
            </a:solidFill>
            <a:miter lim="800000"/>
            <a:headEnd/>
            <a:tailEnd/>
          </a:ln>
        </p:spPr>
        <p:txBody>
          <a:bodyPr wrap="square">
            <a:spAutoFit/>
          </a:bodyPr>
          <a:lstStyle/>
          <a:p>
            <a:pPr algn="ctr"/>
            <a:r>
              <a:rPr lang="en-US" sz="1400" b="1" dirty="0">
                <a:solidFill>
                  <a:srgbClr val="CC3399"/>
                </a:solidFill>
                <a:latin typeface="Arial" panose="020B0604020202020204" pitchFamily="34" charset="0"/>
                <a:cs typeface="Arial" panose="020B0604020202020204" pitchFamily="34" charset="0"/>
              </a:rPr>
              <a:t> KALINGA  BROWN</a:t>
            </a:r>
            <a:endParaRPr lang="en-US" sz="1400" b="1"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844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txBox="1">
            <a:spLocks/>
          </p:cNvSpPr>
          <p:nvPr/>
        </p:nvSpPr>
        <p:spPr>
          <a:xfrm>
            <a:off x="0" y="0"/>
            <a:ext cx="9144000" cy="366712"/>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IDUKKI  DISTRICT PROFILE</a:t>
            </a:r>
            <a:endParaRPr lang="en-US" sz="2800" b="1" dirty="0">
              <a:solidFill>
                <a:schemeClr val="bg1"/>
              </a:solidFill>
              <a:latin typeface="Arial" pitchFamily="34" charset="0"/>
              <a:cs typeface="Arial"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671" r="27478" b="4215"/>
          <a:stretch/>
        </p:blipFill>
        <p:spPr>
          <a:xfrm>
            <a:off x="1905000" y="566526"/>
            <a:ext cx="5657469" cy="339587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482446332"/>
              </p:ext>
            </p:extLst>
          </p:nvPr>
        </p:nvGraphicFramePr>
        <p:xfrm>
          <a:off x="76201" y="4191000"/>
          <a:ext cx="8991602" cy="2332983"/>
        </p:xfrm>
        <a:graphic>
          <a:graphicData uri="http://schemas.openxmlformats.org/drawingml/2006/table">
            <a:tbl>
              <a:tblPr firstRow="1" bandRow="1">
                <a:tableStyleId>{5C22544A-7EE6-4342-B048-85BDC9FD1C3A}</a:tableStyleId>
              </a:tblPr>
              <a:tblGrid>
                <a:gridCol w="3540983">
                  <a:extLst>
                    <a:ext uri="{9D8B030D-6E8A-4147-A177-3AD203B41FA5}">
                      <a16:colId xmlns:a16="http://schemas.microsoft.com/office/drawing/2014/main" val="20000"/>
                    </a:ext>
                  </a:extLst>
                </a:gridCol>
                <a:gridCol w="5450619">
                  <a:extLst>
                    <a:ext uri="{9D8B030D-6E8A-4147-A177-3AD203B41FA5}">
                      <a16:colId xmlns:a16="http://schemas.microsoft.com/office/drawing/2014/main" val="20001"/>
                    </a:ext>
                  </a:extLst>
                </a:gridCol>
              </a:tblGrid>
              <a:tr h="2332983">
                <a:tc>
                  <a:txBody>
                    <a:bodyPr/>
                    <a:lstStyle/>
                    <a:p>
                      <a:pPr>
                        <a:lnSpc>
                          <a:spcPct val="150000"/>
                        </a:lnSpc>
                        <a:buFontTx/>
                        <a:buBlip>
                          <a:blip r:embed="rId4"/>
                        </a:buBlip>
                      </a:pPr>
                      <a:r>
                        <a:rPr lang="en-US" sz="1600" b="1" dirty="0">
                          <a:latin typeface="Arial" pitchFamily="34" charset="0"/>
                          <a:cs typeface="Arial" pitchFamily="34" charset="0"/>
                        </a:rPr>
                        <a:t>Geographical area</a:t>
                      </a:r>
                      <a:r>
                        <a:rPr lang="en-US" sz="1600" b="1" dirty="0">
                          <a:solidFill>
                            <a:schemeClr val="bg1"/>
                          </a:solidFill>
                          <a:latin typeface="Arial" pitchFamily="34" charset="0"/>
                          <a:cs typeface="Arial" pitchFamily="34" charset="0"/>
                        </a:rPr>
                        <a:t>:</a:t>
                      </a:r>
                      <a:r>
                        <a:rPr lang="en-US" sz="1600" b="1" dirty="0">
                          <a:latin typeface="Arial" pitchFamily="34" charset="0"/>
                          <a:cs typeface="Arial" pitchFamily="34" charset="0"/>
                        </a:rPr>
                        <a:t> 4358 </a:t>
                      </a:r>
                      <a:r>
                        <a:rPr lang="en-US" sz="1600" b="1" dirty="0" err="1">
                          <a:latin typeface="Arial" pitchFamily="34" charset="0"/>
                          <a:cs typeface="Arial" pitchFamily="34" charset="0"/>
                        </a:rPr>
                        <a:t>sqkm</a:t>
                      </a:r>
                      <a:r>
                        <a:rPr lang="en-US" sz="1600" b="1" dirty="0">
                          <a:latin typeface="Arial" pitchFamily="34" charset="0"/>
                          <a:cs typeface="Arial" pitchFamily="34" charset="0"/>
                        </a:rPr>
                        <a:t>.</a:t>
                      </a:r>
                    </a:p>
                    <a:p>
                      <a:pPr>
                        <a:lnSpc>
                          <a:spcPct val="150000"/>
                        </a:lnSpc>
                        <a:buFontTx/>
                        <a:buBlip>
                          <a:blip r:embed="rId4"/>
                        </a:buBlip>
                      </a:pPr>
                      <a:r>
                        <a:rPr lang="en-US" sz="1600" b="1" dirty="0">
                          <a:latin typeface="Arial" pitchFamily="34" charset="0"/>
                          <a:cs typeface="Arial" pitchFamily="34" charset="0"/>
                        </a:rPr>
                        <a:t> Population	 : 11.08 lakhs</a:t>
                      </a:r>
                    </a:p>
                    <a:p>
                      <a:pPr>
                        <a:lnSpc>
                          <a:spcPct val="150000"/>
                        </a:lnSpc>
                        <a:buFontTx/>
                        <a:buBlip>
                          <a:blip r:embed="rId4"/>
                        </a:buBlip>
                      </a:pPr>
                      <a:r>
                        <a:rPr lang="en-US" sz="1600" b="1" dirty="0">
                          <a:latin typeface="Arial" pitchFamily="34" charset="0"/>
                          <a:cs typeface="Arial" pitchFamily="34" charset="0"/>
                        </a:rPr>
                        <a:t> </a:t>
                      </a:r>
                      <a:r>
                        <a:rPr lang="en-US" sz="1600" b="1" dirty="0" err="1">
                          <a:latin typeface="Arial" pitchFamily="34" charset="0"/>
                          <a:cs typeface="Arial" pitchFamily="34" charset="0"/>
                        </a:rPr>
                        <a:t>Taluks</a:t>
                      </a:r>
                      <a:r>
                        <a:rPr lang="en-US" sz="1600" b="1" dirty="0">
                          <a:latin typeface="Arial" pitchFamily="34" charset="0"/>
                          <a:cs typeface="Arial" pitchFamily="34" charset="0"/>
                        </a:rPr>
                        <a:t>		 :   5</a:t>
                      </a:r>
                    </a:p>
                    <a:p>
                      <a:pPr>
                        <a:lnSpc>
                          <a:spcPct val="150000"/>
                        </a:lnSpc>
                        <a:buFontTx/>
                        <a:buBlip>
                          <a:blip r:embed="rId4"/>
                        </a:buBlip>
                      </a:pPr>
                      <a:r>
                        <a:rPr lang="en-US" sz="1600" b="1" dirty="0">
                          <a:latin typeface="Arial" pitchFamily="34" charset="0"/>
                          <a:cs typeface="Arial" pitchFamily="34" charset="0"/>
                        </a:rPr>
                        <a:t> Blocks		 :   8</a:t>
                      </a:r>
                    </a:p>
                    <a:p>
                      <a:pPr>
                        <a:lnSpc>
                          <a:spcPct val="150000"/>
                        </a:lnSpc>
                        <a:buFontTx/>
                        <a:buBlip>
                          <a:blip r:embed="rId4"/>
                        </a:buBlip>
                      </a:pPr>
                      <a:r>
                        <a:rPr lang="en-US" sz="1600" b="1" dirty="0">
                          <a:latin typeface="Arial" pitchFamily="34" charset="0"/>
                          <a:cs typeface="Arial" pitchFamily="34" charset="0"/>
                        </a:rPr>
                        <a:t> </a:t>
                      </a:r>
                      <a:r>
                        <a:rPr lang="en-US" sz="1600" b="1" dirty="0" err="1">
                          <a:latin typeface="Arial" pitchFamily="34" charset="0"/>
                          <a:cs typeface="Arial" pitchFamily="34" charset="0"/>
                        </a:rPr>
                        <a:t>Panchayats</a:t>
                      </a:r>
                      <a:r>
                        <a:rPr lang="en-US" sz="1600" b="1" dirty="0">
                          <a:latin typeface="Arial" pitchFamily="34" charset="0"/>
                          <a:cs typeface="Arial" pitchFamily="34" charset="0"/>
                        </a:rPr>
                        <a:t>	 :   53</a:t>
                      </a:r>
                    </a:p>
                    <a:p>
                      <a:pPr marL="0" marR="0" indent="0" algn="l" defTabSz="914400" rtl="0" eaLnBrk="1" fontAlgn="auto" latinLnBrk="0" hangingPunct="1">
                        <a:lnSpc>
                          <a:spcPct val="150000"/>
                        </a:lnSpc>
                        <a:spcBef>
                          <a:spcPts val="0"/>
                        </a:spcBef>
                        <a:spcAft>
                          <a:spcPts val="0"/>
                        </a:spcAft>
                        <a:buClrTx/>
                        <a:buSzTx/>
                        <a:buFontTx/>
                        <a:buBlip>
                          <a:blip r:embed="rId4"/>
                        </a:buBlip>
                        <a:tabLst/>
                        <a:defRPr/>
                      </a:pPr>
                      <a:r>
                        <a:rPr lang="en-US" sz="1600" b="1" dirty="0">
                          <a:latin typeface="Arial" pitchFamily="34" charset="0"/>
                          <a:cs typeface="Arial" pitchFamily="34" charset="0"/>
                        </a:rPr>
                        <a:t>Villages	                 :   65</a:t>
                      </a:r>
                      <a:endParaRPr lang="en-IN" sz="1600" dirty="0">
                        <a:latin typeface="Arial" pitchFamily="34" charset="0"/>
                        <a:cs typeface="Arial" pitchFamily="34" charset="0"/>
                      </a:endParaRPr>
                    </a:p>
                  </a:txBody>
                  <a:tcPr>
                    <a:solidFill>
                      <a:srgbClr val="FF3399"/>
                    </a:solidFill>
                  </a:tcPr>
                </a:tc>
                <a:tc>
                  <a:txBody>
                    <a:bodyPr/>
                    <a:lstStyle/>
                    <a:p>
                      <a:pPr>
                        <a:lnSpc>
                          <a:spcPct val="150000"/>
                        </a:lnSpc>
                        <a:buFontTx/>
                        <a:buBlip>
                          <a:blip r:embed="rId4"/>
                        </a:buBlip>
                      </a:pPr>
                      <a:r>
                        <a:rPr lang="en-US" sz="1600" b="1" dirty="0">
                          <a:latin typeface="Arial" pitchFamily="34" charset="0"/>
                          <a:cs typeface="Arial" pitchFamily="34" charset="0"/>
                        </a:rPr>
                        <a:t>Avg. ann. rainfall	       :   2900 mm</a:t>
                      </a:r>
                    </a:p>
                    <a:p>
                      <a:pPr>
                        <a:lnSpc>
                          <a:spcPct val="150000"/>
                        </a:lnSpc>
                        <a:buFontTx/>
                        <a:buBlip>
                          <a:blip r:embed="rId4"/>
                        </a:buBlip>
                      </a:pPr>
                      <a:r>
                        <a:rPr lang="en-US" sz="1600" b="1" dirty="0">
                          <a:latin typeface="Arial" pitchFamily="34" charset="0"/>
                          <a:cs typeface="Arial" pitchFamily="34" charset="0"/>
                        </a:rPr>
                        <a:t>Temperature 	       :  max 35</a:t>
                      </a:r>
                      <a:r>
                        <a:rPr lang="en-US" sz="1600" b="1" baseline="30000" dirty="0">
                          <a:latin typeface="Arial" pitchFamily="34" charset="0"/>
                          <a:cs typeface="Arial" pitchFamily="34" charset="0"/>
                        </a:rPr>
                        <a:t>o</a:t>
                      </a:r>
                      <a:r>
                        <a:rPr lang="en-US" sz="1600" b="1" dirty="0">
                          <a:latin typeface="Arial" pitchFamily="34" charset="0"/>
                          <a:cs typeface="Arial" pitchFamily="34" charset="0"/>
                        </a:rPr>
                        <a:t>C min 10</a:t>
                      </a:r>
                      <a:r>
                        <a:rPr lang="en-US" sz="1600" b="1" baseline="30000" dirty="0">
                          <a:latin typeface="Arial" pitchFamily="34" charset="0"/>
                          <a:cs typeface="Arial" pitchFamily="34" charset="0"/>
                        </a:rPr>
                        <a:t>o</a:t>
                      </a:r>
                      <a:r>
                        <a:rPr lang="en-US" sz="1600" b="1" dirty="0">
                          <a:latin typeface="Arial" pitchFamily="34" charset="0"/>
                          <a:cs typeface="Arial" pitchFamily="34" charset="0"/>
                        </a:rPr>
                        <a:t>C</a:t>
                      </a:r>
                      <a:endParaRPr lang="en-US" sz="1800" b="1" dirty="0">
                        <a:latin typeface="Arial" pitchFamily="34" charset="0"/>
                        <a:cs typeface="Arial" pitchFamily="34" charset="0"/>
                      </a:endParaRPr>
                    </a:p>
                    <a:p>
                      <a:pPr>
                        <a:lnSpc>
                          <a:spcPct val="150000"/>
                        </a:lnSpc>
                        <a:buFontTx/>
                        <a:buBlip>
                          <a:blip r:embed="rId4"/>
                        </a:buBlip>
                      </a:pPr>
                      <a:r>
                        <a:rPr lang="en-US" sz="1600" b="1" dirty="0">
                          <a:latin typeface="Arial" pitchFamily="34" charset="0"/>
                          <a:cs typeface="Arial" pitchFamily="34" charset="0"/>
                        </a:rPr>
                        <a:t>Relative Hum. (%)</a:t>
                      </a:r>
                      <a:r>
                        <a:rPr lang="en-US" sz="1600" b="1" baseline="0" dirty="0">
                          <a:latin typeface="Arial" pitchFamily="34" charset="0"/>
                          <a:cs typeface="Arial" pitchFamily="34" charset="0"/>
                        </a:rPr>
                        <a:t>       </a:t>
                      </a:r>
                      <a:r>
                        <a:rPr lang="en-US" sz="1600" b="1" dirty="0">
                          <a:latin typeface="Arial" pitchFamily="34" charset="0"/>
                          <a:cs typeface="Arial" pitchFamily="34" charset="0"/>
                        </a:rPr>
                        <a:t>:  73.7%</a:t>
                      </a:r>
                    </a:p>
                    <a:p>
                      <a:pPr>
                        <a:lnSpc>
                          <a:spcPct val="150000"/>
                        </a:lnSpc>
                        <a:buFontTx/>
                        <a:buBlip>
                          <a:blip r:embed="rId4"/>
                        </a:buBlip>
                      </a:pPr>
                      <a:r>
                        <a:rPr lang="en-US" sz="1600" b="1" dirty="0">
                          <a:latin typeface="Arial" pitchFamily="34" charset="0"/>
                          <a:cs typeface="Arial" pitchFamily="34" charset="0"/>
                        </a:rPr>
                        <a:t>Agro climatic Zone      :  High Altitude Zone (KE – 4)</a:t>
                      </a:r>
                    </a:p>
                    <a:p>
                      <a:pPr>
                        <a:lnSpc>
                          <a:spcPct val="150000"/>
                        </a:lnSpc>
                        <a:buFontTx/>
                        <a:buBlip>
                          <a:blip r:embed="rId4"/>
                        </a:buBlip>
                      </a:pPr>
                      <a:r>
                        <a:rPr lang="en-US" sz="1600" b="1" dirty="0">
                          <a:latin typeface="Arial" pitchFamily="34" charset="0"/>
                          <a:cs typeface="Arial" pitchFamily="34" charset="0"/>
                        </a:rPr>
                        <a:t>Agro Ecological Zone  : </a:t>
                      </a:r>
                      <a:r>
                        <a:rPr lang="en-IN" sz="1600" b="1" dirty="0">
                          <a:latin typeface="Arial" pitchFamily="34" charset="0"/>
                          <a:cs typeface="Arial" pitchFamily="34" charset="0"/>
                        </a:rPr>
                        <a:t>Western Plains and </a:t>
                      </a:r>
                      <a:r>
                        <a:rPr lang="en-IN" sz="1600" b="1" dirty="0" err="1">
                          <a:latin typeface="Arial" pitchFamily="34" charset="0"/>
                          <a:cs typeface="Arial" pitchFamily="34" charset="0"/>
                        </a:rPr>
                        <a:t>Ghat</a:t>
                      </a:r>
                      <a:r>
                        <a:rPr lang="en-IN" sz="1600" b="1" dirty="0">
                          <a:latin typeface="Arial" pitchFamily="34" charset="0"/>
                          <a:cs typeface="Arial" pitchFamily="34" charset="0"/>
                        </a:rPr>
                        <a:t> region(XII)</a:t>
                      </a:r>
                      <a:endParaRPr lang="en-IN" sz="1600" dirty="0">
                        <a:latin typeface="Arial" pitchFamily="34" charset="0"/>
                        <a:cs typeface="Arial" pitchFamily="34" charset="0"/>
                      </a:endParaRPr>
                    </a:p>
                  </a:txBody>
                  <a:tcPr>
                    <a:solidFill>
                      <a:srgbClr val="FF3399"/>
                    </a:solidFill>
                  </a:tcPr>
                </a:tc>
                <a:extLst>
                  <a:ext uri="{0D108BD9-81ED-4DB2-BD59-A6C34878D82A}">
                    <a16:rowId xmlns:a16="http://schemas.microsoft.com/office/drawing/2014/main" val="10000"/>
                  </a:ext>
                </a:extLst>
              </a:tr>
            </a:tbl>
          </a:graphicData>
        </a:graphic>
      </p:graphicFrame>
      <p:pic>
        <p:nvPicPr>
          <p:cNvPr id="12" name="Picture 15" descr="C:\Users\kvk\Desktop\dancing_star.gif"/>
          <p:cNvPicPr>
            <a:picLocks noChangeAspect="1" noChangeArrowheads="1" noCrop="1"/>
          </p:cNvPicPr>
          <p:nvPr/>
        </p:nvPicPr>
        <p:blipFill>
          <a:blip r:embed="rId5" cstate="print"/>
          <a:srcRect/>
          <a:stretch>
            <a:fillRect/>
          </a:stretch>
        </p:blipFill>
        <p:spPr bwMode="auto">
          <a:xfrm>
            <a:off x="6553200" y="1981200"/>
            <a:ext cx="381000" cy="360363"/>
          </a:xfrm>
          <a:prstGeom prst="rect">
            <a:avLst/>
          </a:prstGeom>
          <a:noFill/>
          <a:ln w="9525">
            <a:noFill/>
            <a:miter lim="800000"/>
            <a:headEnd/>
            <a:tailEnd/>
          </a:ln>
        </p:spPr>
      </p:pic>
      <p:sp>
        <p:nvSpPr>
          <p:cNvPr id="7"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687878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936064968"/>
              </p:ext>
            </p:extLst>
          </p:nvPr>
        </p:nvGraphicFramePr>
        <p:xfrm>
          <a:off x="76200" y="761999"/>
          <a:ext cx="5638800" cy="3313118"/>
        </p:xfrm>
        <a:graphic>
          <a:graphicData uri="http://schemas.openxmlformats.org/drawingml/2006/table">
            <a:tbl>
              <a:tblPr firstRow="1" bandRow="1">
                <a:tableStyleId>{5940675A-B579-460E-94D1-54222C63F5DA}</a:tableStyleId>
              </a:tblPr>
              <a:tblGrid>
                <a:gridCol w="2155189">
                  <a:extLst>
                    <a:ext uri="{9D8B030D-6E8A-4147-A177-3AD203B41FA5}">
                      <a16:colId xmlns:a16="http://schemas.microsoft.com/office/drawing/2014/main" val="20000"/>
                    </a:ext>
                  </a:extLst>
                </a:gridCol>
                <a:gridCol w="3483611">
                  <a:extLst>
                    <a:ext uri="{9D8B030D-6E8A-4147-A177-3AD203B41FA5}">
                      <a16:colId xmlns:a16="http://schemas.microsoft.com/office/drawing/2014/main" val="20001"/>
                    </a:ext>
                  </a:extLst>
                </a:gridCol>
              </a:tblGrid>
              <a:tr h="3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1600" b="1" dirty="0">
                          <a:solidFill>
                            <a:schemeClr val="tx1"/>
                          </a:solidFill>
                          <a:effectLst/>
                          <a:latin typeface="Arial" pitchFamily="34" charset="0"/>
                          <a:cs typeface="Arial" pitchFamily="34" charset="0"/>
                        </a:rPr>
                        <a:t>Udumbanchola</a:t>
                      </a:r>
                    </a:p>
                  </a:txBody>
                  <a:tcPr>
                    <a:solidFill>
                      <a:srgbClr val="CCFF99"/>
                    </a:solidFill>
                  </a:tcPr>
                </a:tc>
                <a:extLst>
                  <a:ext uri="{0D108BD9-81ED-4DB2-BD59-A6C34878D82A}">
                    <a16:rowId xmlns:a16="http://schemas.microsoft.com/office/drawing/2014/main" val="10000"/>
                  </a:ext>
                </a:extLst>
              </a:tr>
              <a:tr h="6448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cs typeface="Arial" pitchFamily="34" charset="0"/>
                        </a:rPr>
                        <a:t>Area under finger millet</a:t>
                      </a:r>
                    </a:p>
                  </a:txBody>
                  <a:tcPr horzOverflow="overflow">
                    <a:solidFill>
                      <a:srgbClr val="008000"/>
                    </a:solidFill>
                  </a:tcPr>
                </a:tc>
                <a:tc>
                  <a:txBody>
                    <a:bodyPr/>
                    <a:lstStyle/>
                    <a:p>
                      <a:pPr marL="0" indent="0" algn="just">
                        <a:buFont typeface="Wingdings" pitchFamily="2" charset="2"/>
                        <a:buNone/>
                      </a:pPr>
                      <a:r>
                        <a:rPr lang="en-US" sz="1600" b="1" dirty="0">
                          <a:solidFill>
                            <a:schemeClr val="tx1"/>
                          </a:solidFill>
                          <a:latin typeface="Arial" pitchFamily="34" charset="0"/>
                          <a:cs typeface="Arial" pitchFamily="34" charset="0"/>
                        </a:rPr>
                        <a:t>50 ha</a:t>
                      </a:r>
                    </a:p>
                  </a:txBody>
                  <a:tcPr>
                    <a:solidFill>
                      <a:srgbClr val="CCFF99"/>
                    </a:solidFill>
                  </a:tcPr>
                </a:tc>
                <a:extLst>
                  <a:ext uri="{0D108BD9-81ED-4DB2-BD59-A6C34878D82A}">
                    <a16:rowId xmlns:a16="http://schemas.microsoft.com/office/drawing/2014/main" val="10001"/>
                  </a:ext>
                </a:extLst>
              </a:tr>
              <a:tr h="3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bg1"/>
                          </a:solidFill>
                          <a:effectLst/>
                          <a:latin typeface="Arial" pitchFamily="34" charset="0"/>
                          <a:cs typeface="Arial" pitchFamily="34" charset="0"/>
                        </a:rPr>
                        <a:t>Season </a:t>
                      </a:r>
                      <a:endParaRPr kumimoji="0" lang="en-US" sz="16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600" b="1" dirty="0">
                          <a:solidFill>
                            <a:schemeClr val="tx1"/>
                          </a:solidFill>
                          <a:latin typeface="Arial" pitchFamily="34" charset="0"/>
                          <a:cs typeface="Arial" pitchFamily="34" charset="0"/>
                        </a:rPr>
                        <a:t>Perennial</a:t>
                      </a:r>
                    </a:p>
                  </a:txBody>
                  <a:tcPr>
                    <a:solidFill>
                      <a:srgbClr val="CCFF99"/>
                    </a:solidFill>
                  </a:tcPr>
                </a:tc>
                <a:extLst>
                  <a:ext uri="{0D108BD9-81ED-4DB2-BD59-A6C34878D82A}">
                    <a16:rowId xmlns:a16="http://schemas.microsoft.com/office/drawing/2014/main" val="10002"/>
                  </a:ext>
                </a:extLst>
              </a:tr>
              <a:tr h="381179">
                <a:tc>
                  <a:txBody>
                    <a:bodyPr/>
                    <a:lstStyle/>
                    <a:p>
                      <a:pPr>
                        <a:lnSpc>
                          <a:spcPct val="100000"/>
                        </a:lnSpc>
                      </a:pPr>
                      <a:r>
                        <a:rPr lang="en-US" sz="1600" b="1" dirty="0">
                          <a:solidFill>
                            <a:schemeClr val="bg1"/>
                          </a:solidFill>
                          <a:latin typeface="Arial" pitchFamily="34" charset="0"/>
                          <a:cs typeface="Arial" pitchFamily="34" charset="0"/>
                        </a:rPr>
                        <a:t>Area</a:t>
                      </a:r>
                    </a:p>
                  </a:txBody>
                  <a:tcPr>
                    <a:solidFill>
                      <a:srgbClr val="008000"/>
                    </a:solidFill>
                  </a:tcPr>
                </a:tc>
                <a:tc>
                  <a:txBody>
                    <a:bodyPr/>
                    <a:lstStyle/>
                    <a:p>
                      <a:r>
                        <a:rPr lang="en-US" sz="1600" b="1" baseline="0" dirty="0">
                          <a:solidFill>
                            <a:schemeClr val="tx1"/>
                          </a:solidFill>
                          <a:latin typeface="Arial" pitchFamily="34" charset="0"/>
                          <a:cs typeface="Arial" pitchFamily="34" charset="0"/>
                        </a:rPr>
                        <a:t>2 ha</a:t>
                      </a:r>
                      <a:endParaRPr lang="en-US" sz="16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3"/>
                  </a:ext>
                </a:extLst>
              </a:tr>
              <a:tr h="3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cs typeface="Arial" pitchFamily="34" charset="0"/>
                        </a:rPr>
                        <a:t>Trials</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600" b="1" dirty="0">
                          <a:solidFill>
                            <a:schemeClr val="tx1"/>
                          </a:solidFill>
                          <a:latin typeface="Arial" pitchFamily="34" charset="0"/>
                          <a:cs typeface="Arial" pitchFamily="34" charset="0"/>
                        </a:rPr>
                        <a:t>5</a:t>
                      </a:r>
                    </a:p>
                  </a:txBody>
                  <a:tcPr>
                    <a:solidFill>
                      <a:srgbClr val="CCFF99"/>
                    </a:solidFill>
                  </a:tcPr>
                </a:tc>
                <a:extLst>
                  <a:ext uri="{0D108BD9-81ED-4DB2-BD59-A6C34878D82A}">
                    <a16:rowId xmlns:a16="http://schemas.microsoft.com/office/drawing/2014/main" val="10004"/>
                  </a:ext>
                </a:extLst>
              </a:tr>
              <a:tr h="114353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chemeClr val="bg1"/>
                          </a:solidFill>
                          <a:latin typeface="Arial" pitchFamily="34" charset="0"/>
                          <a:ea typeface="Arial Unicode MS" pitchFamily="34" charset="-128"/>
                          <a:cs typeface="Arial" pitchFamily="34" charset="0"/>
                        </a:rPr>
                        <a:t>Prioritized Problem</a:t>
                      </a:r>
                      <a:endParaRPr kumimoji="0" lang="en-US" sz="16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1" dirty="0">
                          <a:solidFill>
                            <a:schemeClr val="tx1"/>
                          </a:solidFill>
                          <a:latin typeface="Arial" pitchFamily="34" charset="0"/>
                          <a:cs typeface="Arial" pitchFamily="34" charset="0"/>
                        </a:rPr>
                        <a:t> Sudden Plant mortality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1" dirty="0">
                          <a:solidFill>
                            <a:schemeClr val="tx1"/>
                          </a:solidFill>
                          <a:latin typeface="Arial" pitchFamily="34" charset="0"/>
                          <a:cs typeface="Arial" pitchFamily="34" charset="0"/>
                        </a:rPr>
                        <a:t> Splitting of Pseudostem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1" dirty="0">
                          <a:solidFill>
                            <a:schemeClr val="tx1"/>
                          </a:solidFill>
                          <a:latin typeface="Arial" pitchFamily="34" charset="0"/>
                          <a:cs typeface="Arial" pitchFamily="34" charset="0"/>
                        </a:rPr>
                        <a:t> Poor root establishment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1" dirty="0">
                          <a:solidFill>
                            <a:schemeClr val="tx1"/>
                          </a:solidFill>
                          <a:latin typeface="Arial" pitchFamily="34" charset="0"/>
                          <a:cs typeface="Arial" pitchFamily="34" charset="0"/>
                        </a:rPr>
                        <a:t> Considerable reduction in yield</a:t>
                      </a:r>
                    </a:p>
                  </a:txBody>
                  <a:tcPr>
                    <a:solidFill>
                      <a:srgbClr val="CCFF99"/>
                    </a:solidFill>
                  </a:tcPr>
                </a:tc>
                <a:extLst>
                  <a:ext uri="{0D108BD9-81ED-4DB2-BD59-A6C34878D82A}">
                    <a16:rowId xmlns:a16="http://schemas.microsoft.com/office/drawing/2014/main" val="10005"/>
                  </a:ext>
                </a:extLst>
              </a:tr>
            </a:tbl>
          </a:graphicData>
        </a:graphic>
      </p:graphicFrame>
      <p:sp>
        <p:nvSpPr>
          <p:cNvPr id="9" name="Footer Placeholder 3"/>
          <p:cNvSpPr txBox="1">
            <a:spLocks/>
          </p:cNvSpPr>
          <p:nvPr/>
        </p:nvSpPr>
        <p:spPr>
          <a:xfrm>
            <a:off x="0" y="0"/>
            <a:ext cx="9144000" cy="6858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OFT 1</a:t>
            </a:r>
            <a:r>
              <a:rPr lang="en-US" sz="2400" b="1" dirty="0" smtClean="0">
                <a:solidFill>
                  <a:schemeClr val="bg1"/>
                </a:solidFill>
                <a:latin typeface="Arial" pitchFamily="34" charset="0"/>
                <a:cs typeface="Arial" pitchFamily="34" charset="0"/>
              </a:rPr>
              <a:t>. </a:t>
            </a:r>
            <a:r>
              <a:rPr lang="en-US" sz="2400" b="1" dirty="0">
                <a:solidFill>
                  <a:schemeClr val="bg1"/>
                </a:solidFill>
                <a:latin typeface="Arial" pitchFamily="34" charset="0"/>
                <a:cs typeface="Arial" pitchFamily="34" charset="0"/>
              </a:rPr>
              <a:t>ASSESSMENT OF FUSARIUM WILT DISEASE MANAGEMENT IN BANANA</a:t>
            </a:r>
          </a:p>
        </p:txBody>
      </p:sp>
      <p:graphicFrame>
        <p:nvGraphicFramePr>
          <p:cNvPr id="21" name="Table 20"/>
          <p:cNvGraphicFramePr>
            <a:graphicFrameLocks noGrp="1"/>
          </p:cNvGraphicFramePr>
          <p:nvPr>
            <p:extLst>
              <p:ext uri="{D42A27DB-BD31-4B8C-83A1-F6EECF244321}">
                <p14:modId xmlns:p14="http://schemas.microsoft.com/office/powerpoint/2010/main" val="1045850443"/>
              </p:ext>
            </p:extLst>
          </p:nvPr>
        </p:nvGraphicFramePr>
        <p:xfrm>
          <a:off x="76200" y="4181657"/>
          <a:ext cx="8991600" cy="2295343"/>
        </p:xfrm>
        <a:graphic>
          <a:graphicData uri="http://schemas.openxmlformats.org/drawingml/2006/table">
            <a:tbl>
              <a:tblPr/>
              <a:tblGrid>
                <a:gridCol w="1361434">
                  <a:extLst>
                    <a:ext uri="{9D8B030D-6E8A-4147-A177-3AD203B41FA5}">
                      <a16:colId xmlns:a16="http://schemas.microsoft.com/office/drawing/2014/main" val="20000"/>
                    </a:ext>
                  </a:extLst>
                </a:gridCol>
                <a:gridCol w="7630166">
                  <a:extLst>
                    <a:ext uri="{9D8B030D-6E8A-4147-A177-3AD203B41FA5}">
                      <a16:colId xmlns:a16="http://schemas.microsoft.com/office/drawing/2014/main" val="20001"/>
                    </a:ext>
                  </a:extLst>
                </a:gridCol>
              </a:tblGrid>
              <a:tr h="308668">
                <a:tc gridSpan="2">
                  <a:txBody>
                    <a:bodyPr/>
                    <a:lstStyle/>
                    <a:p>
                      <a:pPr marL="0" marR="0" algn="ctr">
                        <a:lnSpc>
                          <a:spcPct val="115000"/>
                        </a:lnSpc>
                        <a:spcBef>
                          <a:spcPts val="0"/>
                        </a:spcBef>
                        <a:spcAft>
                          <a:spcPts val="1000"/>
                        </a:spcAft>
                      </a:pPr>
                      <a:r>
                        <a:rPr lang="en-US" sz="1800" b="1" dirty="0">
                          <a:solidFill>
                            <a:srgbClr val="FF3399"/>
                          </a:solidFill>
                          <a:latin typeface="Arial" pitchFamily="34" charset="0"/>
                          <a:ea typeface="Calibri"/>
                          <a:cs typeface="Arial" pitchFamily="34" charset="0"/>
                        </a:rPr>
                        <a:t>Technological options </a:t>
                      </a:r>
                      <a:endParaRPr lang="en-US" sz="1800" dirty="0">
                        <a:solidFill>
                          <a:srgbClr val="FF3399"/>
                        </a:solidFill>
                        <a:latin typeface="Arial" pitchFamily="34" charset="0"/>
                        <a:ea typeface="Calibri"/>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510286">
                <a:tc>
                  <a:txBody>
                    <a:bodyPr/>
                    <a:lstStyle/>
                    <a:p>
                      <a:pPr marL="0" marR="0">
                        <a:lnSpc>
                          <a:spcPct val="115000"/>
                        </a:lnSpc>
                        <a:spcBef>
                          <a:spcPts val="0"/>
                        </a:spcBef>
                        <a:spcAft>
                          <a:spcPts val="1000"/>
                        </a:spcAft>
                      </a:pPr>
                      <a:r>
                        <a:rPr lang="en-IN" sz="1600" b="1" dirty="0">
                          <a:solidFill>
                            <a:schemeClr val="bg1"/>
                          </a:solidFill>
                          <a:latin typeface="Arial" pitchFamily="34" charset="0"/>
                          <a:ea typeface="Calibri"/>
                          <a:cs typeface="Arial" pitchFamily="34" charset="0"/>
                        </a:rPr>
                        <a:t>TO1</a:t>
                      </a:r>
                      <a:r>
                        <a:rPr lang="en-IN" sz="1600" b="1" baseline="30000" dirty="0">
                          <a:solidFill>
                            <a:schemeClr val="bg1"/>
                          </a:solidFill>
                          <a:latin typeface="Arial" pitchFamily="34" charset="0"/>
                          <a:ea typeface="Calibri"/>
                          <a:cs typeface="Arial" pitchFamily="34" charset="0"/>
                        </a:rPr>
                        <a:t> </a:t>
                      </a:r>
                      <a:endParaRPr lang="en-US" sz="1600" b="1" dirty="0">
                        <a:solidFill>
                          <a:schemeClr val="bg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a:lnSpc>
                          <a:spcPct val="115000"/>
                        </a:lnSpc>
                        <a:spcBef>
                          <a:spcPts val="0"/>
                        </a:spcBef>
                        <a:spcAft>
                          <a:spcPts val="1000"/>
                        </a:spcAft>
                      </a:pPr>
                      <a:r>
                        <a:rPr lang="en-US" sz="1600" b="1" dirty="0">
                          <a:solidFill>
                            <a:srgbClr val="002060"/>
                          </a:solidFill>
                          <a:latin typeface="Arial" pitchFamily="34" charset="0"/>
                          <a:cs typeface="Arial" pitchFamily="34" charset="0"/>
                        </a:rPr>
                        <a:t>Farmers practice-Uprooting and cutting of infected mother plants and allowing side sucker to grow </a:t>
                      </a:r>
                      <a:endParaRPr lang="en-US" sz="1600" b="1" dirty="0">
                        <a:solidFill>
                          <a:schemeClr val="tx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1"/>
                  </a:ext>
                </a:extLst>
              </a:tr>
              <a:tr h="512514">
                <a:tc>
                  <a:txBody>
                    <a:bodyPr/>
                    <a:lstStyle/>
                    <a:p>
                      <a:pPr marL="0" marR="0">
                        <a:lnSpc>
                          <a:spcPct val="115000"/>
                        </a:lnSpc>
                        <a:spcBef>
                          <a:spcPts val="0"/>
                        </a:spcBef>
                        <a:spcAft>
                          <a:spcPts val="1000"/>
                        </a:spcAft>
                      </a:pPr>
                      <a:r>
                        <a:rPr lang="en-IN" sz="1600" b="1" dirty="0">
                          <a:solidFill>
                            <a:schemeClr val="bg1"/>
                          </a:solidFill>
                          <a:latin typeface="Arial" pitchFamily="34" charset="0"/>
                          <a:ea typeface="Calibri"/>
                          <a:cs typeface="Arial" pitchFamily="34" charset="0"/>
                        </a:rPr>
                        <a:t>TO2 </a:t>
                      </a:r>
                      <a:endParaRPr lang="en-US" sz="1600" b="1" dirty="0">
                        <a:solidFill>
                          <a:schemeClr val="bg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152400" lvl="0" indent="0" algn="just" defTabSz="914400" rtl="0" eaLnBrk="1" fontAlgn="auto" latinLnBrk="0" hangingPunct="1">
                        <a:lnSpc>
                          <a:spcPct val="100000"/>
                        </a:lnSpc>
                        <a:spcBef>
                          <a:spcPts val="0"/>
                        </a:spcBef>
                        <a:spcAft>
                          <a:spcPts val="0"/>
                        </a:spcAft>
                        <a:buClrTx/>
                        <a:buSzTx/>
                        <a:buFontTx/>
                        <a:buNone/>
                        <a:tabLst/>
                        <a:defRPr/>
                      </a:pPr>
                      <a:r>
                        <a:rPr lang="en-US" sz="1600" b="1" i="1" dirty="0">
                          <a:solidFill>
                            <a:srgbClr val="002060"/>
                          </a:solidFill>
                          <a:latin typeface="Arial" pitchFamily="34" charset="0"/>
                          <a:cs typeface="Arial" pitchFamily="34" charset="0"/>
                        </a:rPr>
                        <a:t>Drench</a:t>
                      </a:r>
                      <a:r>
                        <a:rPr lang="en-US" sz="1600" b="1" i="1" baseline="0" dirty="0">
                          <a:solidFill>
                            <a:srgbClr val="002060"/>
                          </a:solidFill>
                          <a:latin typeface="Arial" pitchFamily="34" charset="0"/>
                          <a:cs typeface="Arial" pitchFamily="34" charset="0"/>
                        </a:rPr>
                        <a:t> </a:t>
                      </a:r>
                      <a:r>
                        <a:rPr lang="en-US" sz="1600" b="1" i="1" dirty="0">
                          <a:solidFill>
                            <a:srgbClr val="002060"/>
                          </a:solidFill>
                          <a:latin typeface="Arial" pitchFamily="34" charset="0"/>
                          <a:cs typeface="Arial" pitchFamily="34" charset="0"/>
                        </a:rPr>
                        <a:t>Pseudomonas</a:t>
                      </a:r>
                      <a:r>
                        <a:rPr lang="en-US" sz="1600" b="1" i="1" baseline="0" dirty="0">
                          <a:solidFill>
                            <a:srgbClr val="002060"/>
                          </a:solidFill>
                          <a:latin typeface="Arial" pitchFamily="34" charset="0"/>
                          <a:cs typeface="Arial" pitchFamily="34" charset="0"/>
                        </a:rPr>
                        <a:t> </a:t>
                      </a:r>
                      <a:r>
                        <a:rPr lang="en-US" sz="1600" b="1" i="1" dirty="0">
                          <a:solidFill>
                            <a:srgbClr val="002060"/>
                          </a:solidFill>
                          <a:latin typeface="Arial" pitchFamily="34" charset="0"/>
                          <a:cs typeface="Arial" pitchFamily="34" charset="0"/>
                        </a:rPr>
                        <a:t>fluorescens </a:t>
                      </a:r>
                      <a:r>
                        <a:rPr lang="en-US" sz="1600" b="1" dirty="0">
                          <a:solidFill>
                            <a:srgbClr val="002060"/>
                          </a:solidFill>
                          <a:latin typeface="Arial" pitchFamily="34" charset="0"/>
                          <a:cs typeface="Arial" pitchFamily="34" charset="0"/>
                        </a:rPr>
                        <a:t>liquid formulation @ 4 lit /ha at planting,  2nd, 4th and 6th MAP.</a:t>
                      </a:r>
                      <a:endParaRPr lang="en-US" sz="1600" b="1" dirty="0">
                        <a:solidFill>
                          <a:schemeClr val="tx1"/>
                        </a:solidFill>
                        <a:latin typeface="Arial" pitchFamily="34" charset="0"/>
                        <a:ea typeface="Times New Roman"/>
                        <a:cs typeface="Arial" pitchFamily="34"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2"/>
                  </a:ext>
                </a:extLst>
              </a:tr>
              <a:tr h="723649">
                <a:tc>
                  <a:txBody>
                    <a:bodyPr/>
                    <a:lstStyle/>
                    <a:p>
                      <a:pPr marL="0" marR="0">
                        <a:lnSpc>
                          <a:spcPct val="115000"/>
                        </a:lnSpc>
                        <a:spcBef>
                          <a:spcPts val="0"/>
                        </a:spcBef>
                        <a:spcAft>
                          <a:spcPts val="1000"/>
                        </a:spcAft>
                      </a:pPr>
                      <a:r>
                        <a:rPr lang="en-IN" sz="1600" b="1" dirty="0">
                          <a:solidFill>
                            <a:schemeClr val="bg1"/>
                          </a:solidFill>
                          <a:latin typeface="Arial" pitchFamily="34" charset="0"/>
                          <a:ea typeface="Calibri"/>
                          <a:cs typeface="Arial" pitchFamily="34" charset="0"/>
                        </a:rPr>
                        <a:t>TO3 </a:t>
                      </a:r>
                      <a:endParaRPr lang="en-US" sz="1600" b="1" dirty="0">
                        <a:solidFill>
                          <a:schemeClr val="bg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US" sz="1600" b="1" dirty="0">
                          <a:solidFill>
                            <a:srgbClr val="002060"/>
                          </a:solidFill>
                          <a:latin typeface="Arial" pitchFamily="34" charset="0"/>
                          <a:cs typeface="Arial" pitchFamily="34" charset="0"/>
                        </a:rPr>
                        <a:t>Soil application of </a:t>
                      </a:r>
                      <a:r>
                        <a:rPr lang="en-US" sz="1600" b="1" i="1" dirty="0">
                          <a:solidFill>
                            <a:srgbClr val="002060"/>
                          </a:solidFill>
                          <a:latin typeface="Arial" pitchFamily="34" charset="0"/>
                          <a:cs typeface="Arial" pitchFamily="34" charset="0"/>
                        </a:rPr>
                        <a:t>Trichoderma </a:t>
                      </a:r>
                      <a:r>
                        <a:rPr lang="en-US" sz="1600" b="1" i="1" dirty="0" err="1">
                          <a:solidFill>
                            <a:srgbClr val="002060"/>
                          </a:solidFill>
                          <a:latin typeface="Arial" pitchFamily="34" charset="0"/>
                          <a:cs typeface="Arial" pitchFamily="34" charset="0"/>
                        </a:rPr>
                        <a:t>viride</a:t>
                      </a:r>
                      <a:r>
                        <a:rPr lang="en-US" sz="1600" b="1" i="1" dirty="0">
                          <a:solidFill>
                            <a:srgbClr val="002060"/>
                          </a:solidFill>
                          <a:latin typeface="Arial" pitchFamily="34" charset="0"/>
                          <a:cs typeface="Arial" pitchFamily="34" charset="0"/>
                        </a:rPr>
                        <a:t> </a:t>
                      </a:r>
                      <a:r>
                        <a:rPr lang="en-US" sz="1600" b="1" dirty="0">
                          <a:solidFill>
                            <a:srgbClr val="002060"/>
                          </a:solidFill>
                          <a:latin typeface="Arial" pitchFamily="34" charset="0"/>
                          <a:cs typeface="Arial" pitchFamily="34" charset="0"/>
                        </a:rPr>
                        <a:t>NRCB 1+ </a:t>
                      </a:r>
                      <a:r>
                        <a:rPr lang="en-US" sz="1600" b="1" dirty="0" err="1">
                          <a:solidFill>
                            <a:srgbClr val="002060"/>
                          </a:solidFill>
                          <a:latin typeface="Arial" pitchFamily="34" charset="0"/>
                          <a:cs typeface="Arial" pitchFamily="34" charset="0"/>
                        </a:rPr>
                        <a:t>Penicillium</a:t>
                      </a:r>
                      <a:r>
                        <a:rPr lang="en-US" sz="1600" b="1" dirty="0">
                          <a:solidFill>
                            <a:srgbClr val="002060"/>
                          </a:solidFill>
                          <a:latin typeface="Arial" pitchFamily="34" charset="0"/>
                          <a:cs typeface="Arial" pitchFamily="34" charset="0"/>
                        </a:rPr>
                        <a:t> sp @ 10 g/plant as basal + 2nd, 4th, 6th MAP</a:t>
                      </a:r>
                      <a:endParaRPr lang="en-US" sz="1600" b="1" dirty="0">
                        <a:solidFill>
                          <a:schemeClr val="tx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3"/>
                  </a:ext>
                </a:extLst>
              </a:tr>
            </a:tbl>
          </a:graphicData>
        </a:graphic>
      </p:graphicFrame>
      <p:pic>
        <p:nvPicPr>
          <p:cNvPr id="11" name="Picture 10" descr="C:\Users\Sudhakar\Desktop\IMG-20210319-WA0045.jpg"/>
          <p:cNvPicPr/>
          <p:nvPr/>
        </p:nvPicPr>
        <p:blipFill>
          <a:blip r:embed="rId2"/>
          <a:srcRect/>
          <a:stretch>
            <a:fillRect/>
          </a:stretch>
        </p:blipFill>
        <p:spPr bwMode="auto">
          <a:xfrm>
            <a:off x="5857884" y="762000"/>
            <a:ext cx="3214678" cy="3313117"/>
          </a:xfrm>
          <a:prstGeom prst="rect">
            <a:avLst/>
          </a:prstGeom>
          <a:noFill/>
          <a:ln w="9525">
            <a:solidFill>
              <a:srgbClr val="FF0000"/>
            </a:solidFill>
            <a:miter lim="800000"/>
            <a:headEnd/>
            <a:tailEnd/>
          </a:ln>
        </p:spPr>
      </p:pic>
      <p:sp>
        <p:nvSpPr>
          <p:cNvPr id="8"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1199171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Rectangle 2056"/>
          <p:cNvSpPr>
            <a:spLocks noChangeArrowheads="1"/>
          </p:cNvSpPr>
          <p:nvPr/>
        </p:nvSpPr>
        <p:spPr bwMode="auto">
          <a:xfrm>
            <a:off x="1600200" y="76200"/>
            <a:ext cx="7315200" cy="685800"/>
          </a:xfrm>
          <a:prstGeom prst="snip2DiagRect">
            <a:avLst/>
          </a:prstGeom>
          <a:noFill/>
          <a:ln w="76200" cmpd="tri">
            <a:noFill/>
            <a:miter lim="800000"/>
            <a:headEnd/>
            <a:tailEnd/>
          </a:ln>
        </p:spPr>
        <p:txBody>
          <a:bodyPr wrap="none" anchor="ctr"/>
          <a:lstStyle/>
          <a:p>
            <a:pPr algn="ctr" fontAlgn="auto">
              <a:spcBef>
                <a:spcPts val="0"/>
              </a:spcBef>
              <a:spcAft>
                <a:spcPts val="0"/>
              </a:spcAft>
              <a:defRPr/>
            </a:pPr>
            <a:endParaRPr lang="en-US" sz="3200" b="1" dirty="0">
              <a:solidFill>
                <a:srgbClr val="0000CC"/>
              </a:solidFill>
              <a:latin typeface="+mn-lt"/>
              <a:cs typeface="+mn-cs"/>
            </a:endParaRPr>
          </a:p>
        </p:txBody>
      </p:sp>
      <p:sp>
        <p:nvSpPr>
          <p:cNvPr id="9"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b="1" dirty="0">
                <a:solidFill>
                  <a:schemeClr val="bg1"/>
                </a:solidFill>
                <a:latin typeface="Arial" pitchFamily="34" charset="0"/>
                <a:cs typeface="Arial" pitchFamily="34" charset="0"/>
              </a:rPr>
              <a:t>RESULTS </a:t>
            </a:r>
          </a:p>
        </p:txBody>
      </p:sp>
      <p:pic>
        <p:nvPicPr>
          <p:cNvPr id="2050" name="Picture 2" descr="H:\2021 work PP DELL D folder\PP work 2021\SAC Photos 2021\SAC Photos 2021\IMG-20201113-WA0067.jpg"/>
          <p:cNvPicPr>
            <a:picLocks noChangeAspect="1" noChangeArrowheads="1"/>
          </p:cNvPicPr>
          <p:nvPr/>
        </p:nvPicPr>
        <p:blipFill>
          <a:blip r:embed="rId3"/>
          <a:srcRect/>
          <a:stretch>
            <a:fillRect/>
          </a:stretch>
        </p:blipFill>
        <p:spPr bwMode="auto">
          <a:xfrm>
            <a:off x="76199" y="3048000"/>
            <a:ext cx="4648201" cy="3206858"/>
          </a:xfrm>
          <a:prstGeom prst="rect">
            <a:avLst/>
          </a:prstGeom>
          <a:noFill/>
          <a:ln>
            <a:solidFill>
              <a:srgbClr val="FF0000"/>
            </a:solidFill>
          </a:ln>
        </p:spPr>
      </p:pic>
      <p:pic>
        <p:nvPicPr>
          <p:cNvPr id="14" name="Picture 13" descr="E:\Photos 2017-18\tranining photos 2017-18\MDDT marryoor\MDDT field visit 20.12.2017\IMG-20171221-WA0024.jpg"/>
          <p:cNvPicPr/>
          <p:nvPr/>
        </p:nvPicPr>
        <p:blipFill>
          <a:blip r:embed="rId4"/>
          <a:srcRect/>
          <a:stretch>
            <a:fillRect/>
          </a:stretch>
        </p:blipFill>
        <p:spPr bwMode="auto">
          <a:xfrm>
            <a:off x="4800600" y="3048000"/>
            <a:ext cx="4290248" cy="3206858"/>
          </a:xfrm>
          <a:prstGeom prst="rect">
            <a:avLst/>
          </a:prstGeom>
          <a:noFill/>
          <a:ln w="9525">
            <a:solidFill>
              <a:srgbClr val="FF0000"/>
            </a:solidFill>
            <a:miter lim="800000"/>
            <a:headEnd/>
            <a:tailEnd/>
          </a:ln>
        </p:spPr>
      </p:pic>
      <p:sp>
        <p:nvSpPr>
          <p:cNvPr id="15" name="Rectangle 14"/>
          <p:cNvSpPr/>
          <p:nvPr/>
        </p:nvSpPr>
        <p:spPr>
          <a:xfrm>
            <a:off x="76199" y="6324600"/>
            <a:ext cx="9014649" cy="404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fontAlgn="base">
              <a:spcBef>
                <a:spcPct val="0"/>
              </a:spcBef>
              <a:spcAft>
                <a:spcPct val="0"/>
              </a:spcAft>
              <a:buFont typeface="Arial" panose="020B0604020202020204" pitchFamily="34" charset="0"/>
              <a:buChar char="•"/>
              <a:defRPr/>
            </a:pPr>
            <a:r>
              <a:rPr lang="en-US" sz="2000" b="1" i="1" dirty="0">
                <a:solidFill>
                  <a:srgbClr val="005000"/>
                </a:solidFill>
                <a:latin typeface="Arial" pitchFamily="34" charset="0"/>
                <a:cs typeface="Arial" pitchFamily="34" charset="0"/>
              </a:rPr>
              <a:t>Crop stage 4 months - </a:t>
            </a:r>
            <a:r>
              <a:rPr lang="en-US" sz="2000" b="1" i="1" dirty="0">
                <a:solidFill>
                  <a:srgbClr val="FF3399"/>
                </a:solidFill>
                <a:latin typeface="Arial" pitchFamily="34" charset="0"/>
                <a:cs typeface="Arial" pitchFamily="34" charset="0"/>
              </a:rPr>
              <a:t>In Progress</a:t>
            </a:r>
            <a:r>
              <a:rPr lang="en-US" sz="2000" b="1" i="1" dirty="0">
                <a:solidFill>
                  <a:srgbClr val="005000"/>
                </a:solidFill>
                <a:latin typeface="Arial" pitchFamily="34" charset="0"/>
                <a:cs typeface="Arial" pitchFamily="34" charset="0"/>
              </a:rPr>
              <a:t> </a:t>
            </a:r>
          </a:p>
        </p:txBody>
      </p:sp>
      <p:graphicFrame>
        <p:nvGraphicFramePr>
          <p:cNvPr id="10" name="Table 9"/>
          <p:cNvGraphicFramePr>
            <a:graphicFrameLocks noGrp="1"/>
          </p:cNvGraphicFramePr>
          <p:nvPr>
            <p:extLst>
              <p:ext uri="{D42A27DB-BD31-4B8C-83A1-F6EECF244321}">
                <p14:modId xmlns:p14="http://schemas.microsoft.com/office/powerpoint/2010/main" val="588828877"/>
              </p:ext>
            </p:extLst>
          </p:nvPr>
        </p:nvGraphicFramePr>
        <p:xfrm>
          <a:off x="76199" y="526942"/>
          <a:ext cx="9014649" cy="2444858"/>
        </p:xfrm>
        <a:graphic>
          <a:graphicData uri="http://schemas.openxmlformats.org/drawingml/2006/table">
            <a:tbl>
              <a:tblPr firstRow="1" bandRow="1">
                <a:tableStyleId>{93296810-A885-4BE3-A3E7-6D5BEEA58F35}</a:tableStyleId>
              </a:tblPr>
              <a:tblGrid>
                <a:gridCol w="5271471">
                  <a:extLst>
                    <a:ext uri="{9D8B030D-6E8A-4147-A177-3AD203B41FA5}">
                      <a16:colId xmlns:a16="http://schemas.microsoft.com/office/drawing/2014/main" val="2526992470"/>
                    </a:ext>
                  </a:extLst>
                </a:gridCol>
                <a:gridCol w="3743178">
                  <a:extLst>
                    <a:ext uri="{9D8B030D-6E8A-4147-A177-3AD203B41FA5}">
                      <a16:colId xmlns:a16="http://schemas.microsoft.com/office/drawing/2014/main" val="3495193006"/>
                    </a:ext>
                  </a:extLst>
                </a:gridCol>
              </a:tblGrid>
              <a:tr h="490909">
                <a:tc>
                  <a:txBody>
                    <a:bodyPr/>
                    <a:lstStyle/>
                    <a:p>
                      <a:pPr algn="ctr"/>
                      <a:r>
                        <a:rPr lang="en-US" b="1" dirty="0"/>
                        <a:t>Activities Carried 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No. of</a:t>
                      </a:r>
                      <a:r>
                        <a:rPr lang="en-US" b="1" baseline="0" dirty="0"/>
                        <a:t> </a:t>
                      </a:r>
                      <a:r>
                        <a:rPr lang="en-US" b="1" baseline="0" dirty="0" err="1"/>
                        <a:t>Programmes</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1538293"/>
                  </a:ext>
                </a:extLst>
              </a:tr>
              <a:tr h="280519">
                <a:tc>
                  <a:txBody>
                    <a:bodyPr/>
                    <a:lstStyle/>
                    <a:p>
                      <a:r>
                        <a:rPr lang="en-US" b="1" dirty="0"/>
                        <a:t>Group Meeting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557514"/>
                  </a:ext>
                </a:extLst>
              </a:tr>
              <a:tr h="280519">
                <a:tc>
                  <a:txBody>
                    <a:bodyPr/>
                    <a:lstStyle/>
                    <a:p>
                      <a:r>
                        <a:rPr lang="en-US" b="1" dirty="0"/>
                        <a:t>Field Visit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5822240"/>
                  </a:ext>
                </a:extLst>
              </a:tr>
              <a:tr h="280519">
                <a:tc>
                  <a:txBody>
                    <a:bodyPr/>
                    <a:lstStyle/>
                    <a:p>
                      <a:r>
                        <a:rPr lang="en-US" b="1" dirty="0"/>
                        <a:t>Method</a:t>
                      </a:r>
                      <a:r>
                        <a:rPr lang="en-US" b="1" baseline="0" dirty="0"/>
                        <a:t> demo.</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0257737"/>
                  </a:ext>
                </a:extLst>
              </a:tr>
              <a:tr h="280519">
                <a:tc>
                  <a:txBody>
                    <a:bodyPr/>
                    <a:lstStyle/>
                    <a:p>
                      <a:r>
                        <a:rPr lang="en-US" b="1" dirty="0"/>
                        <a:t>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505938"/>
                  </a:ext>
                </a:extLst>
              </a:tr>
              <a:tr h="490909">
                <a:tc>
                  <a:txBody>
                    <a:bodyPr/>
                    <a:lstStyle/>
                    <a:p>
                      <a:r>
                        <a:rPr lang="en-US" b="1" dirty="0"/>
                        <a:t>Other Extension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0156525"/>
                  </a:ext>
                </a:extLst>
              </a:tr>
            </a:tbl>
          </a:graphicData>
        </a:graphic>
      </p:graphicFrame>
    </p:spTree>
    <p:extLst>
      <p:ext uri="{BB962C8B-B14F-4D97-AF65-F5344CB8AC3E}">
        <p14:creationId xmlns:p14="http://schemas.microsoft.com/office/powerpoint/2010/main" val="1950047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314725198"/>
              </p:ext>
            </p:extLst>
          </p:nvPr>
        </p:nvGraphicFramePr>
        <p:xfrm>
          <a:off x="0" y="844774"/>
          <a:ext cx="3657600" cy="2921379"/>
        </p:xfrm>
        <a:graphic>
          <a:graphicData uri="http://schemas.openxmlformats.org/drawingml/2006/table">
            <a:tbl>
              <a:tblPr firstRow="1" bandRow="1">
                <a:tableStyleId>{5940675A-B579-460E-94D1-54222C63F5DA}</a:tableStyleId>
              </a:tblPr>
              <a:tblGrid>
                <a:gridCol w="1344843">
                  <a:extLst>
                    <a:ext uri="{9D8B030D-6E8A-4147-A177-3AD203B41FA5}">
                      <a16:colId xmlns:a16="http://schemas.microsoft.com/office/drawing/2014/main" val="20000"/>
                    </a:ext>
                  </a:extLst>
                </a:gridCol>
                <a:gridCol w="2312757">
                  <a:extLst>
                    <a:ext uri="{9D8B030D-6E8A-4147-A177-3AD203B41FA5}">
                      <a16:colId xmlns:a16="http://schemas.microsoft.com/office/drawing/2014/main" val="20001"/>
                    </a:ext>
                  </a:extLst>
                </a:gridCol>
              </a:tblGrid>
              <a:tr h="4719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Operational village</a:t>
                      </a:r>
                    </a:p>
                  </a:txBody>
                  <a:tcPr horzOverflow="overflow">
                    <a:solidFill>
                      <a:srgbClr val="008000"/>
                    </a:solidFill>
                  </a:tcPr>
                </a:tc>
                <a:tc>
                  <a:txBody>
                    <a:bodyPr/>
                    <a:lstStyle/>
                    <a:p>
                      <a:pPr algn="l" fontAlgn="auto">
                        <a:spcBef>
                          <a:spcPts val="0"/>
                        </a:spcBef>
                        <a:spcAft>
                          <a:spcPts val="0"/>
                        </a:spcAft>
                        <a:defRPr/>
                      </a:pPr>
                      <a:r>
                        <a:rPr lang="en-US" sz="1400" b="1" dirty="0" err="1">
                          <a:solidFill>
                            <a:schemeClr val="tx1"/>
                          </a:solidFill>
                          <a:effectLst/>
                          <a:latin typeface="Arial" pitchFamily="34" charset="0"/>
                          <a:cs typeface="Arial" pitchFamily="34" charset="0"/>
                        </a:rPr>
                        <a:t>Udumbanchola</a:t>
                      </a:r>
                      <a:r>
                        <a:rPr lang="en-US" sz="1400" b="1" dirty="0">
                          <a:solidFill>
                            <a:schemeClr val="tx1"/>
                          </a:solidFill>
                          <a:effectLst/>
                          <a:latin typeface="Arial" pitchFamily="34" charset="0"/>
                          <a:cs typeface="Arial" pitchFamily="34" charset="0"/>
                        </a:rPr>
                        <a:t> </a:t>
                      </a:r>
                    </a:p>
                  </a:txBody>
                  <a:tcPr>
                    <a:solidFill>
                      <a:srgbClr val="CCFF99"/>
                    </a:solidFill>
                  </a:tcPr>
                </a:tc>
                <a:extLst>
                  <a:ext uri="{0D108BD9-81ED-4DB2-BD59-A6C34878D82A}">
                    <a16:rowId xmlns:a16="http://schemas.microsoft.com/office/drawing/2014/main" val="10000"/>
                  </a:ext>
                </a:extLst>
              </a:tr>
              <a:tr h="4719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Area under  kiwi</a:t>
                      </a:r>
                    </a:p>
                  </a:txBody>
                  <a:tcPr horzOverflow="overflow">
                    <a:solidFill>
                      <a:srgbClr val="008000"/>
                    </a:solidFill>
                  </a:tcPr>
                </a:tc>
                <a:tc>
                  <a:txBody>
                    <a:bodyPr/>
                    <a:lstStyle/>
                    <a:p>
                      <a:pPr>
                        <a:lnSpc>
                          <a:spcPct val="100000"/>
                        </a:lnSpc>
                      </a:pPr>
                      <a:r>
                        <a:rPr lang="en-US" sz="1400" b="1" baseline="0" dirty="0">
                          <a:solidFill>
                            <a:schemeClr val="tx1"/>
                          </a:solidFill>
                          <a:latin typeface="Arial" pitchFamily="34" charset="0"/>
                          <a:cs typeface="Arial" pitchFamily="34" charset="0"/>
                        </a:rPr>
                        <a:t>0.20 ha</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1"/>
                  </a:ext>
                </a:extLst>
              </a:tr>
              <a:tr h="2776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4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2"/>
                  </a:ext>
                </a:extLst>
              </a:tr>
              <a:tr h="66631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ea typeface="Arial Unicode MS" pitchFamily="34" charset="-128"/>
                          <a:cs typeface="Arial" pitchFamily="34" charset="0"/>
                        </a:rPr>
                        <a:t>Prioritized Problem</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US" sz="1400" b="1" kern="1200" dirty="0">
                          <a:solidFill>
                            <a:schemeClr val="tx1"/>
                          </a:solidFill>
                          <a:latin typeface="Arial" pitchFamily="34" charset="0"/>
                          <a:ea typeface="+mn-ea"/>
                          <a:cs typeface="Arial" pitchFamily="34" charset="0"/>
                        </a:rPr>
                        <a:t>Lack of high yielding varieties, More incidence</a:t>
                      </a:r>
                      <a:r>
                        <a:rPr lang="en-US" sz="1400" b="1" kern="1200" baseline="0" dirty="0">
                          <a:solidFill>
                            <a:schemeClr val="tx1"/>
                          </a:solidFill>
                          <a:latin typeface="Arial" pitchFamily="34" charset="0"/>
                          <a:ea typeface="+mn-ea"/>
                          <a:cs typeface="Arial" pitchFamily="34" charset="0"/>
                        </a:rPr>
                        <a:t> of pest and disease</a:t>
                      </a:r>
                      <a:endParaRPr lang="en-US" sz="1400" b="1" kern="1200" dirty="0">
                        <a:solidFill>
                          <a:schemeClr val="tx1"/>
                        </a:solidFill>
                        <a:latin typeface="Arial" pitchFamily="34" charset="0"/>
                        <a:ea typeface="+mn-ea"/>
                        <a:cs typeface="Arial" pitchFamily="34" charset="0"/>
                      </a:endParaRPr>
                    </a:p>
                  </a:txBody>
                  <a:tcPr>
                    <a:solidFill>
                      <a:srgbClr val="CCFF99"/>
                    </a:solidFill>
                  </a:tcPr>
                </a:tc>
                <a:extLst>
                  <a:ext uri="{0D108BD9-81ED-4DB2-BD59-A6C34878D82A}">
                    <a16:rowId xmlns:a16="http://schemas.microsoft.com/office/drawing/2014/main" val="10003"/>
                  </a:ext>
                </a:extLst>
              </a:tr>
              <a:tr h="84873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Technological</a:t>
                      </a:r>
                      <a:r>
                        <a:rPr lang="en-US" sz="1400" b="1" baseline="0" dirty="0">
                          <a:solidFill>
                            <a:schemeClr val="bg1"/>
                          </a:solidFill>
                          <a:latin typeface="Arial" pitchFamily="34" charset="0"/>
                          <a:cs typeface="Arial" pitchFamily="34" charset="0"/>
                        </a:rPr>
                        <a:t> options</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dirty="0">
                          <a:solidFill>
                            <a:schemeClr val="tx1"/>
                          </a:solidFill>
                          <a:latin typeface="Arial" pitchFamily="34" charset="0"/>
                          <a:cs typeface="Arial" pitchFamily="34" charset="0"/>
                        </a:rPr>
                        <a:t>TO1:</a:t>
                      </a:r>
                      <a:r>
                        <a:rPr lang="en-US" sz="1400" b="1" baseline="0" dirty="0">
                          <a:solidFill>
                            <a:schemeClr val="tx1"/>
                          </a:solidFill>
                          <a:latin typeface="Arial" pitchFamily="34" charset="0"/>
                          <a:cs typeface="Arial" pitchFamily="34" charset="0"/>
                        </a:rPr>
                        <a:t> Local</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baseline="0" dirty="0">
                          <a:solidFill>
                            <a:schemeClr val="tx1"/>
                          </a:solidFill>
                          <a:latin typeface="Arial" pitchFamily="34" charset="0"/>
                          <a:cs typeface="Arial" pitchFamily="34" charset="0"/>
                        </a:rPr>
                        <a:t>TO2: </a:t>
                      </a:r>
                      <a:r>
                        <a:rPr lang="en-US" sz="1400" b="1" baseline="0" dirty="0" err="1">
                          <a:solidFill>
                            <a:schemeClr val="tx1"/>
                          </a:solidFill>
                          <a:latin typeface="Arial" pitchFamily="34" charset="0"/>
                          <a:cs typeface="Arial" pitchFamily="34" charset="0"/>
                        </a:rPr>
                        <a:t>Manjeri</a:t>
                      </a:r>
                      <a:endParaRPr lang="en-US" sz="1400" b="1" baseline="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baseline="0" dirty="0">
                          <a:solidFill>
                            <a:schemeClr val="tx1"/>
                          </a:solidFill>
                          <a:latin typeface="Arial" pitchFamily="34" charset="0"/>
                          <a:cs typeface="Arial" pitchFamily="34" charset="0"/>
                        </a:rPr>
                        <a:t>TO3: </a:t>
                      </a:r>
                      <a:r>
                        <a:rPr lang="en-US" sz="1400" b="1" baseline="0" dirty="0" err="1">
                          <a:solidFill>
                            <a:schemeClr val="tx1"/>
                          </a:solidFill>
                          <a:latin typeface="Arial" pitchFamily="34" charset="0"/>
                          <a:cs typeface="Arial" pitchFamily="34" charset="0"/>
                        </a:rPr>
                        <a:t>Arka</a:t>
                      </a:r>
                      <a:r>
                        <a:rPr lang="en-US" sz="1400" b="1" baseline="0" dirty="0">
                          <a:solidFill>
                            <a:schemeClr val="tx1"/>
                          </a:solidFill>
                          <a:latin typeface="Arial" pitchFamily="34" charset="0"/>
                          <a:cs typeface="Arial" pitchFamily="34" charset="0"/>
                        </a:rPr>
                        <a:t> </a:t>
                      </a:r>
                      <a:r>
                        <a:rPr lang="en-US" sz="1400" b="1" baseline="0" dirty="0" err="1">
                          <a:solidFill>
                            <a:schemeClr val="tx1"/>
                          </a:solidFill>
                          <a:latin typeface="Arial" pitchFamily="34" charset="0"/>
                          <a:cs typeface="Arial" pitchFamily="34" charset="0"/>
                        </a:rPr>
                        <a:t>Mangala</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bl>
          </a:graphicData>
        </a:graphic>
      </p:graphicFrame>
      <p:sp>
        <p:nvSpPr>
          <p:cNvPr id="8" name="Footer Placeholder 3"/>
          <p:cNvSpPr txBox="1">
            <a:spLocks/>
          </p:cNvSpPr>
          <p:nvPr/>
        </p:nvSpPr>
        <p:spPr>
          <a:xfrm>
            <a:off x="0" y="0"/>
            <a:ext cx="9144000" cy="762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b="1" dirty="0">
                <a:solidFill>
                  <a:schemeClr val="bg1"/>
                </a:solidFill>
                <a:latin typeface="Arial" pitchFamily="34" charset="0"/>
                <a:cs typeface="Arial" pitchFamily="34" charset="0"/>
              </a:rPr>
              <a:t>OFT 2 ASSESSEMENT OF YARD LONG BEAN VARIETIES IN IDUKKI DISTRICT</a:t>
            </a:r>
          </a:p>
        </p:txBody>
      </p:sp>
      <p:sp>
        <p:nvSpPr>
          <p:cNvPr id="12" name="TextBox 11"/>
          <p:cNvSpPr txBox="1"/>
          <p:nvPr/>
        </p:nvSpPr>
        <p:spPr>
          <a:xfrm>
            <a:off x="0" y="6457890"/>
            <a:ext cx="9144000" cy="400110"/>
          </a:xfrm>
          <a:prstGeom prst="rect">
            <a:avLst/>
          </a:prstGeom>
          <a:solidFill>
            <a:schemeClr val="accent6">
              <a:lumMod val="60000"/>
              <a:lumOff val="40000"/>
            </a:schemeClr>
          </a:solidFill>
        </p:spPr>
        <p:txBody>
          <a:bodyPr wrap="square" rtlCol="0">
            <a:spAutoFit/>
          </a:bodyPr>
          <a:lstStyle/>
          <a:p>
            <a:pPr algn="just"/>
            <a:r>
              <a:rPr lang="en-US" sz="2000" b="1" dirty="0">
                <a:solidFill>
                  <a:srgbClr val="C00000"/>
                </a:solidFill>
                <a:latin typeface="Arial" pitchFamily="34" charset="0"/>
                <a:cs typeface="Arial" pitchFamily="34" charset="0"/>
              </a:rPr>
              <a:t>Status:</a:t>
            </a:r>
            <a:r>
              <a:rPr lang="en-US" sz="2000" b="1" dirty="0">
                <a:latin typeface="Arial" pitchFamily="34" charset="0"/>
                <a:cs typeface="Arial" pitchFamily="34" charset="0"/>
              </a:rPr>
              <a:t> 	Ongoing - Vegetative stage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75" y="4076089"/>
            <a:ext cx="2616225" cy="2071865"/>
          </a:xfrm>
          <a:prstGeom prst="rect">
            <a:avLst/>
          </a:prstGeom>
          <a:ln>
            <a:solidFill>
              <a:srgbClr val="FF0000"/>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799" y="858189"/>
            <a:ext cx="5369169" cy="2907964"/>
          </a:xfrm>
          <a:prstGeom prst="rect">
            <a:avLst/>
          </a:prstGeom>
          <a:ln>
            <a:solidFill>
              <a:srgbClr val="FF0000"/>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4076089"/>
            <a:ext cx="2675606" cy="2071865"/>
          </a:xfrm>
          <a:prstGeom prst="rect">
            <a:avLst/>
          </a:prstGeom>
          <a:ln>
            <a:solidFill>
              <a:srgbClr val="FF0000"/>
            </a:solidFill>
          </a:ln>
        </p:spPr>
      </p:pic>
      <p:graphicFrame>
        <p:nvGraphicFramePr>
          <p:cNvPr id="11" name="Content Placeholder 4"/>
          <p:cNvGraphicFramePr>
            <a:graphicFrameLocks noGrp="1"/>
          </p:cNvGraphicFramePr>
          <p:nvPr>
            <p:ph sz="half" idx="2"/>
            <p:extLst>
              <p:ext uri="{D42A27DB-BD31-4B8C-83A1-F6EECF244321}">
                <p14:modId xmlns:p14="http://schemas.microsoft.com/office/powerpoint/2010/main" val="2496418715"/>
              </p:ext>
            </p:extLst>
          </p:nvPr>
        </p:nvGraphicFramePr>
        <p:xfrm>
          <a:off x="5470601" y="3862341"/>
          <a:ext cx="3632368" cy="2499360"/>
        </p:xfrm>
        <a:graphic>
          <a:graphicData uri="http://schemas.openxmlformats.org/drawingml/2006/table">
            <a:tbl>
              <a:tblPr firstRow="1" bandRow="1">
                <a:tableStyleId>{93296810-A885-4BE3-A3E7-6D5BEEA58F35}</a:tableStyleId>
              </a:tblPr>
              <a:tblGrid>
                <a:gridCol w="2149399">
                  <a:extLst>
                    <a:ext uri="{9D8B030D-6E8A-4147-A177-3AD203B41FA5}">
                      <a16:colId xmlns:a16="http://schemas.microsoft.com/office/drawing/2014/main" val="20000"/>
                    </a:ext>
                  </a:extLst>
                </a:gridCol>
                <a:gridCol w="1482969">
                  <a:extLst>
                    <a:ext uri="{9D8B030D-6E8A-4147-A177-3AD203B41FA5}">
                      <a16:colId xmlns:a16="http://schemas.microsoft.com/office/drawing/2014/main" val="20001"/>
                    </a:ext>
                  </a:extLst>
                </a:gridCol>
              </a:tblGrid>
              <a:tr h="4998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Activities Carried out</a:t>
                      </a:r>
                      <a:endParaRPr lang="en-IN" sz="1600" b="1"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No. of </a:t>
                      </a:r>
                      <a:r>
                        <a:rPr lang="en-US" sz="1600" b="1" dirty="0" err="1">
                          <a:latin typeface="Arial" panose="020B0604020202020204" pitchFamily="34" charset="0"/>
                          <a:cs typeface="Arial" panose="020B0604020202020204" pitchFamily="34" charset="0"/>
                        </a:rPr>
                        <a:t>Programmes</a:t>
                      </a:r>
                      <a:endParaRPr lang="en-IN"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2894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Group Meetings</a:t>
                      </a:r>
                      <a:endParaRPr lang="en-IN" sz="1600" b="1" dirty="0">
                        <a:latin typeface="Arial" panose="020B0604020202020204" pitchFamily="34" charset="0"/>
                        <a:cs typeface="Arial" panose="020B0604020202020204" pitchFamily="34" charset="0"/>
                      </a:endParaRPr>
                    </a:p>
                  </a:txBody>
                  <a:tcPr/>
                </a:tc>
                <a:tc>
                  <a:txBody>
                    <a:bodyPr/>
                    <a:lstStyle/>
                    <a:p>
                      <a:pPr algn="ctr"/>
                      <a:r>
                        <a:rPr lang="en-US" sz="1600" b="1" dirty="0">
                          <a:latin typeface="Arial" panose="020B0604020202020204" pitchFamily="34" charset="0"/>
                          <a:cs typeface="Arial" panose="020B0604020202020204" pitchFamily="34" charset="0"/>
                        </a:rPr>
                        <a:t>1</a:t>
                      </a:r>
                      <a:endParaRPr lang="en-IN"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894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Field Visit</a:t>
                      </a:r>
                      <a:endParaRPr lang="en-IN" sz="1600" b="1" dirty="0">
                        <a:latin typeface="Arial" panose="020B0604020202020204" pitchFamily="34" charset="0"/>
                        <a:cs typeface="Arial" panose="020B0604020202020204" pitchFamily="34" charset="0"/>
                      </a:endParaRPr>
                    </a:p>
                  </a:txBody>
                  <a:tcPr/>
                </a:tc>
                <a:tc>
                  <a:txBody>
                    <a:bodyPr/>
                    <a:lstStyle/>
                    <a:p>
                      <a:pPr algn="ctr"/>
                      <a:r>
                        <a:rPr lang="en-US" sz="1600" b="1" dirty="0">
                          <a:latin typeface="Arial" panose="020B0604020202020204" pitchFamily="34" charset="0"/>
                          <a:cs typeface="Arial" panose="020B0604020202020204" pitchFamily="34" charset="0"/>
                        </a:rPr>
                        <a:t>3</a:t>
                      </a:r>
                      <a:endParaRPr lang="en-IN"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2894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Method demo.</a:t>
                      </a:r>
                      <a:endParaRPr lang="en-IN" sz="1600" b="1" dirty="0">
                        <a:latin typeface="Arial" panose="020B0604020202020204" pitchFamily="34" charset="0"/>
                        <a:cs typeface="Arial" panose="020B0604020202020204" pitchFamily="34" charset="0"/>
                      </a:endParaRPr>
                    </a:p>
                  </a:txBody>
                  <a:tcPr/>
                </a:tc>
                <a:tc>
                  <a:txBody>
                    <a:bodyPr/>
                    <a:lstStyle/>
                    <a:p>
                      <a:pPr algn="ctr"/>
                      <a:r>
                        <a:rPr lang="en-US" sz="1600" b="1" dirty="0">
                          <a:latin typeface="Arial" panose="020B0604020202020204" pitchFamily="34" charset="0"/>
                          <a:cs typeface="Arial" panose="020B0604020202020204" pitchFamily="34" charset="0"/>
                        </a:rPr>
                        <a:t>2</a:t>
                      </a:r>
                      <a:endParaRPr lang="en-IN"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2894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Training</a:t>
                      </a:r>
                      <a:endParaRPr lang="en-IN" sz="1600" b="1" dirty="0">
                        <a:latin typeface="Arial" panose="020B0604020202020204" pitchFamily="34" charset="0"/>
                        <a:cs typeface="Arial" panose="020B0604020202020204" pitchFamily="34" charset="0"/>
                      </a:endParaRPr>
                    </a:p>
                  </a:txBody>
                  <a:tcPr/>
                </a:tc>
                <a:tc>
                  <a:txBody>
                    <a:bodyPr/>
                    <a:lstStyle/>
                    <a:p>
                      <a:pPr algn="ctr"/>
                      <a:r>
                        <a:rPr lang="en-US" sz="1600" b="1" dirty="0">
                          <a:latin typeface="Arial" panose="020B0604020202020204" pitchFamily="34" charset="0"/>
                          <a:cs typeface="Arial" panose="020B0604020202020204" pitchFamily="34" charset="0"/>
                        </a:rPr>
                        <a:t>1</a:t>
                      </a:r>
                      <a:endParaRPr lang="en-IN"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4998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Other Extension Activities</a:t>
                      </a:r>
                      <a:endParaRPr lang="en-IN" sz="1600" b="1" dirty="0">
                        <a:latin typeface="Arial" panose="020B0604020202020204" pitchFamily="34" charset="0"/>
                        <a:cs typeface="Arial" panose="020B0604020202020204" pitchFamily="34" charset="0"/>
                      </a:endParaRPr>
                    </a:p>
                  </a:txBody>
                  <a:tcPr/>
                </a:tc>
                <a:tc>
                  <a:txBody>
                    <a:bodyPr/>
                    <a:lstStyle/>
                    <a:p>
                      <a:pPr algn="ctr"/>
                      <a:r>
                        <a:rPr lang="en-US" sz="1600" b="1" dirty="0">
                          <a:latin typeface="Arial" panose="020B0604020202020204" pitchFamily="34" charset="0"/>
                          <a:cs typeface="Arial" panose="020B0604020202020204" pitchFamily="34" charset="0"/>
                        </a:rPr>
                        <a:t>5</a:t>
                      </a:r>
                      <a:endParaRPr lang="en-IN" sz="16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80053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233706579"/>
              </p:ext>
            </p:extLst>
          </p:nvPr>
        </p:nvGraphicFramePr>
        <p:xfrm>
          <a:off x="76200" y="609600"/>
          <a:ext cx="5410200" cy="3291840"/>
        </p:xfrm>
        <a:graphic>
          <a:graphicData uri="http://schemas.openxmlformats.org/drawingml/2006/table">
            <a:tbl>
              <a:tblPr firstRow="1" bandRow="1">
                <a:tableStyleId>{5940675A-B579-460E-94D1-54222C63F5DA}</a:tableStyleId>
              </a:tblPr>
              <a:tblGrid>
                <a:gridCol w="1803400">
                  <a:extLst>
                    <a:ext uri="{9D8B030D-6E8A-4147-A177-3AD203B41FA5}">
                      <a16:colId xmlns:a16="http://schemas.microsoft.com/office/drawing/2014/main" val="20000"/>
                    </a:ext>
                  </a:extLst>
                </a:gridCol>
                <a:gridCol w="3606800">
                  <a:extLst>
                    <a:ext uri="{9D8B030D-6E8A-4147-A177-3AD203B41FA5}">
                      <a16:colId xmlns:a16="http://schemas.microsoft.com/office/drawing/2014/main" val="20001"/>
                    </a:ext>
                  </a:extLst>
                </a:gridCol>
              </a:tblGrid>
              <a:tr h="2822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Operational  village </a:t>
                      </a:r>
                    </a:p>
                  </a:txBody>
                  <a:tcPr horzOverflow="overflow">
                    <a:solidFill>
                      <a:srgbClr val="008000"/>
                    </a:solidFill>
                  </a:tcPr>
                </a:tc>
                <a:tc>
                  <a:txBody>
                    <a:bodyPr/>
                    <a:lstStyle/>
                    <a:p>
                      <a:pPr algn="l" fontAlgn="auto">
                        <a:spcBef>
                          <a:spcPts val="0"/>
                        </a:spcBef>
                        <a:spcAft>
                          <a:spcPts val="0"/>
                        </a:spcAft>
                        <a:defRPr/>
                      </a:pPr>
                      <a:r>
                        <a:rPr lang="en-US" sz="1400" b="1" dirty="0" err="1">
                          <a:solidFill>
                            <a:schemeClr val="tx1"/>
                          </a:solidFill>
                          <a:effectLst/>
                          <a:latin typeface="Arial" pitchFamily="34" charset="0"/>
                          <a:cs typeface="Arial" pitchFamily="34" charset="0"/>
                        </a:rPr>
                        <a:t>Vandanmedu</a:t>
                      </a:r>
                      <a:endParaRPr lang="en-US" sz="1400" b="1" dirty="0">
                        <a:solidFill>
                          <a:schemeClr val="tx1"/>
                        </a:solidFill>
                        <a:effectLst/>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0"/>
                  </a:ext>
                </a:extLst>
              </a:tr>
              <a:tr h="2822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Area </a:t>
                      </a:r>
                    </a:p>
                  </a:txBody>
                  <a:tcPr horzOverflow="overflow">
                    <a:solidFill>
                      <a:srgbClr val="008000"/>
                    </a:solidFill>
                  </a:tcPr>
                </a:tc>
                <a:tc>
                  <a:txBody>
                    <a:bodyPr/>
                    <a:lstStyle/>
                    <a:p>
                      <a:pPr>
                        <a:lnSpc>
                          <a:spcPct val="100000"/>
                        </a:lnSpc>
                      </a:pPr>
                      <a:r>
                        <a:rPr lang="en-US" sz="1400" b="1" baseline="0" dirty="0">
                          <a:solidFill>
                            <a:schemeClr val="tx1"/>
                          </a:solidFill>
                          <a:latin typeface="Arial" pitchFamily="34" charset="0"/>
                          <a:cs typeface="Arial" pitchFamily="34" charset="0"/>
                        </a:rPr>
                        <a:t>1 ha</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1"/>
                  </a:ext>
                </a:extLst>
              </a:tr>
              <a:tr h="2822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No. of trials</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4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2"/>
                  </a:ext>
                </a:extLst>
              </a:tr>
              <a:tr h="67731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ea typeface="Arial Unicode MS" pitchFamily="34" charset="-128"/>
                          <a:cs typeface="Arial" pitchFamily="34" charset="0"/>
                        </a:rPr>
                        <a:t>Prioritized Problem</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339725"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kern="1200" dirty="0">
                          <a:solidFill>
                            <a:schemeClr val="tx1"/>
                          </a:solidFill>
                          <a:latin typeface="Arial" pitchFamily="34" charset="0"/>
                          <a:ea typeface="+mn-ea"/>
                          <a:cs typeface="Arial" pitchFamily="34" charset="0"/>
                        </a:rPr>
                        <a:t>Lack of  high yielding variety</a:t>
                      </a:r>
                    </a:p>
                    <a:p>
                      <a:pPr marL="339725"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kern="1200" dirty="0">
                          <a:solidFill>
                            <a:schemeClr val="tx1"/>
                          </a:solidFill>
                          <a:latin typeface="Arial" pitchFamily="34" charset="0"/>
                          <a:ea typeface="+mn-ea"/>
                          <a:cs typeface="Arial" pitchFamily="34" charset="0"/>
                        </a:rPr>
                        <a:t>Less</a:t>
                      </a:r>
                      <a:r>
                        <a:rPr lang="en-US" sz="1400" b="1" kern="1200" baseline="0" dirty="0">
                          <a:solidFill>
                            <a:schemeClr val="tx1"/>
                          </a:solidFill>
                          <a:latin typeface="Arial" pitchFamily="34" charset="0"/>
                          <a:ea typeface="+mn-ea"/>
                          <a:cs typeface="Arial" pitchFamily="34" charset="0"/>
                        </a:rPr>
                        <a:t> marketability due to b</a:t>
                      </a:r>
                      <a:r>
                        <a:rPr lang="en-US" sz="1400" b="1" kern="1200" dirty="0">
                          <a:solidFill>
                            <a:schemeClr val="tx1"/>
                          </a:solidFill>
                          <a:latin typeface="Arial" pitchFamily="34" charset="0"/>
                          <a:ea typeface="+mn-ea"/>
                          <a:cs typeface="Arial" pitchFamily="34" charset="0"/>
                        </a:rPr>
                        <a:t>itterness of existing local</a:t>
                      </a:r>
                      <a:r>
                        <a:rPr lang="en-US" sz="1400" b="1" kern="1200" baseline="0" dirty="0">
                          <a:solidFill>
                            <a:schemeClr val="tx1"/>
                          </a:solidFill>
                          <a:latin typeface="Arial" pitchFamily="34" charset="0"/>
                          <a:ea typeface="+mn-ea"/>
                          <a:cs typeface="Arial" pitchFamily="34" charset="0"/>
                        </a:rPr>
                        <a:t> </a:t>
                      </a:r>
                      <a:r>
                        <a:rPr lang="en-US" sz="1400" b="1" kern="1200" dirty="0">
                          <a:solidFill>
                            <a:schemeClr val="tx1"/>
                          </a:solidFill>
                          <a:latin typeface="Arial" pitchFamily="34" charset="0"/>
                          <a:ea typeface="+mn-ea"/>
                          <a:cs typeface="Arial" pitchFamily="34" charset="0"/>
                        </a:rPr>
                        <a:t>variety</a:t>
                      </a:r>
                    </a:p>
                  </a:txBody>
                  <a:tcPr>
                    <a:solidFill>
                      <a:srgbClr val="CCFF99"/>
                    </a:solidFill>
                  </a:tcPr>
                </a:tc>
                <a:extLst>
                  <a:ext uri="{0D108BD9-81ED-4DB2-BD59-A6C34878D82A}">
                    <a16:rowId xmlns:a16="http://schemas.microsoft.com/office/drawing/2014/main" val="10003"/>
                  </a:ext>
                </a:extLst>
              </a:tr>
              <a:tr h="19812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Technological</a:t>
                      </a:r>
                      <a:r>
                        <a:rPr lang="en-US" sz="1400" b="1" baseline="0" dirty="0">
                          <a:solidFill>
                            <a:schemeClr val="bg1"/>
                          </a:solidFill>
                          <a:latin typeface="Arial" pitchFamily="34" charset="0"/>
                          <a:cs typeface="Arial" pitchFamily="34" charset="0"/>
                        </a:rPr>
                        <a:t> options</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165100" marR="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kern="1200" dirty="0">
                          <a:solidFill>
                            <a:schemeClr val="tx1"/>
                          </a:solidFill>
                          <a:latin typeface="Arial" pitchFamily="34" charset="0"/>
                          <a:ea typeface="+mn-ea"/>
                          <a:cs typeface="Arial" pitchFamily="34" charset="0"/>
                        </a:rPr>
                        <a:t>TO 1:</a:t>
                      </a:r>
                      <a:r>
                        <a:rPr lang="en-US" sz="1400" b="1" kern="1200" baseline="0" dirty="0">
                          <a:solidFill>
                            <a:schemeClr val="tx1"/>
                          </a:solidFill>
                          <a:latin typeface="Arial" pitchFamily="34" charset="0"/>
                          <a:ea typeface="+mn-ea"/>
                          <a:cs typeface="Arial" pitchFamily="34" charset="0"/>
                        </a:rPr>
                        <a:t> Local </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r h="29729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165100" marR="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dirty="0">
                          <a:solidFill>
                            <a:schemeClr val="tx1"/>
                          </a:solidFill>
                          <a:latin typeface="Arial" pitchFamily="34" charset="0"/>
                          <a:cs typeface="Arial" pitchFamily="34" charset="0"/>
                        </a:rPr>
                        <a:t>TO 2: </a:t>
                      </a:r>
                      <a:r>
                        <a:rPr lang="en-US" sz="1400" b="1" dirty="0" err="1">
                          <a:solidFill>
                            <a:schemeClr val="tx1"/>
                          </a:solidFill>
                          <a:latin typeface="Arial" pitchFamily="34" charset="0"/>
                          <a:cs typeface="Arial" pitchFamily="34" charset="0"/>
                        </a:rPr>
                        <a:t>Sree</a:t>
                      </a:r>
                      <a:r>
                        <a:rPr lang="en-US" sz="1400" b="1" dirty="0">
                          <a:solidFill>
                            <a:schemeClr val="tx1"/>
                          </a:solidFill>
                          <a:latin typeface="Arial" pitchFamily="34" charset="0"/>
                          <a:cs typeface="Arial" pitchFamily="34" charset="0"/>
                        </a:rPr>
                        <a:t> </a:t>
                      </a:r>
                      <a:r>
                        <a:rPr lang="en-US" sz="1400" b="1" dirty="0" err="1">
                          <a:solidFill>
                            <a:schemeClr val="tx1"/>
                          </a:solidFill>
                          <a:latin typeface="Arial" pitchFamily="34" charset="0"/>
                          <a:cs typeface="Arial" pitchFamily="34" charset="0"/>
                        </a:rPr>
                        <a:t>Pavithra</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5"/>
                  </a:ext>
                </a:extLst>
              </a:tr>
              <a:tr h="29729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165100" marR="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dirty="0">
                          <a:solidFill>
                            <a:schemeClr val="tx1"/>
                          </a:solidFill>
                          <a:latin typeface="Arial" pitchFamily="34" charset="0"/>
                          <a:cs typeface="Arial" pitchFamily="34" charset="0"/>
                        </a:rPr>
                        <a:t>TO 3: </a:t>
                      </a:r>
                      <a:r>
                        <a:rPr lang="en-US" sz="1400" b="1" dirty="0" err="1">
                          <a:solidFill>
                            <a:schemeClr val="tx1"/>
                          </a:solidFill>
                          <a:latin typeface="Arial" pitchFamily="34" charset="0"/>
                          <a:cs typeface="Arial" pitchFamily="34" charset="0"/>
                        </a:rPr>
                        <a:t>Vellayani</a:t>
                      </a:r>
                      <a:r>
                        <a:rPr lang="en-US" sz="1400" b="1" baseline="0" dirty="0">
                          <a:solidFill>
                            <a:schemeClr val="tx1"/>
                          </a:solidFill>
                          <a:latin typeface="Arial" pitchFamily="34" charset="0"/>
                          <a:cs typeface="Arial" pitchFamily="34" charset="0"/>
                        </a:rPr>
                        <a:t> </a:t>
                      </a:r>
                      <a:r>
                        <a:rPr lang="en-US" sz="1400" b="1" baseline="0" dirty="0" err="1">
                          <a:solidFill>
                            <a:schemeClr val="tx1"/>
                          </a:solidFill>
                          <a:latin typeface="Arial" pitchFamily="34" charset="0"/>
                          <a:cs typeface="Arial" pitchFamily="34" charset="0"/>
                        </a:rPr>
                        <a:t>Hraswa</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6"/>
                  </a:ext>
                </a:extLst>
              </a:tr>
              <a:tr h="29729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165100" marR="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dirty="0">
                          <a:solidFill>
                            <a:schemeClr val="tx1"/>
                          </a:solidFill>
                          <a:latin typeface="Arial" pitchFamily="34" charset="0"/>
                          <a:cs typeface="Arial" pitchFamily="34" charset="0"/>
                        </a:rPr>
                        <a:t>TO 4: KAU</a:t>
                      </a:r>
                      <a:r>
                        <a:rPr lang="en-US" sz="1400" b="1" baseline="0" dirty="0">
                          <a:solidFill>
                            <a:schemeClr val="tx1"/>
                          </a:solidFill>
                          <a:latin typeface="Arial" pitchFamily="34" charset="0"/>
                          <a:cs typeface="Arial" pitchFamily="34" charset="0"/>
                        </a:rPr>
                        <a:t> </a:t>
                      </a:r>
                      <a:r>
                        <a:rPr lang="en-US" sz="1400" b="1" baseline="0" dirty="0" err="1">
                          <a:solidFill>
                            <a:schemeClr val="tx1"/>
                          </a:solidFill>
                          <a:latin typeface="Arial" pitchFamily="34" charset="0"/>
                          <a:cs typeface="Arial" pitchFamily="34" charset="0"/>
                        </a:rPr>
                        <a:t>Uthama</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7"/>
                  </a:ext>
                </a:extLst>
              </a:tr>
            </a:tbl>
          </a:graphicData>
        </a:graphic>
      </p:graphicFrame>
      <p:sp>
        <p:nvSpPr>
          <p:cNvPr id="8" name="Footer Placeholder 3"/>
          <p:cNvSpPr txBox="1">
            <a:spLocks/>
          </p:cNvSpPr>
          <p:nvPr/>
        </p:nvSpPr>
        <p:spPr>
          <a:xfrm>
            <a:off x="0" y="0"/>
            <a:ext cx="9144000" cy="5334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b="1" dirty="0">
                <a:solidFill>
                  <a:schemeClr val="bg1"/>
                </a:solidFill>
                <a:latin typeface="Arial" pitchFamily="34" charset="0"/>
                <a:cs typeface="Arial" pitchFamily="34" charset="0"/>
              </a:rPr>
              <a:t>OFT 3. ASSESSMENT OF CASSAVA VARIETIES IN HIGH RANGES</a:t>
            </a:r>
          </a:p>
        </p:txBody>
      </p:sp>
      <p:pic>
        <p:nvPicPr>
          <p:cNvPr id="14" name="Picture 13" descr="Planting of VAM treated cassava setts in OFT plot of assessment of cassava varieties in high range.jpg"/>
          <p:cNvPicPr>
            <a:picLocks noChangeAspect="1"/>
          </p:cNvPicPr>
          <p:nvPr/>
        </p:nvPicPr>
        <p:blipFill>
          <a:blip r:embed="rId2" cstate="print"/>
          <a:stretch>
            <a:fillRect/>
          </a:stretch>
        </p:blipFill>
        <p:spPr>
          <a:xfrm>
            <a:off x="77874" y="3944321"/>
            <a:ext cx="5408526" cy="2856358"/>
          </a:xfrm>
          <a:prstGeom prst="rect">
            <a:avLst/>
          </a:prstGeom>
          <a:ln>
            <a:solidFill>
              <a:srgbClr val="FF0000"/>
            </a:solidFill>
          </a:ln>
        </p:spPr>
      </p:pic>
      <p:pic>
        <p:nvPicPr>
          <p:cNvPr id="15" name="Picture 14" descr="cassava fv.jpg"/>
          <p:cNvPicPr>
            <a:picLocks noChangeAspect="1"/>
          </p:cNvPicPr>
          <p:nvPr/>
        </p:nvPicPr>
        <p:blipFill>
          <a:blip r:embed="rId3"/>
          <a:stretch>
            <a:fillRect/>
          </a:stretch>
        </p:blipFill>
        <p:spPr>
          <a:xfrm>
            <a:off x="5577840" y="609600"/>
            <a:ext cx="3489960" cy="2819400"/>
          </a:xfrm>
          <a:prstGeom prst="rect">
            <a:avLst/>
          </a:prstGeom>
          <a:ln>
            <a:solidFill>
              <a:srgbClr val="FF0000"/>
            </a:solidFill>
          </a:ln>
        </p:spPr>
      </p:pic>
      <p:pic>
        <p:nvPicPr>
          <p:cNvPr id="16" name="Picture 15" descr="SAVE_20210417_113342.jpg"/>
          <p:cNvPicPr>
            <a:picLocks noChangeAspect="1"/>
          </p:cNvPicPr>
          <p:nvPr/>
        </p:nvPicPr>
        <p:blipFill>
          <a:blip r:embed="rId4"/>
          <a:stretch>
            <a:fillRect/>
          </a:stretch>
        </p:blipFill>
        <p:spPr>
          <a:xfrm>
            <a:off x="5577840" y="3944321"/>
            <a:ext cx="3489960" cy="2856358"/>
          </a:xfrm>
          <a:prstGeom prst="rect">
            <a:avLst/>
          </a:prstGeom>
          <a:ln>
            <a:solidFill>
              <a:srgbClr val="FF0000"/>
            </a:solidFill>
          </a:ln>
        </p:spPr>
      </p:pic>
    </p:spTree>
    <p:extLst>
      <p:ext uri="{BB962C8B-B14F-4D97-AF65-F5344CB8AC3E}">
        <p14:creationId xmlns:p14="http://schemas.microsoft.com/office/powerpoint/2010/main" val="4013273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10607382"/>
              </p:ext>
            </p:extLst>
          </p:nvPr>
        </p:nvGraphicFramePr>
        <p:xfrm>
          <a:off x="228600" y="533400"/>
          <a:ext cx="8686800" cy="2225040"/>
        </p:xfrm>
        <a:graphic>
          <a:graphicData uri="http://schemas.openxmlformats.org/drawingml/2006/table">
            <a:tbl>
              <a:tblPr firstRow="1" bandRow="1">
                <a:tableStyleId>{5940675A-B579-460E-94D1-54222C63F5DA}</a:tableStyleId>
              </a:tblPr>
              <a:tblGrid>
                <a:gridCol w="5943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370840">
                <a:tc>
                  <a:txBody>
                    <a:bodyPr/>
                    <a:lstStyle/>
                    <a:p>
                      <a:r>
                        <a:rPr lang="en-US" b="1" dirty="0">
                          <a:solidFill>
                            <a:srgbClr val="C00000"/>
                          </a:solidFill>
                        </a:rPr>
                        <a:t>Activities carried out</a:t>
                      </a:r>
                    </a:p>
                  </a:txBody>
                  <a:tcPr>
                    <a:solidFill>
                      <a:schemeClr val="accent2">
                        <a:lumMod val="40000"/>
                        <a:lumOff val="60000"/>
                      </a:schemeClr>
                    </a:solidFill>
                  </a:tcPr>
                </a:tc>
                <a:tc>
                  <a:txBody>
                    <a:bodyPr/>
                    <a:lstStyle/>
                    <a:p>
                      <a:r>
                        <a:rPr lang="en-US" b="1" dirty="0">
                          <a:solidFill>
                            <a:srgbClr val="C00000"/>
                          </a:solidFill>
                        </a:rPr>
                        <a:t>No.</a:t>
                      </a:r>
                      <a:r>
                        <a:rPr lang="en-US" b="1" baseline="0" dirty="0">
                          <a:solidFill>
                            <a:srgbClr val="C00000"/>
                          </a:solidFill>
                        </a:rPr>
                        <a:t> of </a:t>
                      </a:r>
                      <a:r>
                        <a:rPr lang="en-US" b="1" baseline="0" dirty="0" err="1">
                          <a:solidFill>
                            <a:srgbClr val="C00000"/>
                          </a:solidFill>
                        </a:rPr>
                        <a:t>programme</a:t>
                      </a:r>
                      <a:endParaRPr lang="en-US" b="1" dirty="0">
                        <a:solidFill>
                          <a:srgbClr val="C00000"/>
                        </a:solidFill>
                      </a:endParaRPr>
                    </a:p>
                  </a:txBody>
                  <a:tcPr>
                    <a:solidFill>
                      <a:schemeClr val="accent2">
                        <a:lumMod val="40000"/>
                        <a:lumOff val="60000"/>
                      </a:schemeClr>
                    </a:solidFill>
                  </a:tcPr>
                </a:tc>
                <a:extLst>
                  <a:ext uri="{0D108BD9-81ED-4DB2-BD59-A6C34878D82A}">
                    <a16:rowId xmlns:a16="http://schemas.microsoft.com/office/drawing/2014/main" val="10000"/>
                  </a:ext>
                </a:extLst>
              </a:tr>
              <a:tr h="370840">
                <a:tc>
                  <a:txBody>
                    <a:bodyPr/>
                    <a:lstStyle/>
                    <a:p>
                      <a:r>
                        <a:rPr lang="en-US" dirty="0"/>
                        <a:t>Group meeting</a:t>
                      </a:r>
                    </a:p>
                  </a:txBody>
                  <a:tcPr/>
                </a:tc>
                <a:tc>
                  <a:txBody>
                    <a:bodyPr/>
                    <a:lstStyle/>
                    <a:p>
                      <a:pPr algn="ctr"/>
                      <a:r>
                        <a:rPr lang="en-US" dirty="0"/>
                        <a:t>1</a:t>
                      </a:r>
                    </a:p>
                  </a:txBody>
                  <a:tcPr/>
                </a:tc>
                <a:extLst>
                  <a:ext uri="{0D108BD9-81ED-4DB2-BD59-A6C34878D82A}">
                    <a16:rowId xmlns:a16="http://schemas.microsoft.com/office/drawing/2014/main" val="10001"/>
                  </a:ext>
                </a:extLst>
              </a:tr>
              <a:tr h="370840">
                <a:tc>
                  <a:txBody>
                    <a:bodyPr/>
                    <a:lstStyle/>
                    <a:p>
                      <a:r>
                        <a:rPr lang="en-US" dirty="0"/>
                        <a:t>Field visit</a:t>
                      </a:r>
                    </a:p>
                  </a:txBody>
                  <a:tcPr/>
                </a:tc>
                <a:tc>
                  <a:txBody>
                    <a:bodyPr/>
                    <a:lstStyle/>
                    <a:p>
                      <a:pPr algn="ctr"/>
                      <a:r>
                        <a:rPr lang="en-US" dirty="0"/>
                        <a:t>3</a:t>
                      </a:r>
                    </a:p>
                  </a:txBody>
                  <a:tcPr/>
                </a:tc>
                <a:extLst>
                  <a:ext uri="{0D108BD9-81ED-4DB2-BD59-A6C34878D82A}">
                    <a16:rowId xmlns:a16="http://schemas.microsoft.com/office/drawing/2014/main" val="10002"/>
                  </a:ext>
                </a:extLst>
              </a:tr>
              <a:tr h="370840">
                <a:tc>
                  <a:txBody>
                    <a:bodyPr/>
                    <a:lstStyle/>
                    <a:p>
                      <a:r>
                        <a:rPr lang="en-US" dirty="0"/>
                        <a:t>Method demo.</a:t>
                      </a:r>
                    </a:p>
                  </a:txBody>
                  <a:tcPr/>
                </a:tc>
                <a:tc>
                  <a:txBody>
                    <a:bodyPr/>
                    <a:lstStyle/>
                    <a:p>
                      <a:pPr algn="ctr"/>
                      <a:r>
                        <a:rPr lang="en-US" dirty="0"/>
                        <a:t>1</a:t>
                      </a:r>
                    </a:p>
                  </a:txBody>
                  <a:tcPr/>
                </a:tc>
                <a:extLst>
                  <a:ext uri="{0D108BD9-81ED-4DB2-BD59-A6C34878D82A}">
                    <a16:rowId xmlns:a16="http://schemas.microsoft.com/office/drawing/2014/main" val="10003"/>
                  </a:ext>
                </a:extLst>
              </a:tr>
              <a:tr h="370840">
                <a:tc>
                  <a:txBody>
                    <a:bodyPr/>
                    <a:lstStyle/>
                    <a:p>
                      <a:r>
                        <a:rPr lang="en-US" dirty="0"/>
                        <a:t>Training</a:t>
                      </a:r>
                    </a:p>
                  </a:txBody>
                  <a:tcPr/>
                </a:tc>
                <a:tc>
                  <a:txBody>
                    <a:bodyPr/>
                    <a:lstStyle/>
                    <a:p>
                      <a:pPr algn="ctr"/>
                      <a:r>
                        <a:rPr lang="en-US" dirty="0"/>
                        <a:t>1</a:t>
                      </a:r>
                    </a:p>
                  </a:txBody>
                  <a:tcPr/>
                </a:tc>
                <a:extLst>
                  <a:ext uri="{0D108BD9-81ED-4DB2-BD59-A6C34878D82A}">
                    <a16:rowId xmlns:a16="http://schemas.microsoft.com/office/drawing/2014/main" val="10004"/>
                  </a:ext>
                </a:extLst>
              </a:tr>
              <a:tr h="370840">
                <a:tc>
                  <a:txBody>
                    <a:bodyPr/>
                    <a:lstStyle/>
                    <a:p>
                      <a:r>
                        <a:rPr lang="en-US" dirty="0"/>
                        <a:t>Other extension activities</a:t>
                      </a:r>
                    </a:p>
                  </a:txBody>
                  <a:tcPr/>
                </a:tc>
                <a:tc>
                  <a:txBody>
                    <a:bodyPr/>
                    <a:lstStyle/>
                    <a:p>
                      <a:pPr algn="ctr"/>
                      <a:r>
                        <a:rPr lang="en-US" dirty="0"/>
                        <a:t>10</a:t>
                      </a:r>
                    </a:p>
                  </a:txBody>
                  <a:tcPr/>
                </a:tc>
                <a:extLst>
                  <a:ext uri="{0D108BD9-81ED-4DB2-BD59-A6C34878D82A}">
                    <a16:rowId xmlns:a16="http://schemas.microsoft.com/office/drawing/2014/main" val="10005"/>
                  </a:ext>
                </a:extLst>
              </a:tr>
            </a:tbl>
          </a:graphicData>
        </a:graphic>
      </p:graphicFrame>
      <p:sp>
        <p:nvSpPr>
          <p:cNvPr id="4" name="TextBox 3"/>
          <p:cNvSpPr txBox="1"/>
          <p:nvPr/>
        </p:nvSpPr>
        <p:spPr>
          <a:xfrm>
            <a:off x="2819400" y="3364468"/>
            <a:ext cx="3352800" cy="369332"/>
          </a:xfrm>
          <a:prstGeom prst="rect">
            <a:avLst/>
          </a:prstGeom>
          <a:noFill/>
        </p:spPr>
        <p:txBody>
          <a:bodyPr wrap="square" rtlCol="0">
            <a:spAutoFit/>
          </a:bodyPr>
          <a:lstStyle/>
          <a:p>
            <a:r>
              <a:rPr lang="en-US" b="1" dirty="0">
                <a:solidFill>
                  <a:srgbClr val="7030A0"/>
                </a:solidFill>
                <a:latin typeface="Arial" panose="020B0604020202020204" pitchFamily="34" charset="0"/>
                <a:cs typeface="Arial" panose="020B0604020202020204" pitchFamily="34" charset="0"/>
              </a:rPr>
              <a:t>OBSERVATION RECORDED</a:t>
            </a:r>
          </a:p>
        </p:txBody>
      </p:sp>
      <p:graphicFrame>
        <p:nvGraphicFramePr>
          <p:cNvPr id="5" name="Table 4"/>
          <p:cNvGraphicFramePr>
            <a:graphicFrameLocks noGrp="1"/>
          </p:cNvGraphicFramePr>
          <p:nvPr>
            <p:extLst>
              <p:ext uri="{D42A27DB-BD31-4B8C-83A1-F6EECF244321}">
                <p14:modId xmlns:p14="http://schemas.microsoft.com/office/powerpoint/2010/main" val="1427400560"/>
              </p:ext>
            </p:extLst>
          </p:nvPr>
        </p:nvGraphicFramePr>
        <p:xfrm>
          <a:off x="235299" y="3916680"/>
          <a:ext cx="8680100" cy="2026920"/>
        </p:xfrm>
        <a:graphic>
          <a:graphicData uri="http://schemas.openxmlformats.org/drawingml/2006/table">
            <a:tbl>
              <a:tblPr firstRow="1" bandRow="1">
                <a:tableStyleId>{5940675A-B579-460E-94D1-54222C63F5DA}</a:tableStyleId>
              </a:tblPr>
              <a:tblGrid>
                <a:gridCol w="2170025">
                  <a:extLst>
                    <a:ext uri="{9D8B030D-6E8A-4147-A177-3AD203B41FA5}">
                      <a16:colId xmlns:a16="http://schemas.microsoft.com/office/drawing/2014/main" val="20000"/>
                    </a:ext>
                  </a:extLst>
                </a:gridCol>
                <a:gridCol w="2170025">
                  <a:extLst>
                    <a:ext uri="{9D8B030D-6E8A-4147-A177-3AD203B41FA5}">
                      <a16:colId xmlns:a16="http://schemas.microsoft.com/office/drawing/2014/main" val="20001"/>
                    </a:ext>
                  </a:extLst>
                </a:gridCol>
                <a:gridCol w="2170025">
                  <a:extLst>
                    <a:ext uri="{9D8B030D-6E8A-4147-A177-3AD203B41FA5}">
                      <a16:colId xmlns:a16="http://schemas.microsoft.com/office/drawing/2014/main" val="20002"/>
                    </a:ext>
                  </a:extLst>
                </a:gridCol>
                <a:gridCol w="2170025">
                  <a:extLst>
                    <a:ext uri="{9D8B030D-6E8A-4147-A177-3AD203B41FA5}">
                      <a16:colId xmlns:a16="http://schemas.microsoft.com/office/drawing/2014/main" val="20003"/>
                    </a:ext>
                  </a:extLst>
                </a:gridCol>
              </a:tblGrid>
              <a:tr h="370840">
                <a:tc rowSpan="2">
                  <a:txBody>
                    <a:bodyPr/>
                    <a:lstStyle/>
                    <a:p>
                      <a:pPr algn="ctr"/>
                      <a:endParaRPr lang="en-US" b="1" dirty="0">
                        <a:solidFill>
                          <a:srgbClr val="C00000"/>
                        </a:solidFill>
                      </a:endParaRPr>
                    </a:p>
                    <a:p>
                      <a:pPr algn="ctr"/>
                      <a:endParaRPr lang="en-US" b="1" dirty="0">
                        <a:solidFill>
                          <a:srgbClr val="C00000"/>
                        </a:solidFill>
                      </a:endParaRPr>
                    </a:p>
                    <a:p>
                      <a:pPr algn="ctr"/>
                      <a:r>
                        <a:rPr lang="en-US" b="1" dirty="0">
                          <a:solidFill>
                            <a:srgbClr val="C00000"/>
                          </a:solidFill>
                        </a:rPr>
                        <a:t>Parameter</a:t>
                      </a:r>
                    </a:p>
                  </a:txBody>
                  <a:tcPr>
                    <a:solidFill>
                      <a:schemeClr val="accent2">
                        <a:lumMod val="40000"/>
                        <a:lumOff val="60000"/>
                      </a:schemeClr>
                    </a:solidFill>
                  </a:tcPr>
                </a:tc>
                <a:tc gridSpan="3">
                  <a:txBody>
                    <a:bodyPr/>
                    <a:lstStyle/>
                    <a:p>
                      <a:r>
                        <a:rPr lang="en-US" b="1" dirty="0">
                          <a:solidFill>
                            <a:srgbClr val="C00000"/>
                          </a:solidFill>
                        </a:rPr>
                        <a:t>Observation</a:t>
                      </a:r>
                      <a:r>
                        <a:rPr lang="en-US" b="1" baseline="0" dirty="0">
                          <a:solidFill>
                            <a:srgbClr val="C00000"/>
                          </a:solidFill>
                        </a:rPr>
                        <a:t> recoded at 3 Months After Planting</a:t>
                      </a:r>
                      <a:endParaRPr lang="en-US" b="1" dirty="0">
                        <a:solidFill>
                          <a:srgbClr val="C00000"/>
                        </a:solidFill>
                      </a:endParaRPr>
                    </a:p>
                  </a:txBody>
                  <a:tcPr>
                    <a:solidFill>
                      <a:schemeClr val="accent2">
                        <a:lumMod val="40000"/>
                        <a:lumOff val="60000"/>
                      </a:schemeClr>
                    </a:solidFill>
                  </a:tcPr>
                </a:tc>
                <a:tc hMerge="1">
                  <a:txBody>
                    <a:bodyPr/>
                    <a:lstStyle/>
                    <a:p>
                      <a:endParaRPr lang="en-US" b="1" dirty="0"/>
                    </a:p>
                  </a:txBody>
                  <a:tcPr/>
                </a:tc>
                <a:tc hMerge="1">
                  <a:txBody>
                    <a:bodyPr/>
                    <a:lstStyle/>
                    <a:p>
                      <a:endParaRPr lang="en-US" b="1" dirty="0"/>
                    </a:p>
                  </a:txBody>
                  <a:tcPr/>
                </a:tc>
                <a:extLst>
                  <a:ext uri="{0D108BD9-81ED-4DB2-BD59-A6C34878D82A}">
                    <a16:rowId xmlns:a16="http://schemas.microsoft.com/office/drawing/2014/main" val="10000"/>
                  </a:ext>
                </a:extLst>
              </a:tr>
              <a:tr h="370840">
                <a:tc vMerge="1">
                  <a:txBody>
                    <a:bodyPr/>
                    <a:lstStyle/>
                    <a:p>
                      <a:endParaRPr lang="en-US" b="1" dirty="0"/>
                    </a:p>
                  </a:txBody>
                  <a:tcPr/>
                </a:tc>
                <a:tc>
                  <a:txBody>
                    <a:bodyPr/>
                    <a:lstStyle/>
                    <a:p>
                      <a:r>
                        <a:rPr lang="en-US" b="1" dirty="0" err="1">
                          <a:solidFill>
                            <a:srgbClr val="C00000"/>
                          </a:solidFill>
                        </a:rPr>
                        <a:t>Sree</a:t>
                      </a:r>
                      <a:r>
                        <a:rPr lang="en-US" b="1" dirty="0">
                          <a:solidFill>
                            <a:srgbClr val="C00000"/>
                          </a:solidFill>
                        </a:rPr>
                        <a:t> </a:t>
                      </a:r>
                      <a:r>
                        <a:rPr lang="en-US" b="1" dirty="0" err="1">
                          <a:solidFill>
                            <a:srgbClr val="C00000"/>
                          </a:solidFill>
                        </a:rPr>
                        <a:t>Pavithra</a:t>
                      </a:r>
                      <a:endParaRPr lang="en-US" b="1" dirty="0">
                        <a:solidFill>
                          <a:srgbClr val="C00000"/>
                        </a:solidFill>
                      </a:endParaRPr>
                    </a:p>
                  </a:txBody>
                  <a:tcPr>
                    <a:solidFill>
                      <a:schemeClr val="accent2">
                        <a:lumMod val="40000"/>
                        <a:lumOff val="60000"/>
                      </a:schemeClr>
                    </a:solidFill>
                  </a:tcPr>
                </a:tc>
                <a:tc>
                  <a:txBody>
                    <a:bodyPr/>
                    <a:lstStyle/>
                    <a:p>
                      <a:r>
                        <a:rPr lang="en-US" b="1" dirty="0">
                          <a:solidFill>
                            <a:srgbClr val="C00000"/>
                          </a:solidFill>
                        </a:rPr>
                        <a:t>KAU</a:t>
                      </a:r>
                      <a:r>
                        <a:rPr lang="en-US" b="1" baseline="0" dirty="0">
                          <a:solidFill>
                            <a:srgbClr val="C00000"/>
                          </a:solidFill>
                        </a:rPr>
                        <a:t> </a:t>
                      </a:r>
                      <a:r>
                        <a:rPr lang="en-US" b="1" baseline="0" dirty="0" err="1">
                          <a:solidFill>
                            <a:srgbClr val="C00000"/>
                          </a:solidFill>
                        </a:rPr>
                        <a:t>Uthama</a:t>
                      </a:r>
                      <a:endParaRPr lang="en-US" b="1" dirty="0">
                        <a:solidFill>
                          <a:srgbClr val="C00000"/>
                        </a:solidFill>
                      </a:endParaRPr>
                    </a:p>
                  </a:txBody>
                  <a:tcPr>
                    <a:solidFill>
                      <a:schemeClr val="accent2">
                        <a:lumMod val="40000"/>
                        <a:lumOff val="60000"/>
                      </a:schemeClr>
                    </a:solidFill>
                  </a:tcPr>
                </a:tc>
                <a:tc>
                  <a:txBody>
                    <a:bodyPr/>
                    <a:lstStyle/>
                    <a:p>
                      <a:r>
                        <a:rPr lang="en-US" b="1" dirty="0" err="1">
                          <a:solidFill>
                            <a:srgbClr val="C00000"/>
                          </a:solidFill>
                        </a:rPr>
                        <a:t>Vellayani</a:t>
                      </a:r>
                      <a:r>
                        <a:rPr lang="en-US" b="1" dirty="0">
                          <a:solidFill>
                            <a:srgbClr val="C00000"/>
                          </a:solidFill>
                        </a:rPr>
                        <a:t> </a:t>
                      </a:r>
                      <a:r>
                        <a:rPr lang="en-US" b="1" dirty="0" err="1">
                          <a:solidFill>
                            <a:srgbClr val="C00000"/>
                          </a:solidFill>
                        </a:rPr>
                        <a:t>Hraswa</a:t>
                      </a:r>
                      <a:endParaRPr lang="en-US" b="1" dirty="0">
                        <a:solidFill>
                          <a:srgbClr val="C00000"/>
                        </a:solidFill>
                      </a:endParaRPr>
                    </a:p>
                  </a:txBody>
                  <a:tcPr>
                    <a:solidFill>
                      <a:schemeClr val="accent2">
                        <a:lumMod val="40000"/>
                        <a:lumOff val="60000"/>
                      </a:schemeClr>
                    </a:solidFill>
                  </a:tcPr>
                </a:tc>
                <a:extLst>
                  <a:ext uri="{0D108BD9-81ED-4DB2-BD59-A6C34878D82A}">
                    <a16:rowId xmlns:a16="http://schemas.microsoft.com/office/drawing/2014/main" val="10001"/>
                  </a:ext>
                </a:extLst>
              </a:tr>
              <a:tr h="370840">
                <a:tc>
                  <a:txBody>
                    <a:bodyPr/>
                    <a:lstStyle/>
                    <a:p>
                      <a:r>
                        <a:rPr lang="en-US" dirty="0"/>
                        <a:t>Plant</a:t>
                      </a:r>
                      <a:r>
                        <a:rPr lang="en-US" baseline="0" dirty="0"/>
                        <a:t> height (cm)</a:t>
                      </a:r>
                      <a:endParaRPr lang="en-US" dirty="0"/>
                    </a:p>
                  </a:txBody>
                  <a:tcPr/>
                </a:tc>
                <a:tc>
                  <a:txBody>
                    <a:bodyPr/>
                    <a:lstStyle/>
                    <a:p>
                      <a:pPr algn="ctr"/>
                      <a:r>
                        <a:rPr lang="en-US" dirty="0"/>
                        <a:t>55 cm</a:t>
                      </a:r>
                    </a:p>
                  </a:txBody>
                  <a:tcPr/>
                </a:tc>
                <a:tc>
                  <a:txBody>
                    <a:bodyPr/>
                    <a:lstStyle/>
                    <a:p>
                      <a:pPr algn="ctr"/>
                      <a:r>
                        <a:rPr lang="en-US" dirty="0"/>
                        <a:t>130 cm</a:t>
                      </a:r>
                    </a:p>
                  </a:txBody>
                  <a:tcPr/>
                </a:tc>
                <a:tc>
                  <a:txBody>
                    <a:bodyPr/>
                    <a:lstStyle/>
                    <a:p>
                      <a:pPr algn="ctr"/>
                      <a:r>
                        <a:rPr lang="en-US" dirty="0"/>
                        <a:t>32 cm</a:t>
                      </a:r>
                    </a:p>
                  </a:txBody>
                  <a:tcPr/>
                </a:tc>
                <a:extLst>
                  <a:ext uri="{0D108BD9-81ED-4DB2-BD59-A6C34878D82A}">
                    <a16:rowId xmlns:a16="http://schemas.microsoft.com/office/drawing/2014/main" val="10002"/>
                  </a:ext>
                </a:extLst>
              </a:tr>
              <a:tr h="370840">
                <a:tc>
                  <a:txBody>
                    <a:bodyPr/>
                    <a:lstStyle/>
                    <a:p>
                      <a:r>
                        <a:rPr lang="en-US" dirty="0"/>
                        <a:t>No. of branches</a:t>
                      </a:r>
                    </a:p>
                  </a:txBody>
                  <a:tcPr/>
                </a:tc>
                <a:tc>
                  <a:txBody>
                    <a:bodyPr/>
                    <a:lstStyle/>
                    <a:p>
                      <a:pPr algn="ctr"/>
                      <a:r>
                        <a:rPr lang="en-US" dirty="0"/>
                        <a:t>2</a:t>
                      </a:r>
                    </a:p>
                  </a:txBody>
                  <a:tcPr/>
                </a:tc>
                <a:tc>
                  <a:txBody>
                    <a:bodyPr/>
                    <a:lstStyle/>
                    <a:p>
                      <a:pPr algn="ctr"/>
                      <a:r>
                        <a:rPr lang="en-US" dirty="0"/>
                        <a:t>2</a:t>
                      </a:r>
                    </a:p>
                  </a:txBody>
                  <a:tcPr/>
                </a:tc>
                <a:tc>
                  <a:txBody>
                    <a:bodyPr/>
                    <a:lstStyle/>
                    <a:p>
                      <a:pPr algn="ctr"/>
                      <a:r>
                        <a:rPr lang="en-US" dirty="0"/>
                        <a:t>2</a:t>
                      </a:r>
                    </a:p>
                  </a:txBody>
                  <a:tcPr/>
                </a:tc>
                <a:extLst>
                  <a:ext uri="{0D108BD9-81ED-4DB2-BD59-A6C34878D82A}">
                    <a16:rowId xmlns:a16="http://schemas.microsoft.com/office/drawing/2014/main" val="10003"/>
                  </a:ext>
                </a:extLst>
              </a:tr>
              <a:tr h="370840">
                <a:tc>
                  <a:txBody>
                    <a:bodyPr/>
                    <a:lstStyle/>
                    <a:p>
                      <a:r>
                        <a:rPr lang="en-US" dirty="0"/>
                        <a:t>No. of leaves</a:t>
                      </a:r>
                    </a:p>
                  </a:txBody>
                  <a:tcPr/>
                </a:tc>
                <a:tc>
                  <a:txBody>
                    <a:bodyPr/>
                    <a:lstStyle/>
                    <a:p>
                      <a:pPr algn="ctr"/>
                      <a:r>
                        <a:rPr lang="en-US" dirty="0"/>
                        <a:t>48</a:t>
                      </a:r>
                    </a:p>
                  </a:txBody>
                  <a:tcPr/>
                </a:tc>
                <a:tc>
                  <a:txBody>
                    <a:bodyPr/>
                    <a:lstStyle/>
                    <a:p>
                      <a:pPr algn="ctr"/>
                      <a:r>
                        <a:rPr lang="en-US" dirty="0"/>
                        <a:t>68</a:t>
                      </a:r>
                    </a:p>
                  </a:txBody>
                  <a:tcPr/>
                </a:tc>
                <a:tc>
                  <a:txBody>
                    <a:bodyPr/>
                    <a:lstStyle/>
                    <a:p>
                      <a:pPr algn="ctr"/>
                      <a:r>
                        <a:rPr lang="en-US" dirty="0"/>
                        <a:t>24</a:t>
                      </a: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1859" y="6519446"/>
            <a:ext cx="9144000" cy="338554"/>
          </a:xfrm>
          <a:prstGeom prst="rect">
            <a:avLst/>
          </a:prstGeom>
          <a:solidFill>
            <a:srgbClr val="FFC000"/>
          </a:solidFill>
        </p:spPr>
        <p:txBody>
          <a:bodyPr wrap="square" rtlCol="0">
            <a:spAutoFit/>
          </a:bodyPr>
          <a:lstStyle/>
          <a:p>
            <a:pPr algn="just"/>
            <a:r>
              <a:rPr lang="en-US" sz="1600" b="1" dirty="0">
                <a:solidFill>
                  <a:srgbClr val="C00000"/>
                </a:solidFill>
                <a:latin typeface="Arial" pitchFamily="34" charset="0"/>
                <a:cs typeface="Arial" pitchFamily="34" charset="0"/>
              </a:rPr>
              <a:t>Status:</a:t>
            </a:r>
            <a:r>
              <a:rPr lang="en-US" sz="1600" b="1" dirty="0">
                <a:latin typeface="Arial" pitchFamily="34" charset="0"/>
                <a:cs typeface="Arial" pitchFamily="34" charset="0"/>
              </a:rPr>
              <a:t> Ongoing.  	The crop is at tuber development stage</a:t>
            </a:r>
          </a:p>
        </p:txBody>
      </p:sp>
    </p:spTree>
    <p:extLst>
      <p:ext uri="{BB962C8B-B14F-4D97-AF65-F5344CB8AC3E}">
        <p14:creationId xmlns:p14="http://schemas.microsoft.com/office/powerpoint/2010/main" val="860502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757602960"/>
              </p:ext>
            </p:extLst>
          </p:nvPr>
        </p:nvGraphicFramePr>
        <p:xfrm>
          <a:off x="76199" y="792480"/>
          <a:ext cx="5067304" cy="2926080"/>
        </p:xfrm>
        <a:graphic>
          <a:graphicData uri="http://schemas.openxmlformats.org/drawingml/2006/table">
            <a:tbl>
              <a:tblPr firstRow="1" bandRow="1">
                <a:tableStyleId>{5940675A-B579-460E-94D1-54222C63F5DA}</a:tableStyleId>
              </a:tblPr>
              <a:tblGrid>
                <a:gridCol w="2395354">
                  <a:extLst>
                    <a:ext uri="{9D8B030D-6E8A-4147-A177-3AD203B41FA5}">
                      <a16:colId xmlns:a16="http://schemas.microsoft.com/office/drawing/2014/main" val="20000"/>
                    </a:ext>
                  </a:extLst>
                </a:gridCol>
                <a:gridCol w="2671950">
                  <a:extLst>
                    <a:ext uri="{9D8B030D-6E8A-4147-A177-3AD203B41FA5}">
                      <a16:colId xmlns:a16="http://schemas.microsoft.com/office/drawing/2014/main" val="20001"/>
                    </a:ext>
                  </a:extLst>
                </a:gridCol>
              </a:tblGrid>
              <a:tr h="3065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1800" b="1" dirty="0" err="1">
                          <a:solidFill>
                            <a:schemeClr val="tx1"/>
                          </a:solidFill>
                          <a:effectLst/>
                          <a:latin typeface="Arial" pitchFamily="34" charset="0"/>
                          <a:cs typeface="Arial" pitchFamily="34" charset="0"/>
                        </a:rPr>
                        <a:t>Udumbanchola</a:t>
                      </a:r>
                      <a:endParaRPr lang="en-US" sz="1800" b="1" dirty="0">
                        <a:solidFill>
                          <a:schemeClr val="tx1"/>
                        </a:solidFill>
                        <a:effectLst/>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0"/>
                  </a:ext>
                </a:extLst>
              </a:tr>
              <a:tr h="3065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Arial" pitchFamily="34" charset="0"/>
                          <a:cs typeface="Arial" pitchFamily="34" charset="0"/>
                        </a:rPr>
                        <a:t>Season </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800" b="1" dirty="0">
                          <a:solidFill>
                            <a:schemeClr val="tx1"/>
                          </a:solidFill>
                          <a:latin typeface="Arial" pitchFamily="34" charset="0"/>
                          <a:cs typeface="Arial" pitchFamily="34" charset="0"/>
                        </a:rPr>
                        <a:t>Zaid</a:t>
                      </a:r>
                    </a:p>
                  </a:txBody>
                  <a:tcPr>
                    <a:solidFill>
                      <a:srgbClr val="CCFF99"/>
                    </a:solidFill>
                  </a:tcPr>
                </a:tc>
                <a:extLst>
                  <a:ext uri="{0D108BD9-81ED-4DB2-BD59-A6C34878D82A}">
                    <a16:rowId xmlns:a16="http://schemas.microsoft.com/office/drawing/2014/main" val="10002"/>
                  </a:ext>
                </a:extLst>
              </a:tr>
              <a:tr h="3065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Area/units</a:t>
                      </a:r>
                    </a:p>
                  </a:txBody>
                  <a:tcPr horzOverflow="overflow">
                    <a:solidFill>
                      <a:srgbClr val="008000"/>
                    </a:solidFill>
                  </a:tcPr>
                </a:tc>
                <a:tc>
                  <a:txBody>
                    <a:bodyPr/>
                    <a:lstStyle/>
                    <a:p>
                      <a:r>
                        <a:rPr lang="en-US" sz="18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3"/>
                  </a:ext>
                </a:extLst>
              </a:tr>
              <a:tr h="3065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Trials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4"/>
                  </a:ext>
                </a:extLst>
              </a:tr>
              <a:tr h="145624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ea typeface="Arial Unicode MS" pitchFamily="34" charset="-128"/>
                          <a:cs typeface="Arial" pitchFamily="34" charset="0"/>
                        </a:rPr>
                        <a:t>Prioritized Problem</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1" dirty="0">
                          <a:latin typeface="Arial" pitchFamily="34" charset="0"/>
                          <a:cs typeface="Arial" pitchFamily="34" charset="0"/>
                        </a:rPr>
                        <a:t>Lack of knowledge  on disposal of cardamom stem</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1" dirty="0">
                          <a:latin typeface="Arial" pitchFamily="34" charset="0"/>
                          <a:cs typeface="Arial" pitchFamily="34" charset="0"/>
                        </a:rPr>
                        <a:t>Natural composting is time consuming </a:t>
                      </a:r>
                    </a:p>
                  </a:txBody>
                  <a:tcPr>
                    <a:solidFill>
                      <a:srgbClr val="CCFF99"/>
                    </a:solidFill>
                  </a:tcPr>
                </a:tc>
                <a:extLst>
                  <a:ext uri="{0D108BD9-81ED-4DB2-BD59-A6C34878D82A}">
                    <a16:rowId xmlns:a16="http://schemas.microsoft.com/office/drawing/2014/main" val="10005"/>
                  </a:ext>
                </a:extLst>
              </a:tr>
            </a:tbl>
          </a:graphicData>
        </a:graphic>
      </p:graphicFrame>
      <p:sp>
        <p:nvSpPr>
          <p:cNvPr id="9" name="Footer Placeholder 3"/>
          <p:cNvSpPr txBox="1">
            <a:spLocks/>
          </p:cNvSpPr>
          <p:nvPr/>
        </p:nvSpPr>
        <p:spPr>
          <a:xfrm>
            <a:off x="0" y="0"/>
            <a:ext cx="9144000" cy="6858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OFT  </a:t>
            </a:r>
            <a:r>
              <a:rPr lang="en-US" sz="2000" b="1" dirty="0">
                <a:solidFill>
                  <a:prstClr val="white"/>
                </a:solidFill>
                <a:latin typeface="Arial" pitchFamily="34" charset="0"/>
                <a:cs typeface="Arial" pitchFamily="34" charset="0"/>
              </a:rPr>
              <a:t>4</a:t>
            </a:r>
            <a:r>
              <a:rPr kumimoji="0" 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ASSESSMENT OF DIFFERENT DECOMPOSING CULTURES IN COMPOSTING OF AGRICULTURAL WASTES</a:t>
            </a:r>
          </a:p>
        </p:txBody>
      </p:sp>
      <p:graphicFrame>
        <p:nvGraphicFramePr>
          <p:cNvPr id="11" name="Table 10"/>
          <p:cNvGraphicFramePr>
            <a:graphicFrameLocks noGrp="1"/>
          </p:cNvGraphicFramePr>
          <p:nvPr>
            <p:extLst>
              <p:ext uri="{D42A27DB-BD31-4B8C-83A1-F6EECF244321}">
                <p14:modId xmlns:p14="http://schemas.microsoft.com/office/powerpoint/2010/main" val="3471569268"/>
              </p:ext>
            </p:extLst>
          </p:nvPr>
        </p:nvGraphicFramePr>
        <p:xfrm>
          <a:off x="76199" y="4162898"/>
          <a:ext cx="5067304" cy="2314102"/>
        </p:xfrm>
        <a:graphic>
          <a:graphicData uri="http://schemas.openxmlformats.org/drawingml/2006/table">
            <a:tbl>
              <a:tblPr firstRow="1" bandRow="1">
                <a:tableStyleId>{93296810-A885-4BE3-A3E7-6D5BEEA58F35}</a:tableStyleId>
              </a:tblPr>
              <a:tblGrid>
                <a:gridCol w="685801">
                  <a:extLst>
                    <a:ext uri="{9D8B030D-6E8A-4147-A177-3AD203B41FA5}">
                      <a16:colId xmlns:a16="http://schemas.microsoft.com/office/drawing/2014/main" val="20000"/>
                    </a:ext>
                  </a:extLst>
                </a:gridCol>
                <a:gridCol w="4381503">
                  <a:extLst>
                    <a:ext uri="{9D8B030D-6E8A-4147-A177-3AD203B41FA5}">
                      <a16:colId xmlns:a16="http://schemas.microsoft.com/office/drawing/2014/main" val="20001"/>
                    </a:ext>
                  </a:extLst>
                </a:gridCol>
              </a:tblGrid>
              <a:tr h="28802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                          Technological options</a:t>
                      </a:r>
                      <a:endParaRPr kumimoji="0" lang="en-IN" sz="18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kern="1200" dirty="0">
                        <a:solidFill>
                          <a:schemeClr val="dk1"/>
                        </a:solidFill>
                        <a:latin typeface="Arial Unicode MS" pitchFamily="34" charset="-128"/>
                        <a:ea typeface="Arial Unicode MS" pitchFamily="34" charset="-128"/>
                        <a:cs typeface="Arial Unicode MS" pitchFamily="34" charset="-128"/>
                      </a:endParaRPr>
                    </a:p>
                  </a:txBody>
                  <a:tcPr marT="45724" marB="45724"/>
                </a:tc>
                <a:extLst>
                  <a:ext uri="{0D108BD9-81ED-4DB2-BD59-A6C34878D82A}">
                    <a16:rowId xmlns:a16="http://schemas.microsoft.com/office/drawing/2014/main" val="10000"/>
                  </a:ext>
                </a:extLst>
              </a:tr>
              <a:tr h="504047">
                <a:tc>
                  <a:txBody>
                    <a:bodyPr/>
                    <a:lstStyle/>
                    <a:p>
                      <a:r>
                        <a:rPr kumimoji="0" lang="en-IN" sz="1800" b="1" kern="1200" dirty="0">
                          <a:latin typeface="Arial" panose="020B0604020202020204" pitchFamily="34" charset="0"/>
                          <a:cs typeface="Arial" panose="020B0604020202020204" pitchFamily="34" charset="0"/>
                        </a:rPr>
                        <a:t>TO1</a:t>
                      </a:r>
                      <a:endParaRPr lang="en-US" sz="1800" b="1" baseline="300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kern="1200" dirty="0">
                          <a:latin typeface="Arial" panose="020B0604020202020204" pitchFamily="34" charset="0"/>
                          <a:cs typeface="Arial" panose="020B0604020202020204" pitchFamily="34" charset="0"/>
                        </a:rPr>
                        <a:t>Farmers Practice (Biomass &amp; Cow dung Slurry)</a:t>
                      </a:r>
                      <a:endParaRPr kumimoji="0" lang="en-IN" sz="1800" b="1" kern="1200" dirty="0">
                        <a:solidFill>
                          <a:schemeClr val="dk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2680">
                <a:tc>
                  <a:txBody>
                    <a:bodyPr/>
                    <a:lstStyle/>
                    <a:p>
                      <a:r>
                        <a:rPr kumimoji="0" lang="en-IN" sz="1800" b="1" kern="1200" dirty="0">
                          <a:latin typeface="Arial" panose="020B0604020202020204" pitchFamily="34" charset="0"/>
                          <a:cs typeface="Arial" panose="020B0604020202020204" pitchFamily="34" charset="0"/>
                        </a:rPr>
                        <a:t>TO2</a:t>
                      </a:r>
                      <a:endParaRPr kumimoji="0" lang="en-IN" sz="18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2400" algn="just">
                        <a:spcBef>
                          <a:spcPts val="0"/>
                        </a:spcBef>
                        <a:spcAft>
                          <a:spcPts val="0"/>
                        </a:spcAft>
                      </a:pPr>
                      <a:r>
                        <a:rPr lang="en-US" sz="1800" b="1" dirty="0" err="1">
                          <a:latin typeface="Arial" panose="020B0604020202020204" pitchFamily="34" charset="0"/>
                          <a:cs typeface="Arial" panose="020B0604020202020204" pitchFamily="34" charset="0"/>
                        </a:rPr>
                        <a:t>Arka</a:t>
                      </a:r>
                      <a:r>
                        <a:rPr lang="en-US" sz="1800" b="1" dirty="0">
                          <a:latin typeface="Arial" panose="020B0604020202020204" pitchFamily="34" charset="0"/>
                          <a:cs typeface="Arial" panose="020B0604020202020204" pitchFamily="34" charset="0"/>
                        </a:rPr>
                        <a:t> Microbial Consortium( IIHR)</a:t>
                      </a:r>
                      <a:endParaRPr lang="en-US" sz="1800" b="1" dirty="0">
                        <a:solidFill>
                          <a:srgbClr val="C00000"/>
                        </a:solidFill>
                        <a:latin typeface="Arial" pitchFamily="34" charset="0"/>
                        <a:ea typeface="Times New Roman"/>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04047">
                <a:tc>
                  <a:txBody>
                    <a:bodyPr/>
                    <a:lstStyle/>
                    <a:p>
                      <a:r>
                        <a:rPr kumimoji="0" lang="en-IN" sz="1800" b="1" kern="1200" dirty="0">
                          <a:latin typeface="Arial" panose="020B0604020202020204" pitchFamily="34" charset="0"/>
                          <a:cs typeface="Arial" panose="020B0604020202020204" pitchFamily="34" charset="0"/>
                        </a:rPr>
                        <a:t>TO3</a:t>
                      </a:r>
                      <a:endParaRPr lang="en-US" sz="1800" b="1"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kumimoji="0" lang="en-US" sz="1800" b="1" kern="1200" dirty="0">
                          <a:latin typeface="Arial" panose="020B0604020202020204" pitchFamily="34" charset="0"/>
                          <a:cs typeface="Arial" panose="020B0604020202020204" pitchFamily="34" charset="0"/>
                        </a:rPr>
                        <a:t>Organic Waste Decomposer (NCOF)</a:t>
                      </a:r>
                      <a:endParaRPr lang="en-US" sz="1800" b="1" dirty="0">
                        <a:solidFill>
                          <a:srgbClr val="C00000"/>
                        </a:solidFill>
                        <a:latin typeface="Arial" pitchFamily="34" charset="0"/>
                        <a:ea typeface="Calibri"/>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38431">
                <a:tc>
                  <a:txBody>
                    <a:bodyPr/>
                    <a:lstStyle/>
                    <a:p>
                      <a:r>
                        <a:rPr lang="en-US" sz="1800" b="1" dirty="0">
                          <a:latin typeface="Arial" panose="020B0604020202020204" pitchFamily="34" charset="0"/>
                          <a:cs typeface="Arial" panose="020B0604020202020204" pitchFamily="34" charset="0"/>
                        </a:rPr>
                        <a:t>TO4</a:t>
                      </a:r>
                      <a:endParaRPr lang="en-US" sz="1800" b="1"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800" b="1" dirty="0">
                          <a:latin typeface="Arial" panose="020B0604020202020204" pitchFamily="34" charset="0"/>
                          <a:cs typeface="Arial" panose="020B0604020202020204" pitchFamily="34" charset="0"/>
                        </a:rPr>
                        <a:t>Composting Inoculum(KAU)</a:t>
                      </a:r>
                      <a:endParaRPr lang="en-US" sz="1800" b="1" dirty="0">
                        <a:solidFill>
                          <a:schemeClr val="tx1"/>
                        </a:solidFill>
                        <a:latin typeface="Arial" pitchFamily="34" charset="0"/>
                        <a:ea typeface="Calibri"/>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286684"/>
                  </a:ext>
                </a:extLst>
              </a:tr>
            </a:tbl>
          </a:graphicData>
        </a:graphic>
      </p:graphicFrame>
      <p:sp>
        <p:nvSpPr>
          <p:cNvPr id="10" name="Footer Placeholder 3"/>
          <p:cNvSpPr txBox="1">
            <a:spLocks/>
          </p:cNvSpPr>
          <p:nvPr/>
        </p:nvSpPr>
        <p:spPr bwMode="auto">
          <a:xfrm>
            <a:off x="0" y="6553200"/>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Annual Review Workshop 2020-21		                                                                                   ICAR-KVK (BSS), Idukki</a:t>
            </a:r>
          </a:p>
        </p:txBody>
      </p:sp>
      <p:pic>
        <p:nvPicPr>
          <p:cNvPr id="7"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199445" y="792480"/>
            <a:ext cx="3868355" cy="2636520"/>
          </a:xfrm>
          <a:ln>
            <a:solidFill>
              <a:srgbClr val="FF0000"/>
            </a:solidFill>
          </a:ln>
        </p:spPr>
      </p:pic>
      <p:pic>
        <p:nvPicPr>
          <p:cNvPr id="12"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212862" y="3535680"/>
            <a:ext cx="3854938" cy="2941320"/>
          </a:xfrm>
          <a:ln>
            <a:solidFill>
              <a:srgbClr val="FF0000"/>
            </a:solidFill>
          </a:ln>
        </p:spPr>
      </p:pic>
    </p:spTree>
    <p:extLst>
      <p:ext uri="{BB962C8B-B14F-4D97-AF65-F5344CB8AC3E}">
        <p14:creationId xmlns:p14="http://schemas.microsoft.com/office/powerpoint/2010/main" val="3241304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00888984"/>
              </p:ext>
            </p:extLst>
          </p:nvPr>
        </p:nvGraphicFramePr>
        <p:xfrm>
          <a:off x="152400" y="103631"/>
          <a:ext cx="5162551" cy="2715769"/>
        </p:xfrm>
        <a:graphic>
          <a:graphicData uri="http://schemas.openxmlformats.org/drawingml/2006/table">
            <a:tbl>
              <a:tblPr firstRow="1" bandRow="1">
                <a:tableStyleId>{93296810-A885-4BE3-A3E7-6D5BEEA58F35}</a:tableStyleId>
              </a:tblPr>
              <a:tblGrid>
                <a:gridCol w="2661404">
                  <a:extLst>
                    <a:ext uri="{9D8B030D-6E8A-4147-A177-3AD203B41FA5}">
                      <a16:colId xmlns:a16="http://schemas.microsoft.com/office/drawing/2014/main" val="2526992470"/>
                    </a:ext>
                  </a:extLst>
                </a:gridCol>
                <a:gridCol w="2501147">
                  <a:extLst>
                    <a:ext uri="{9D8B030D-6E8A-4147-A177-3AD203B41FA5}">
                      <a16:colId xmlns:a16="http://schemas.microsoft.com/office/drawing/2014/main" val="3495193006"/>
                    </a:ext>
                  </a:extLst>
                </a:gridCol>
              </a:tblGrid>
              <a:tr h="404594">
                <a:tc>
                  <a:txBody>
                    <a:bodyPr/>
                    <a:lstStyle/>
                    <a:p>
                      <a:pPr algn="ctr"/>
                      <a:r>
                        <a:rPr lang="en-US" b="1" dirty="0">
                          <a:latin typeface="Arial" panose="020B0604020202020204" pitchFamily="34" charset="0"/>
                          <a:cs typeface="Arial" panose="020B0604020202020204" pitchFamily="34" charset="0"/>
                        </a:rPr>
                        <a:t>Activities Carried out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No. of</a:t>
                      </a:r>
                      <a:r>
                        <a:rPr lang="en-US" b="1" baseline="0" dirty="0">
                          <a:latin typeface="Arial" panose="020B0604020202020204" pitchFamily="34" charset="0"/>
                          <a:cs typeface="Arial" panose="020B0604020202020204" pitchFamily="34" charset="0"/>
                        </a:rPr>
                        <a:t> </a:t>
                      </a:r>
                      <a:r>
                        <a:rPr lang="en-US" b="1" baseline="0" dirty="0" err="1">
                          <a:latin typeface="Arial" panose="020B0604020202020204" pitchFamily="34" charset="0"/>
                          <a:cs typeface="Arial" panose="020B0604020202020204" pitchFamily="34" charset="0"/>
                        </a:rPr>
                        <a:t>Programmes</a:t>
                      </a:r>
                      <a:endParaRPr lang="en-US" b="1" dirty="0">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1538293"/>
                  </a:ext>
                </a:extLst>
              </a:tr>
              <a:tr h="404594">
                <a:tc>
                  <a:txBody>
                    <a:bodyPr/>
                    <a:lstStyle/>
                    <a:p>
                      <a:r>
                        <a:rPr lang="en-US" b="1" dirty="0">
                          <a:latin typeface="Arial" panose="020B0604020202020204" pitchFamily="34" charset="0"/>
                          <a:cs typeface="Arial" panose="020B0604020202020204" pitchFamily="34" charset="0"/>
                        </a:rPr>
                        <a:t>Group Meeting</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1</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557514"/>
                  </a:ext>
                </a:extLst>
              </a:tr>
              <a:tr h="399052">
                <a:tc>
                  <a:txBody>
                    <a:bodyPr/>
                    <a:lstStyle/>
                    <a:p>
                      <a:r>
                        <a:rPr lang="en-US" b="1" dirty="0">
                          <a:latin typeface="Arial" panose="020B0604020202020204" pitchFamily="34" charset="0"/>
                          <a:cs typeface="Arial" panose="020B0604020202020204" pitchFamily="34" charset="0"/>
                        </a:rPr>
                        <a:t>Field Visit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6</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5822240"/>
                  </a:ext>
                </a:extLst>
              </a:tr>
              <a:tr h="404594">
                <a:tc>
                  <a:txBody>
                    <a:bodyPr/>
                    <a:lstStyle/>
                    <a:p>
                      <a:r>
                        <a:rPr lang="en-US" b="1" dirty="0">
                          <a:latin typeface="Arial" panose="020B0604020202020204" pitchFamily="34" charset="0"/>
                          <a:cs typeface="Arial" panose="020B0604020202020204" pitchFamily="34" charset="0"/>
                        </a:rPr>
                        <a:t>Method</a:t>
                      </a:r>
                      <a:r>
                        <a:rPr lang="en-US" b="1" baseline="0" dirty="0">
                          <a:latin typeface="Arial" panose="020B0604020202020204" pitchFamily="34" charset="0"/>
                          <a:cs typeface="Arial" panose="020B0604020202020204" pitchFamily="34" charset="0"/>
                        </a:rPr>
                        <a:t> demo.</a:t>
                      </a:r>
                      <a:endParaRPr lang="en-US" b="1" dirty="0">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5</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0257737"/>
                  </a:ext>
                </a:extLst>
              </a:tr>
              <a:tr h="404594">
                <a:tc>
                  <a:txBody>
                    <a:bodyPr/>
                    <a:lstStyle/>
                    <a:p>
                      <a:r>
                        <a:rPr lang="en-US" b="1" dirty="0">
                          <a:latin typeface="Arial" panose="020B0604020202020204" pitchFamily="34" charset="0"/>
                          <a:cs typeface="Arial" panose="020B0604020202020204" pitchFamily="34" charset="0"/>
                        </a:rPr>
                        <a:t>Training</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505938"/>
                  </a:ext>
                </a:extLst>
              </a:tr>
              <a:tr h="698341">
                <a:tc>
                  <a:txBody>
                    <a:bodyPr/>
                    <a:lstStyle/>
                    <a:p>
                      <a:r>
                        <a:rPr lang="en-US" b="1" dirty="0">
                          <a:latin typeface="Arial" panose="020B0604020202020204" pitchFamily="34" charset="0"/>
                          <a:cs typeface="Arial" panose="020B0604020202020204" pitchFamily="34" charset="0"/>
                        </a:rPr>
                        <a:t>Other Extension Activities</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30</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015652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04098003"/>
              </p:ext>
            </p:extLst>
          </p:nvPr>
        </p:nvGraphicFramePr>
        <p:xfrm>
          <a:off x="152400" y="3581400"/>
          <a:ext cx="5333999" cy="2601484"/>
        </p:xfrm>
        <a:graphic>
          <a:graphicData uri="http://schemas.openxmlformats.org/drawingml/2006/table">
            <a:tbl>
              <a:tblPr firstRow="1" bandRow="1">
                <a:tableStyleId>{93296810-A885-4BE3-A3E7-6D5BEEA58F35}</a:tableStyleId>
              </a:tblPr>
              <a:tblGrid>
                <a:gridCol w="663723">
                  <a:extLst>
                    <a:ext uri="{9D8B030D-6E8A-4147-A177-3AD203B41FA5}">
                      <a16:colId xmlns:a16="http://schemas.microsoft.com/office/drawing/2014/main" val="20000"/>
                    </a:ext>
                  </a:extLst>
                </a:gridCol>
                <a:gridCol w="1165077">
                  <a:extLst>
                    <a:ext uri="{9D8B030D-6E8A-4147-A177-3AD203B41FA5}">
                      <a16:colId xmlns:a16="http://schemas.microsoft.com/office/drawing/2014/main" val="20002"/>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3"/>
                    </a:ext>
                  </a:extLst>
                </a:gridCol>
                <a:gridCol w="1219199">
                  <a:extLst>
                    <a:ext uri="{9D8B030D-6E8A-4147-A177-3AD203B41FA5}">
                      <a16:colId xmlns:a16="http://schemas.microsoft.com/office/drawing/2014/main" val="20004"/>
                    </a:ext>
                  </a:extLst>
                </a:gridCol>
              </a:tblGrid>
              <a:tr h="2438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kern="1200" dirty="0"/>
                        <a:t>Raw materials </a:t>
                      </a:r>
                      <a:endParaRPr kumimoji="0" lang="en-IN" sz="18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kern="1200" dirty="0"/>
                        <a:t>pH of initial substrate</a:t>
                      </a:r>
                      <a:endParaRPr kumimoji="0" lang="en-IN" sz="18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kern="1200" dirty="0"/>
                        <a:t>Volume reduction %</a:t>
                      </a:r>
                      <a:endParaRPr kumimoji="0" lang="en-IN" sz="18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kern="1200" dirty="0"/>
                        <a:t>C:N ratio of initial</a:t>
                      </a:r>
                      <a:endParaRPr kumimoji="0" lang="en-IN" sz="18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6720">
                <a:tc>
                  <a:txBody>
                    <a:bodyPr/>
                    <a:lstStyle/>
                    <a:p>
                      <a:r>
                        <a:rPr kumimoji="0" lang="en-IN" sz="1800" b="1" kern="1200" dirty="0"/>
                        <a:t>TO1</a:t>
                      </a:r>
                      <a:endParaRPr lang="en-US" sz="1800" b="1" baseline="300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kern="1200" dirty="0"/>
                        <a:t>1000kg</a:t>
                      </a:r>
                      <a:endParaRPr kumimoji="0" lang="en-IN" sz="1800" b="1" kern="1200" dirty="0">
                        <a:solidFill>
                          <a:schemeClr val="dk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kern="1200" dirty="0"/>
                        <a:t>5.2</a:t>
                      </a:r>
                      <a:endParaRPr kumimoji="0" lang="en-IN" sz="1800" b="1" kern="1200" dirty="0">
                        <a:solidFill>
                          <a:schemeClr val="dk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kern="1200" dirty="0"/>
                        <a:t>30%</a:t>
                      </a:r>
                      <a:endParaRPr kumimoji="0" lang="en-IN" sz="1800" b="1" kern="1200" dirty="0">
                        <a:solidFill>
                          <a:schemeClr val="dk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kern="1200" dirty="0"/>
                        <a:t>32:1</a:t>
                      </a:r>
                      <a:endParaRPr kumimoji="0" lang="en-IN" sz="1800" b="1" kern="1200" dirty="0">
                        <a:solidFill>
                          <a:schemeClr val="dk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26720">
                <a:tc>
                  <a:txBody>
                    <a:bodyPr/>
                    <a:lstStyle/>
                    <a:p>
                      <a:r>
                        <a:rPr kumimoji="0" lang="en-IN" sz="1800" b="1" kern="1200" dirty="0"/>
                        <a:t>TO2</a:t>
                      </a:r>
                      <a:endParaRPr kumimoji="0" lang="en-IN" sz="18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2400" algn="ctr">
                        <a:spcBef>
                          <a:spcPts val="0"/>
                        </a:spcBef>
                        <a:spcAft>
                          <a:spcPts val="0"/>
                        </a:spcAft>
                      </a:pPr>
                      <a:r>
                        <a:rPr lang="en-US" sz="1800" b="1" dirty="0"/>
                        <a:t> 1000kg</a:t>
                      </a:r>
                      <a:endParaRPr lang="en-US" sz="1800" b="1" dirty="0">
                        <a:solidFill>
                          <a:srgbClr val="C00000"/>
                        </a:solidFill>
                        <a:latin typeface="Arial" pitchFamily="34" charset="0"/>
                        <a:ea typeface="Times New Roman"/>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2400" algn="ctr">
                        <a:spcBef>
                          <a:spcPts val="0"/>
                        </a:spcBef>
                        <a:spcAft>
                          <a:spcPts val="0"/>
                        </a:spcAft>
                      </a:pPr>
                      <a:r>
                        <a:rPr lang="en-US" sz="1800" b="1" dirty="0"/>
                        <a:t>5.4</a:t>
                      </a:r>
                      <a:endParaRPr lang="en-US" sz="1800" b="1" dirty="0">
                        <a:solidFill>
                          <a:srgbClr val="C00000"/>
                        </a:solidFill>
                        <a:latin typeface="Arial" pitchFamily="34" charset="0"/>
                        <a:ea typeface="Times New Roman"/>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2400" algn="ctr">
                        <a:spcBef>
                          <a:spcPts val="0"/>
                        </a:spcBef>
                        <a:spcAft>
                          <a:spcPts val="0"/>
                        </a:spcAft>
                      </a:pPr>
                      <a:r>
                        <a:rPr lang="en-US" sz="1800" b="1" dirty="0"/>
                        <a:t>25%</a:t>
                      </a:r>
                      <a:endParaRPr lang="en-US" sz="1800" b="1" dirty="0">
                        <a:solidFill>
                          <a:srgbClr val="C00000"/>
                        </a:solidFill>
                        <a:latin typeface="Arial" pitchFamily="34" charset="0"/>
                        <a:ea typeface="Times New Roman"/>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2400" algn="ctr">
                        <a:spcBef>
                          <a:spcPts val="0"/>
                        </a:spcBef>
                        <a:spcAft>
                          <a:spcPts val="0"/>
                        </a:spcAft>
                      </a:pPr>
                      <a:r>
                        <a:rPr lang="en-US" sz="1800" b="1" dirty="0"/>
                        <a:t>30:1</a:t>
                      </a:r>
                      <a:endParaRPr lang="en-US" sz="1800" b="1" dirty="0">
                        <a:solidFill>
                          <a:srgbClr val="C00000"/>
                        </a:solidFill>
                        <a:latin typeface="Arial" pitchFamily="34" charset="0"/>
                        <a:ea typeface="Times New Roman"/>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9552">
                <a:tc>
                  <a:txBody>
                    <a:bodyPr/>
                    <a:lstStyle/>
                    <a:p>
                      <a:r>
                        <a:rPr kumimoji="0" lang="en-IN" sz="1800" b="1" kern="1200" dirty="0"/>
                        <a:t>TO3</a:t>
                      </a:r>
                      <a:endParaRPr lang="en-US" sz="1800" b="1"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b="1" dirty="0"/>
                        <a:t>1000kg</a:t>
                      </a:r>
                      <a:endParaRPr lang="en-US" sz="1800" b="1" dirty="0">
                        <a:solidFill>
                          <a:srgbClr val="C00000"/>
                        </a:solidFill>
                        <a:latin typeface="Arial" pitchFamily="34" charset="0"/>
                        <a:ea typeface="Calibri"/>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b="1" dirty="0"/>
                        <a:t>5.6</a:t>
                      </a:r>
                      <a:endParaRPr lang="en-US" sz="1800" b="1" dirty="0">
                        <a:solidFill>
                          <a:srgbClr val="C00000"/>
                        </a:solidFill>
                        <a:latin typeface="Arial" pitchFamily="34" charset="0"/>
                        <a:ea typeface="Calibri"/>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b="1" dirty="0"/>
                        <a:t>25%</a:t>
                      </a:r>
                      <a:endParaRPr lang="en-US" sz="1800" b="1" dirty="0">
                        <a:solidFill>
                          <a:srgbClr val="C00000"/>
                        </a:solidFill>
                        <a:latin typeface="Arial" pitchFamily="34" charset="0"/>
                        <a:ea typeface="Calibri"/>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kern="1200" dirty="0"/>
                        <a:t>29:1</a:t>
                      </a:r>
                      <a:endParaRPr kumimoji="0" lang="en-IN" sz="1800" b="1" kern="1200" dirty="0">
                        <a:solidFill>
                          <a:schemeClr val="dk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26720">
                <a:tc>
                  <a:txBody>
                    <a:bodyPr/>
                    <a:lstStyle/>
                    <a:p>
                      <a:r>
                        <a:rPr lang="en-US" sz="1800" b="1" dirty="0"/>
                        <a:t>TO4</a:t>
                      </a:r>
                      <a:endParaRPr lang="en-US" sz="1800" b="1"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b="1" dirty="0"/>
                        <a:t>1000</a:t>
                      </a:r>
                      <a:r>
                        <a:rPr lang="en-US" sz="1800" b="1" baseline="0" dirty="0"/>
                        <a:t>kg</a:t>
                      </a:r>
                      <a:endParaRPr lang="en-US" sz="1800" b="1" dirty="0">
                        <a:solidFill>
                          <a:schemeClr val="tx1"/>
                        </a:solidFill>
                        <a:latin typeface="Arial" pitchFamily="34" charset="0"/>
                        <a:ea typeface="Calibri"/>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b="1" dirty="0"/>
                        <a:t>5.3</a:t>
                      </a:r>
                      <a:endParaRPr lang="en-US" sz="1800" b="1" dirty="0">
                        <a:solidFill>
                          <a:schemeClr val="tx1"/>
                        </a:solidFill>
                        <a:latin typeface="Arial" pitchFamily="34" charset="0"/>
                        <a:ea typeface="Calibri"/>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b="1" dirty="0"/>
                        <a:t>22%</a:t>
                      </a:r>
                      <a:endParaRPr lang="en-US" sz="1800" b="1" dirty="0">
                        <a:solidFill>
                          <a:schemeClr val="tx1"/>
                        </a:solidFill>
                        <a:latin typeface="Arial" pitchFamily="34" charset="0"/>
                        <a:ea typeface="Calibri"/>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2400" algn="ctr">
                        <a:spcBef>
                          <a:spcPts val="0"/>
                        </a:spcBef>
                        <a:spcAft>
                          <a:spcPts val="0"/>
                        </a:spcAft>
                      </a:pPr>
                      <a:r>
                        <a:rPr lang="en-US" sz="1800" b="1" dirty="0"/>
                        <a:t>30:1</a:t>
                      </a:r>
                      <a:endParaRPr lang="en-US" sz="1800" b="1" dirty="0">
                        <a:solidFill>
                          <a:srgbClr val="C00000"/>
                        </a:solidFill>
                        <a:latin typeface="Arial" pitchFamily="34" charset="0"/>
                        <a:ea typeface="Times New Roman"/>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286684"/>
                  </a:ext>
                </a:extLst>
              </a:tr>
            </a:tbl>
          </a:graphicData>
        </a:graphic>
      </p:graphicFrame>
      <p:pic>
        <p:nvPicPr>
          <p:cNvPr id="11" name="Picture 2" descr="H:\photos 20-21\oft composting\70-Method demo in OFT, Udumbanchola\Demonstrating the mixing of NCOF waste decomposer-1.jpg"/>
          <p:cNvPicPr>
            <a:picLocks noGrp="1" noChangeAspect="1" noChangeArrowheads="1"/>
          </p:cNvPicPr>
          <p:nvPr>
            <p:ph sz="half" idx="1"/>
          </p:nvPr>
        </p:nvPicPr>
        <p:blipFill>
          <a:blip r:embed="rId2" cstate="print"/>
          <a:srcRect/>
          <a:stretch>
            <a:fillRect/>
          </a:stretch>
        </p:blipFill>
        <p:spPr bwMode="auto">
          <a:xfrm>
            <a:off x="5562600" y="103632"/>
            <a:ext cx="3505200" cy="2715768"/>
          </a:xfrm>
          <a:prstGeom prst="rect">
            <a:avLst/>
          </a:prstGeom>
          <a:noFill/>
          <a:ln>
            <a:solidFill>
              <a:srgbClr val="FF0000"/>
            </a:solidFill>
          </a:ln>
        </p:spPr>
      </p:pic>
      <p:sp>
        <p:nvSpPr>
          <p:cNvPr id="13" name="TextBox 12"/>
          <p:cNvSpPr txBox="1"/>
          <p:nvPr/>
        </p:nvSpPr>
        <p:spPr>
          <a:xfrm>
            <a:off x="5562600" y="2971800"/>
            <a:ext cx="3505200" cy="400110"/>
          </a:xfrm>
          <a:prstGeom prst="rect">
            <a:avLst/>
          </a:prstGeom>
          <a:noFill/>
        </p:spPr>
        <p:txBody>
          <a:bodyPr wrap="square" rtlCol="0">
            <a:spAutoFit/>
          </a:bodyPr>
          <a:lstStyle/>
          <a:p>
            <a:pPr algn="ctr">
              <a:defRPr/>
            </a:pPr>
            <a:r>
              <a:rPr lang="en-US" sz="2000" b="1" dirty="0">
                <a:solidFill>
                  <a:srgbClr val="FF0000"/>
                </a:solidFill>
                <a:latin typeface="Calibri"/>
              </a:rPr>
              <a:t>Method Demonstration</a:t>
            </a:r>
          </a:p>
        </p:txBody>
      </p:sp>
      <p:pic>
        <p:nvPicPr>
          <p:cNvPr id="14" name="Picture 3" descr="H:\photos 20-21\oft composting\26-02-21 fv decomposition stage\20210226_44453PM.jpg"/>
          <p:cNvPicPr>
            <a:picLocks noGrp="1" noChangeAspect="1" noChangeArrowheads="1"/>
          </p:cNvPicPr>
          <p:nvPr>
            <p:ph sz="half" idx="1"/>
          </p:nvPr>
        </p:nvPicPr>
        <p:blipFill>
          <a:blip r:embed="rId3" cstate="print"/>
          <a:srcRect/>
          <a:stretch>
            <a:fillRect/>
          </a:stretch>
        </p:blipFill>
        <p:spPr bwMode="auto">
          <a:xfrm>
            <a:off x="5562600" y="3569732"/>
            <a:ext cx="3505200" cy="2846324"/>
          </a:xfrm>
          <a:prstGeom prst="rect">
            <a:avLst/>
          </a:prstGeom>
          <a:noFill/>
          <a:ln>
            <a:solidFill>
              <a:srgbClr val="FF0000"/>
            </a:solidFill>
          </a:ln>
        </p:spPr>
      </p:pic>
      <p:sp>
        <p:nvSpPr>
          <p:cNvPr id="10" name="TextBox 9"/>
          <p:cNvSpPr txBox="1"/>
          <p:nvPr/>
        </p:nvSpPr>
        <p:spPr>
          <a:xfrm>
            <a:off x="152401" y="3059668"/>
            <a:ext cx="5333998" cy="369332"/>
          </a:xfrm>
          <a:prstGeom prst="rect">
            <a:avLst/>
          </a:prstGeom>
          <a:noFill/>
        </p:spPr>
        <p:txBody>
          <a:bodyPr wrap="square" rtlCol="0">
            <a:spAutoFit/>
          </a:bodyPr>
          <a:lstStyle/>
          <a:p>
            <a:pPr algn="ctr"/>
            <a:r>
              <a:rPr lang="en-US" b="1" dirty="0">
                <a:solidFill>
                  <a:srgbClr val="7030A0"/>
                </a:solidFill>
                <a:latin typeface="Arial" panose="020B0604020202020204" pitchFamily="34" charset="0"/>
                <a:cs typeface="Arial" panose="020B0604020202020204" pitchFamily="34" charset="0"/>
              </a:rPr>
              <a:t>OBSERVATION RECORDED</a:t>
            </a:r>
          </a:p>
        </p:txBody>
      </p:sp>
      <p:sp>
        <p:nvSpPr>
          <p:cNvPr id="12" name="TextBox 11"/>
          <p:cNvSpPr txBox="1"/>
          <p:nvPr/>
        </p:nvSpPr>
        <p:spPr>
          <a:xfrm>
            <a:off x="1859" y="6519446"/>
            <a:ext cx="9144000" cy="338554"/>
          </a:xfrm>
          <a:prstGeom prst="rect">
            <a:avLst/>
          </a:prstGeom>
          <a:solidFill>
            <a:srgbClr val="FFC000"/>
          </a:solidFill>
        </p:spPr>
        <p:txBody>
          <a:bodyPr wrap="square" rtlCol="0">
            <a:spAutoFit/>
          </a:bodyPr>
          <a:lstStyle/>
          <a:p>
            <a:pPr algn="just"/>
            <a:r>
              <a:rPr lang="en-US" sz="1600" b="1" dirty="0">
                <a:solidFill>
                  <a:srgbClr val="C00000"/>
                </a:solidFill>
                <a:latin typeface="Arial" pitchFamily="34" charset="0"/>
                <a:cs typeface="Arial" pitchFamily="34" charset="0"/>
              </a:rPr>
              <a:t>Status:</a:t>
            </a:r>
            <a:r>
              <a:rPr lang="en-US" sz="1600" b="1" dirty="0">
                <a:latin typeface="Arial" pitchFamily="34" charset="0"/>
                <a:cs typeface="Arial" pitchFamily="34" charset="0"/>
              </a:rPr>
              <a:t> Ongoing.  	Decomposition stage (2month stage)</a:t>
            </a:r>
          </a:p>
        </p:txBody>
      </p:sp>
    </p:spTree>
    <p:extLst>
      <p:ext uri="{BB962C8B-B14F-4D97-AF65-F5344CB8AC3E}">
        <p14:creationId xmlns:p14="http://schemas.microsoft.com/office/powerpoint/2010/main" val="3976659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Rectangle 2056"/>
          <p:cNvSpPr>
            <a:spLocks noChangeArrowheads="1"/>
          </p:cNvSpPr>
          <p:nvPr/>
        </p:nvSpPr>
        <p:spPr bwMode="auto">
          <a:xfrm>
            <a:off x="1600200" y="76200"/>
            <a:ext cx="7315200" cy="685800"/>
          </a:xfrm>
          <a:prstGeom prst="snip2DiagRect">
            <a:avLst/>
          </a:prstGeom>
          <a:noFill/>
          <a:ln w="76200" cmpd="tri">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CC"/>
              </a:solidFill>
              <a:effectLst/>
              <a:uLnTx/>
              <a:uFillTx/>
              <a:latin typeface="Calibri"/>
              <a:ea typeface="+mn-ea"/>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4506257"/>
              </p:ext>
            </p:extLst>
          </p:nvPr>
        </p:nvGraphicFramePr>
        <p:xfrm>
          <a:off x="76200" y="685800"/>
          <a:ext cx="9001156" cy="2990043"/>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20000"/>
                    </a:ext>
                  </a:extLst>
                </a:gridCol>
                <a:gridCol w="6562756">
                  <a:extLst>
                    <a:ext uri="{9D8B030D-6E8A-4147-A177-3AD203B41FA5}">
                      <a16:colId xmlns:a16="http://schemas.microsoft.com/office/drawing/2014/main" val="20001"/>
                    </a:ext>
                  </a:extLst>
                </a:gridCol>
              </a:tblGrid>
              <a:tr h="2954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Operational area </a:t>
                      </a:r>
                    </a:p>
                  </a:txBody>
                  <a:tcPr horzOverflow="overflow">
                    <a:solidFill>
                      <a:srgbClr val="008000"/>
                    </a:solidFill>
                  </a:tcPr>
                </a:tc>
                <a:tc>
                  <a:txBody>
                    <a:bodyPr/>
                    <a:lstStyle/>
                    <a:p>
                      <a:pPr algn="ctr" fontAlgn="auto">
                        <a:spcBef>
                          <a:spcPts val="0"/>
                        </a:spcBef>
                        <a:spcAft>
                          <a:spcPts val="0"/>
                        </a:spcAft>
                        <a:defRPr/>
                      </a:pPr>
                      <a:r>
                        <a:rPr lang="en-US" sz="1800" b="1" dirty="0">
                          <a:solidFill>
                            <a:schemeClr val="tx1"/>
                          </a:solidFill>
                          <a:latin typeface="Arial" panose="020B0604020202020204" pitchFamily="34" charset="0"/>
                          <a:cs typeface="Arial" panose="020B0604020202020204" pitchFamily="34" charset="0"/>
                        </a:rPr>
                        <a:t>Udumbanchola</a:t>
                      </a:r>
                    </a:p>
                  </a:txBody>
                  <a:tcPr>
                    <a:solidFill>
                      <a:srgbClr val="93FF93"/>
                    </a:solidFill>
                  </a:tcPr>
                </a:tc>
                <a:extLst>
                  <a:ext uri="{0D108BD9-81ED-4DB2-BD59-A6C34878D82A}">
                    <a16:rowId xmlns:a16="http://schemas.microsoft.com/office/drawing/2014/main" val="10000"/>
                  </a:ext>
                </a:extLst>
              </a:tr>
              <a:tr h="2954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Season </a:t>
                      </a:r>
                    </a:p>
                  </a:txBody>
                  <a:tcPr horzOverflow="overflow">
                    <a:solidFill>
                      <a:srgbClr val="008000"/>
                    </a:solidFill>
                  </a:tcPr>
                </a:tc>
                <a:tc>
                  <a:txBody>
                    <a:bodyPr/>
                    <a:lstStyle/>
                    <a:p>
                      <a:pPr algn="ctr"/>
                      <a:r>
                        <a:rPr lang="en-US" sz="1800" b="1" dirty="0">
                          <a:solidFill>
                            <a:schemeClr val="tx1"/>
                          </a:solidFill>
                          <a:latin typeface="Arial" panose="020B0604020202020204" pitchFamily="34" charset="0"/>
                          <a:cs typeface="Arial" panose="020B0604020202020204" pitchFamily="34" charset="0"/>
                        </a:rPr>
                        <a:t>Through out the year</a:t>
                      </a:r>
                    </a:p>
                  </a:txBody>
                  <a:tcPr>
                    <a:solidFill>
                      <a:srgbClr val="93FF93"/>
                    </a:solidFill>
                  </a:tcPr>
                </a:tc>
                <a:extLst>
                  <a:ext uri="{0D108BD9-81ED-4DB2-BD59-A6C34878D82A}">
                    <a16:rowId xmlns:a16="http://schemas.microsoft.com/office/drawing/2014/main" val="10001"/>
                  </a:ext>
                </a:extLst>
              </a:tr>
              <a:tr h="2954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Situation </a:t>
                      </a:r>
                    </a:p>
                  </a:txBody>
                  <a:tcPr horzOverflow="overflow">
                    <a:solidFill>
                      <a:srgbClr val="008000"/>
                    </a:solidFill>
                  </a:tcPr>
                </a:tc>
                <a:tc>
                  <a:txBody>
                    <a:bodyPr/>
                    <a:lstStyle/>
                    <a:p>
                      <a:pPr algn="ctr"/>
                      <a:r>
                        <a:rPr lang="en-US" sz="1800" b="1" dirty="0">
                          <a:solidFill>
                            <a:schemeClr val="tx1"/>
                          </a:solidFill>
                          <a:latin typeface="Arial" panose="020B0604020202020204" pitchFamily="34" charset="0"/>
                          <a:cs typeface="Arial" panose="020B0604020202020204" pitchFamily="34" charset="0"/>
                        </a:rPr>
                        <a:t>Homestead</a:t>
                      </a:r>
                    </a:p>
                  </a:txBody>
                  <a:tcPr>
                    <a:solidFill>
                      <a:srgbClr val="93FF93"/>
                    </a:solidFill>
                  </a:tcPr>
                </a:tc>
                <a:extLst>
                  <a:ext uri="{0D108BD9-81ED-4DB2-BD59-A6C34878D82A}">
                    <a16:rowId xmlns:a16="http://schemas.microsoft.com/office/drawing/2014/main" val="10002"/>
                  </a:ext>
                </a:extLst>
              </a:tr>
              <a:tr h="295440">
                <a:tc>
                  <a:txBody>
                    <a:bodyPr/>
                    <a:lstStyle/>
                    <a:p>
                      <a:pPr>
                        <a:lnSpc>
                          <a:spcPct val="100000"/>
                        </a:lnSpc>
                      </a:pPr>
                      <a:r>
                        <a:rPr lang="en-US" sz="1800" b="1" dirty="0">
                          <a:solidFill>
                            <a:schemeClr val="bg1"/>
                          </a:solidFill>
                          <a:latin typeface="Arial" panose="020B0604020202020204" pitchFamily="34" charset="0"/>
                          <a:cs typeface="Arial" panose="020B0604020202020204" pitchFamily="34" charset="0"/>
                        </a:rPr>
                        <a:t>Area</a:t>
                      </a:r>
                    </a:p>
                  </a:txBody>
                  <a:tcPr>
                    <a:solidFill>
                      <a:srgbClr val="008000"/>
                    </a:solidFill>
                  </a:tcPr>
                </a:tc>
                <a:tc>
                  <a:txBody>
                    <a:bodyPr/>
                    <a:lstStyle/>
                    <a:p>
                      <a:pPr algn="ctr"/>
                      <a:r>
                        <a:rPr lang="en-US" sz="1800" b="1" baseline="0" dirty="0">
                          <a:solidFill>
                            <a:schemeClr val="tx1"/>
                          </a:solidFill>
                          <a:latin typeface="Arial" panose="020B0604020202020204" pitchFamily="34" charset="0"/>
                          <a:cs typeface="Arial" panose="020B0604020202020204" pitchFamily="34" charset="0"/>
                        </a:rPr>
                        <a:t>5</a:t>
                      </a:r>
                      <a:endParaRPr lang="en-US" sz="1800" b="1" dirty="0">
                        <a:solidFill>
                          <a:schemeClr val="tx1"/>
                        </a:solidFill>
                        <a:latin typeface="Arial" panose="020B0604020202020204" pitchFamily="34" charset="0"/>
                        <a:cs typeface="Arial" panose="020B0604020202020204" pitchFamily="34" charset="0"/>
                      </a:endParaRPr>
                    </a:p>
                  </a:txBody>
                  <a:tcPr>
                    <a:solidFill>
                      <a:srgbClr val="93FF93"/>
                    </a:solidFill>
                  </a:tcPr>
                </a:tc>
                <a:extLst>
                  <a:ext uri="{0D108BD9-81ED-4DB2-BD59-A6C34878D82A}">
                    <a16:rowId xmlns:a16="http://schemas.microsoft.com/office/drawing/2014/main" val="10003"/>
                  </a:ext>
                </a:extLst>
              </a:tr>
              <a:tr h="2954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No. of trials </a:t>
                      </a:r>
                    </a:p>
                  </a:txBody>
                  <a:tcPr horzOverflow="overflow">
                    <a:solidFill>
                      <a:srgbClr val="008000"/>
                    </a:solidFill>
                  </a:tcPr>
                </a:tc>
                <a:tc>
                  <a:txBody>
                    <a:bodyPr/>
                    <a:lstStyle/>
                    <a:p>
                      <a:pPr marL="0" marR="0" lvl="0" indent="0" algn="ctr"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5</a:t>
                      </a:r>
                    </a:p>
                  </a:txBody>
                  <a:tcPr>
                    <a:solidFill>
                      <a:srgbClr val="93FF93"/>
                    </a:solidFill>
                  </a:tcPr>
                </a:tc>
                <a:extLst>
                  <a:ext uri="{0D108BD9-81ED-4DB2-BD59-A6C34878D82A}">
                    <a16:rowId xmlns:a16="http://schemas.microsoft.com/office/drawing/2014/main" val="10004"/>
                  </a:ext>
                </a:extLst>
              </a:tr>
              <a:tr h="116124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anose="020B0604020202020204" pitchFamily="34" charset="0"/>
                          <a:ea typeface="Arial Unicode MS" pitchFamily="34" charset="-128"/>
                          <a:cs typeface="Arial" panose="020B0604020202020204" pitchFamily="34" charset="0"/>
                        </a:rPr>
                        <a:t>Prioritized Problem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8000"/>
                    </a:solidFill>
                  </a:tcPr>
                </a:tc>
                <a:tc>
                  <a:txBody>
                    <a:bodyPr/>
                    <a:lstStyle/>
                    <a:p>
                      <a:pPr marL="285750" indent="-285750" algn="l">
                        <a:lnSpc>
                          <a:spcPts val="2800"/>
                        </a:lnSpc>
                        <a:buFont typeface="Wingdings" panose="05000000000000000000" pitchFamily="2" charset="2"/>
                        <a:buChar char="Ø"/>
                        <a:defRPr/>
                      </a:pPr>
                      <a:r>
                        <a:rPr lang="en-US" sz="1600" b="1" dirty="0">
                          <a:solidFill>
                            <a:schemeClr val="tx1"/>
                          </a:solidFill>
                          <a:latin typeface="Arial" pitchFamily="34" charset="0"/>
                          <a:cs typeface="Arial" pitchFamily="34" charset="0"/>
                        </a:rPr>
                        <a:t>Severe Ecto-parasitic infestation in dairy cattle</a:t>
                      </a:r>
                    </a:p>
                    <a:p>
                      <a:pPr marL="285750" indent="-285750" algn="l">
                        <a:lnSpc>
                          <a:spcPts val="2800"/>
                        </a:lnSpc>
                        <a:buFont typeface="Wingdings" panose="05000000000000000000" pitchFamily="2" charset="2"/>
                        <a:buChar char="Ø"/>
                        <a:defRPr/>
                      </a:pPr>
                      <a:r>
                        <a:rPr lang="en-US" sz="1600" b="1" dirty="0">
                          <a:solidFill>
                            <a:schemeClr val="tx1"/>
                          </a:solidFill>
                          <a:latin typeface="Arial" pitchFamily="34" charset="0"/>
                          <a:cs typeface="Arial" pitchFamily="34" charset="0"/>
                        </a:rPr>
                        <a:t>Debilitation, anemia</a:t>
                      </a:r>
                      <a:r>
                        <a:rPr lang="en-US" sz="1600" b="1" baseline="0" dirty="0">
                          <a:solidFill>
                            <a:schemeClr val="tx1"/>
                          </a:solidFill>
                          <a:latin typeface="Arial" pitchFamily="34" charset="0"/>
                          <a:cs typeface="Arial" pitchFamily="34" charset="0"/>
                        </a:rPr>
                        <a:t> and weight loss</a:t>
                      </a:r>
                    </a:p>
                    <a:p>
                      <a:pPr marL="285750" indent="-285750" algn="l">
                        <a:lnSpc>
                          <a:spcPts val="2800"/>
                        </a:lnSpc>
                        <a:buFont typeface="Wingdings" panose="05000000000000000000" pitchFamily="2" charset="2"/>
                        <a:buChar char="Ø"/>
                        <a:defRPr/>
                      </a:pPr>
                      <a:r>
                        <a:rPr lang="en-US" sz="1600" b="1" baseline="0" dirty="0">
                          <a:solidFill>
                            <a:schemeClr val="tx1"/>
                          </a:solidFill>
                          <a:latin typeface="Arial" pitchFamily="34" charset="0"/>
                          <a:cs typeface="Arial" pitchFamily="34" charset="0"/>
                        </a:rPr>
                        <a:t>Poor growth performance and productivity</a:t>
                      </a:r>
                      <a:endParaRPr lang="en-US" sz="2000" b="1" dirty="0">
                        <a:latin typeface="Arial" panose="020B0604020202020204" pitchFamily="34" charset="0"/>
                        <a:cs typeface="Arial" panose="020B0604020202020204" pitchFamily="34" charset="0"/>
                      </a:endParaRPr>
                    </a:p>
                  </a:txBody>
                  <a:tcPr>
                    <a:solidFill>
                      <a:srgbClr val="93FF93"/>
                    </a:solidFill>
                  </a:tcPr>
                </a:tc>
                <a:extLst>
                  <a:ext uri="{0D108BD9-81ED-4DB2-BD59-A6C34878D82A}">
                    <a16:rowId xmlns:a16="http://schemas.microsoft.com/office/drawing/2014/main" val="10005"/>
                  </a:ext>
                </a:extLst>
              </a:tr>
            </a:tbl>
          </a:graphicData>
        </a:graphic>
      </p:graphicFrame>
      <p:sp>
        <p:nvSpPr>
          <p:cNvPr id="9" name="Footer Placeholder 3"/>
          <p:cNvSpPr txBox="1">
            <a:spLocks/>
          </p:cNvSpPr>
          <p:nvPr/>
        </p:nvSpPr>
        <p:spPr>
          <a:xfrm>
            <a:off x="0" y="0"/>
            <a:ext cx="9144000" cy="6096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OFT 5</a:t>
            </a:r>
            <a:r>
              <a:rPr lang="en-US" sz="2000" b="1" dirty="0">
                <a:solidFill>
                  <a:prstClr val="white"/>
                </a:solidFill>
                <a:latin typeface="Arial" panose="020B0604020202020204" pitchFamily="34" charset="0"/>
                <a:cs typeface="Arial" panose="020B0604020202020204" pitchFamily="34" charset="0"/>
              </a:rPr>
              <a:t>.</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ASSESSMENT OF EVM PREPARATIONS FOR 	CONTROL OF ECTO-PARASITES IN DAIRY CATTLE</a:t>
            </a:r>
          </a:p>
        </p:txBody>
      </p:sp>
      <p:graphicFrame>
        <p:nvGraphicFramePr>
          <p:cNvPr id="10" name="Table 9"/>
          <p:cNvGraphicFramePr>
            <a:graphicFrameLocks noGrp="1"/>
          </p:cNvGraphicFramePr>
          <p:nvPr>
            <p:extLst>
              <p:ext uri="{D42A27DB-BD31-4B8C-83A1-F6EECF244321}">
                <p14:modId xmlns:p14="http://schemas.microsoft.com/office/powerpoint/2010/main" val="1168950116"/>
              </p:ext>
            </p:extLst>
          </p:nvPr>
        </p:nvGraphicFramePr>
        <p:xfrm>
          <a:off x="76199" y="3720981"/>
          <a:ext cx="8991600" cy="3114413"/>
        </p:xfrm>
        <a:graphic>
          <a:graphicData uri="http://schemas.openxmlformats.org/drawingml/2006/table">
            <a:tbl>
              <a:tblPr/>
              <a:tblGrid>
                <a:gridCol w="861647">
                  <a:extLst>
                    <a:ext uri="{9D8B030D-6E8A-4147-A177-3AD203B41FA5}">
                      <a16:colId xmlns:a16="http://schemas.microsoft.com/office/drawing/2014/main" val="20000"/>
                    </a:ext>
                  </a:extLst>
                </a:gridCol>
                <a:gridCol w="8129953">
                  <a:extLst>
                    <a:ext uri="{9D8B030D-6E8A-4147-A177-3AD203B41FA5}">
                      <a16:colId xmlns:a16="http://schemas.microsoft.com/office/drawing/2014/main" val="20001"/>
                    </a:ext>
                  </a:extLst>
                </a:gridCol>
              </a:tblGrid>
              <a:tr h="241419">
                <a:tc gridSpan="2">
                  <a:txBody>
                    <a:bodyPr/>
                    <a:lstStyle/>
                    <a:p>
                      <a:pPr marL="0" marR="0">
                        <a:lnSpc>
                          <a:spcPct val="115000"/>
                        </a:lnSpc>
                        <a:spcBef>
                          <a:spcPts val="0"/>
                        </a:spcBef>
                        <a:spcAft>
                          <a:spcPts val="1000"/>
                        </a:spcAft>
                      </a:pPr>
                      <a:r>
                        <a:rPr lang="en-US" sz="1800" b="1" dirty="0">
                          <a:solidFill>
                            <a:srgbClr val="002060"/>
                          </a:solidFill>
                          <a:latin typeface="Arial" pitchFamily="34" charset="0"/>
                          <a:ea typeface="Calibri"/>
                          <a:cs typeface="Arial" pitchFamily="34" charset="0"/>
                        </a:rPr>
                        <a:t>Technological options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350624">
                <a:tc>
                  <a:txBody>
                    <a:bodyPr/>
                    <a:lstStyle/>
                    <a:p>
                      <a:pPr marL="0" marR="0">
                        <a:lnSpc>
                          <a:spcPct val="115000"/>
                        </a:lnSpc>
                        <a:spcBef>
                          <a:spcPts val="0"/>
                        </a:spcBef>
                        <a:spcAft>
                          <a:spcPts val="1000"/>
                        </a:spcAft>
                      </a:pPr>
                      <a:r>
                        <a:rPr lang="en-IN" sz="1800" b="1" dirty="0">
                          <a:solidFill>
                            <a:schemeClr val="bg1"/>
                          </a:solidFill>
                          <a:latin typeface="Arial" pitchFamily="34" charset="0"/>
                          <a:ea typeface="Calibri"/>
                          <a:cs typeface="Arial" pitchFamily="34" charset="0"/>
                        </a:rPr>
                        <a:t>TO1</a:t>
                      </a:r>
                      <a:r>
                        <a:rPr lang="en-IN" sz="1800" b="1" baseline="30000" dirty="0">
                          <a:solidFill>
                            <a:schemeClr val="bg1"/>
                          </a:solidFill>
                          <a:latin typeface="Arial" pitchFamily="34" charset="0"/>
                          <a:ea typeface="Calibri"/>
                          <a:cs typeface="Arial" pitchFamily="34" charset="0"/>
                        </a:rPr>
                        <a:t> </a:t>
                      </a:r>
                      <a:endParaRPr lang="en-US" sz="1800" b="1" dirty="0">
                        <a:solidFill>
                          <a:schemeClr val="bg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pitchFamily="34" charset="0"/>
                          <a:cs typeface="Arial" pitchFamily="34" charset="0"/>
                        </a:rPr>
                        <a:t>Chemical Ecto- Parasiticide        </a:t>
                      </a:r>
                      <a:r>
                        <a:rPr lang="en-US" sz="1800" b="1" dirty="0">
                          <a:solidFill>
                            <a:srgbClr val="FF0000"/>
                          </a:solidFill>
                          <a:latin typeface="Arial" pitchFamily="34" charset="0"/>
                          <a:cs typeface="Arial" pitchFamily="34" charset="0"/>
                        </a:rPr>
                        <a:t>Source:-KAU,2010</a:t>
                      </a:r>
                      <a:endParaRPr lang="en-US" sz="1800" b="1" dirty="0">
                        <a:solidFill>
                          <a:schemeClr val="tx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1"/>
                  </a:ext>
                </a:extLst>
              </a:tr>
              <a:tr h="661851">
                <a:tc>
                  <a:txBody>
                    <a:bodyPr/>
                    <a:lstStyle/>
                    <a:p>
                      <a:pPr marL="0" marR="0">
                        <a:lnSpc>
                          <a:spcPct val="115000"/>
                        </a:lnSpc>
                        <a:spcBef>
                          <a:spcPts val="0"/>
                        </a:spcBef>
                        <a:spcAft>
                          <a:spcPts val="1000"/>
                        </a:spcAft>
                      </a:pPr>
                      <a:r>
                        <a:rPr lang="en-IN" sz="1800" b="1" dirty="0">
                          <a:solidFill>
                            <a:schemeClr val="bg1"/>
                          </a:solidFill>
                          <a:latin typeface="Arial" pitchFamily="34" charset="0"/>
                          <a:ea typeface="Calibri"/>
                          <a:cs typeface="Arial" pitchFamily="34" charset="0"/>
                        </a:rPr>
                        <a:t>TO2 </a:t>
                      </a:r>
                      <a:endParaRPr lang="en-US" sz="1800" b="1" dirty="0">
                        <a:solidFill>
                          <a:schemeClr val="bg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nSpc>
                          <a:spcPct val="90000"/>
                        </a:lnSpc>
                      </a:pPr>
                      <a:r>
                        <a:rPr lang="en-US" sz="1800" b="1" dirty="0">
                          <a:solidFill>
                            <a:schemeClr val="tx1"/>
                          </a:solidFill>
                          <a:latin typeface="Calibri" pitchFamily="34" charset="0"/>
                        </a:rPr>
                        <a:t>Herbal preparation of  crushed </a:t>
                      </a:r>
                    </a:p>
                    <a:p>
                      <a:pPr>
                        <a:lnSpc>
                          <a:spcPct val="90000"/>
                        </a:lnSpc>
                      </a:pPr>
                      <a:r>
                        <a:rPr lang="en-US" sz="1800" b="1" dirty="0">
                          <a:solidFill>
                            <a:schemeClr val="tx1"/>
                          </a:solidFill>
                          <a:latin typeface="Calibri" pitchFamily="34" charset="0"/>
                        </a:rPr>
                        <a:t>Garlic and neem oil </a:t>
                      </a:r>
                      <a:r>
                        <a:rPr lang="en-US" sz="1800" b="1" baseline="0" dirty="0">
                          <a:solidFill>
                            <a:schemeClr val="tx1"/>
                          </a:solidFill>
                          <a:latin typeface="Calibri" pitchFamily="34" charset="0"/>
                        </a:rPr>
                        <a:t>                           </a:t>
                      </a:r>
                      <a:r>
                        <a:rPr lang="en-US" sz="1800" b="1" baseline="0" dirty="0">
                          <a:solidFill>
                            <a:srgbClr val="FF0000"/>
                          </a:solidFill>
                          <a:latin typeface="Arial" pitchFamily="34" charset="0"/>
                          <a:cs typeface="Arial" pitchFamily="34" charset="0"/>
                        </a:rPr>
                        <a:t>Source:-  KVASU 2013</a:t>
                      </a:r>
                      <a:r>
                        <a:rPr lang="en-US" sz="1800" b="1" dirty="0">
                          <a:solidFill>
                            <a:srgbClr val="FF0000"/>
                          </a:solidFill>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i="1" dirty="0">
                        <a:solidFill>
                          <a:srgbClr val="FF3399"/>
                        </a:solidFill>
                        <a:latin typeface="Arial" pitchFamily="34" charset="0"/>
                        <a:cs typeface="Arial" pitchFamily="34"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2"/>
                  </a:ext>
                </a:extLst>
              </a:tr>
              <a:tr h="1532501">
                <a:tc>
                  <a:txBody>
                    <a:bodyPr/>
                    <a:lstStyle/>
                    <a:p>
                      <a:pPr marL="0" marR="0">
                        <a:lnSpc>
                          <a:spcPct val="115000"/>
                        </a:lnSpc>
                        <a:spcBef>
                          <a:spcPts val="0"/>
                        </a:spcBef>
                        <a:spcAft>
                          <a:spcPts val="1000"/>
                        </a:spcAft>
                      </a:pPr>
                      <a:r>
                        <a:rPr lang="en-IN" sz="1800" b="1" dirty="0">
                          <a:solidFill>
                            <a:schemeClr val="bg1"/>
                          </a:solidFill>
                          <a:latin typeface="Arial" pitchFamily="34" charset="0"/>
                          <a:ea typeface="Calibri"/>
                          <a:cs typeface="Arial" pitchFamily="34" charset="0"/>
                        </a:rPr>
                        <a:t>TO3 </a:t>
                      </a:r>
                      <a:endParaRPr lang="en-US" sz="1800" b="1" dirty="0">
                        <a:solidFill>
                          <a:schemeClr val="bg1"/>
                        </a:solidFill>
                        <a:latin typeface="Arial" pitchFamily="34" charset="0"/>
                        <a:ea typeface="Calibri"/>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tx1"/>
                          </a:solidFill>
                          <a:latin typeface="Arial" pitchFamily="34" charset="0"/>
                          <a:cs typeface="Arial" pitchFamily="34" charset="0"/>
                        </a:rPr>
                        <a:t>Preparation of </a:t>
                      </a:r>
                      <a:r>
                        <a:rPr lang="en-US" sz="1800" b="1" i="1" dirty="0">
                          <a:latin typeface="Arial" pitchFamily="34" charset="0"/>
                          <a:cs typeface="Arial" pitchFamily="34" charset="0"/>
                        </a:rPr>
                        <a:t>Aloe Vera </a:t>
                      </a:r>
                      <a:r>
                        <a:rPr lang="en-US" sz="1800" b="1" dirty="0">
                          <a:latin typeface="Arial" pitchFamily="34" charset="0"/>
                          <a:cs typeface="Arial" pitchFamily="34" charset="0"/>
                        </a:rPr>
                        <a:t>(Sothu Katrala)- 200g</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a:latin typeface="Arial" pitchFamily="34" charset="0"/>
                          <a:cs typeface="Arial" pitchFamily="34" charset="0"/>
                        </a:rPr>
                        <a:t>Ocimum sanctum </a:t>
                      </a:r>
                      <a:r>
                        <a:rPr lang="en-US" sz="1800" b="1" dirty="0">
                          <a:latin typeface="Arial" pitchFamily="34" charset="0"/>
                          <a:cs typeface="Arial" pitchFamily="34" charset="0"/>
                        </a:rPr>
                        <a:t>(Thulasi)-</a:t>
                      </a:r>
                      <a:r>
                        <a:rPr lang="en-US" sz="1800" b="1" baseline="0" dirty="0">
                          <a:latin typeface="Arial" pitchFamily="34" charset="0"/>
                          <a:cs typeface="Arial" pitchFamily="34" charset="0"/>
                        </a:rPr>
                        <a:t> 50g</a:t>
                      </a:r>
                      <a:endParaRPr lang="en-US" sz="1800" b="1"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a:latin typeface="Arial" pitchFamily="34" charset="0"/>
                          <a:cs typeface="Arial" pitchFamily="34" charset="0"/>
                        </a:rPr>
                        <a:t>Acorus calamus </a:t>
                      </a:r>
                      <a:r>
                        <a:rPr lang="en-US" sz="1800" b="1" dirty="0">
                          <a:latin typeface="Arial" pitchFamily="34" charset="0"/>
                          <a:cs typeface="Arial" pitchFamily="34" charset="0"/>
                        </a:rPr>
                        <a:t>(Sweet flag)  -25</a:t>
                      </a:r>
                      <a:r>
                        <a:rPr lang="en-US" sz="1800" b="1" baseline="0" dirty="0">
                          <a:latin typeface="Arial" pitchFamily="34" charset="0"/>
                          <a:cs typeface="Arial" pitchFamily="34" charset="0"/>
                        </a:rPr>
                        <a:t> g</a:t>
                      </a:r>
                      <a:endParaRPr lang="en-US" sz="1800" b="1"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a:latin typeface="Arial" pitchFamily="34" charset="0"/>
                          <a:cs typeface="Arial" pitchFamily="34" charset="0"/>
                        </a:rPr>
                        <a:t>Piper nigrum </a:t>
                      </a:r>
                      <a:r>
                        <a:rPr lang="en-US" sz="1800" b="1" dirty="0">
                          <a:latin typeface="Arial" pitchFamily="34" charset="0"/>
                          <a:cs typeface="Arial" pitchFamily="34" charset="0"/>
                        </a:rPr>
                        <a:t>(Pepper)-10</a:t>
                      </a:r>
                      <a:r>
                        <a:rPr lang="en-US" sz="1800" b="1" baseline="0" dirty="0">
                          <a:latin typeface="Arial" pitchFamily="34" charset="0"/>
                          <a:cs typeface="Arial" pitchFamily="34" charset="0"/>
                        </a:rPr>
                        <a:t> berries</a:t>
                      </a:r>
                      <a:r>
                        <a:rPr lang="en-US" sz="1800" b="1" dirty="0">
                          <a:latin typeface="Arial" pitchFamily="34" charset="0"/>
                          <a:cs typeface="Arial" pitchFamily="34" charset="0"/>
                        </a:rPr>
                        <a:t>  </a:t>
                      </a:r>
                    </a:p>
                    <a:p>
                      <a:r>
                        <a:rPr lang="en-US" sz="1800" b="1" i="1" dirty="0"/>
                        <a:t>Curcuma longa </a:t>
                      </a:r>
                      <a:r>
                        <a:rPr lang="en-US" sz="1800" b="1" dirty="0"/>
                        <a:t>(Turmeric)</a:t>
                      </a:r>
                      <a:r>
                        <a:rPr lang="en-US" sz="1800" b="1" baseline="0" dirty="0">
                          <a:latin typeface="Arial" pitchFamily="34" charset="0"/>
                          <a:cs typeface="Arial" pitchFamily="34" charset="0"/>
                        </a:rPr>
                        <a:t> – 10g         </a:t>
                      </a:r>
                      <a:r>
                        <a:rPr lang="en-US" sz="1800" b="1" dirty="0">
                          <a:solidFill>
                            <a:srgbClr val="FF0000"/>
                          </a:solidFill>
                          <a:latin typeface="Arial" pitchFamily="34" charset="0"/>
                          <a:cs typeface="Arial" pitchFamily="34" charset="0"/>
                        </a:rPr>
                        <a:t>Source:-</a:t>
                      </a:r>
                      <a:r>
                        <a:rPr lang="en-US" sz="1800" b="1" baseline="0" dirty="0">
                          <a:solidFill>
                            <a:srgbClr val="FF0000"/>
                          </a:solidFill>
                          <a:latin typeface="Arial" pitchFamily="34" charset="0"/>
                          <a:cs typeface="Arial" pitchFamily="34" charset="0"/>
                        </a:rPr>
                        <a:t> TANUVAS 2015</a:t>
                      </a:r>
                      <a:endParaRPr kumimoji="0" lang="en-US" sz="1800" b="1" kern="1200" dirty="0">
                        <a:solidFill>
                          <a:srgbClr val="FF3399"/>
                        </a:solidFill>
                        <a:latin typeface="Arial" pitchFamily="34" charset="0"/>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FF93"/>
                    </a:solidFill>
                  </a:tcPr>
                </a:tc>
                <a:extLst>
                  <a:ext uri="{0D108BD9-81ED-4DB2-BD59-A6C34878D82A}">
                    <a16:rowId xmlns:a16="http://schemas.microsoft.com/office/drawing/2014/main" val="10003"/>
                  </a:ext>
                </a:extLst>
              </a:tr>
            </a:tbl>
          </a:graphicData>
        </a:graphic>
      </p:graphicFrame>
      <p:sp>
        <p:nvSpPr>
          <p:cNvPr id="8" name="Footer Placeholder 3"/>
          <p:cNvSpPr txBox="1">
            <a:spLocks/>
          </p:cNvSpPr>
          <p:nvPr/>
        </p:nvSpPr>
        <p:spPr bwMode="auto">
          <a:xfrm>
            <a:off x="0" y="6984883"/>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Annual Review Workshop 2020-21		                                                                                   ICAR-KVK (BSS), Idukki</a:t>
            </a:r>
          </a:p>
        </p:txBody>
      </p:sp>
    </p:spTree>
    <p:extLst>
      <p:ext uri="{BB962C8B-B14F-4D97-AF65-F5344CB8AC3E}">
        <p14:creationId xmlns:p14="http://schemas.microsoft.com/office/powerpoint/2010/main" val="900958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Rectangle 2056"/>
          <p:cNvSpPr>
            <a:spLocks noChangeArrowheads="1"/>
          </p:cNvSpPr>
          <p:nvPr/>
        </p:nvSpPr>
        <p:spPr bwMode="auto">
          <a:xfrm>
            <a:off x="1600200" y="76200"/>
            <a:ext cx="7315200" cy="685800"/>
          </a:xfrm>
          <a:prstGeom prst="snip2DiagRect">
            <a:avLst/>
          </a:prstGeom>
          <a:noFill/>
          <a:ln w="76200" cmpd="tri">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CC"/>
              </a:solidFill>
              <a:effectLst/>
              <a:uLnTx/>
              <a:uFillTx/>
              <a:latin typeface="Calibri"/>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895150931"/>
              </p:ext>
            </p:extLst>
          </p:nvPr>
        </p:nvGraphicFramePr>
        <p:xfrm>
          <a:off x="76200" y="0"/>
          <a:ext cx="8991600" cy="3077320"/>
        </p:xfrm>
        <a:graphic>
          <a:graphicData uri="http://schemas.openxmlformats.org/drawingml/2006/table">
            <a:tbl>
              <a:tblPr/>
              <a:tblGrid>
                <a:gridCol w="4572000">
                  <a:extLst>
                    <a:ext uri="{9D8B030D-6E8A-4147-A177-3AD203B41FA5}">
                      <a16:colId xmlns:a16="http://schemas.microsoft.com/office/drawing/2014/main" val="20000"/>
                    </a:ext>
                  </a:extLst>
                </a:gridCol>
                <a:gridCol w="1518313">
                  <a:extLst>
                    <a:ext uri="{9D8B030D-6E8A-4147-A177-3AD203B41FA5}">
                      <a16:colId xmlns:a16="http://schemas.microsoft.com/office/drawing/2014/main" val="20001"/>
                    </a:ext>
                  </a:extLst>
                </a:gridCol>
                <a:gridCol w="1488744">
                  <a:extLst>
                    <a:ext uri="{9D8B030D-6E8A-4147-A177-3AD203B41FA5}">
                      <a16:colId xmlns:a16="http://schemas.microsoft.com/office/drawing/2014/main" val="20002"/>
                    </a:ext>
                  </a:extLst>
                </a:gridCol>
                <a:gridCol w="1412543">
                  <a:extLst>
                    <a:ext uri="{9D8B030D-6E8A-4147-A177-3AD203B41FA5}">
                      <a16:colId xmlns:a16="http://schemas.microsoft.com/office/drawing/2014/main" val="20003"/>
                    </a:ext>
                  </a:extLst>
                </a:gridCol>
              </a:tblGrid>
              <a:tr h="277474">
                <a:tc>
                  <a:txBody>
                    <a:bodyPr/>
                    <a:lstStyle/>
                    <a:p>
                      <a:pPr marL="0" marR="0" algn="ct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Parameters</a:t>
                      </a:r>
                      <a:endParaRPr lang="en-US" sz="2000" dirty="0">
                        <a:solidFill>
                          <a:srgbClr val="FF3399"/>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TO 1</a:t>
                      </a:r>
                      <a:endParaRPr lang="en-US" sz="2000" dirty="0">
                        <a:solidFill>
                          <a:srgbClr val="FF3399"/>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TO2</a:t>
                      </a:r>
                      <a:endParaRPr lang="en-US" sz="2000" dirty="0">
                        <a:solidFill>
                          <a:srgbClr val="FF3399"/>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TO 3</a:t>
                      </a:r>
                      <a:endParaRPr lang="en-US" sz="2000" dirty="0">
                        <a:solidFill>
                          <a:srgbClr val="FF3399"/>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7474">
                <a:tc>
                  <a:txBody>
                    <a:bodyPr/>
                    <a:lstStyle/>
                    <a:p>
                      <a:pPr marL="0" marR="0">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Parasites &amp; its density(%)</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50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40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30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7474">
                <a:tc>
                  <a:txBody>
                    <a:bodyPr/>
                    <a:lstStyle/>
                    <a:p>
                      <a:pPr marL="0" marR="0">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Reduction</a:t>
                      </a:r>
                      <a:r>
                        <a:rPr lang="en-US" sz="2000" b="1" baseline="0" dirty="0">
                          <a:solidFill>
                            <a:srgbClr val="002060"/>
                          </a:solidFill>
                          <a:latin typeface="Arial" pitchFamily="34" charset="0"/>
                          <a:ea typeface="Times New Roman"/>
                          <a:cs typeface="Arial" pitchFamily="34" charset="0"/>
                        </a:rPr>
                        <a:t> in infestation</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70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60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90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0309">
                <a:tc>
                  <a:txBody>
                    <a:bodyPr/>
                    <a:lstStyle/>
                    <a:p>
                      <a:pPr marL="0" marR="0">
                        <a:lnSpc>
                          <a:spcPct val="115000"/>
                        </a:lnSpc>
                        <a:spcBef>
                          <a:spcPts val="0"/>
                        </a:spcBef>
                        <a:spcAft>
                          <a:spcPts val="1000"/>
                        </a:spcAft>
                      </a:pPr>
                      <a:r>
                        <a:rPr lang="en-US" sz="1600" b="1" dirty="0">
                          <a:solidFill>
                            <a:srgbClr val="002060"/>
                          </a:solidFill>
                          <a:latin typeface="Arial" pitchFamily="34" charset="0"/>
                          <a:ea typeface="Times New Roman"/>
                          <a:cs typeface="Arial" pitchFamily="34" charset="0"/>
                        </a:rPr>
                        <a:t>Interval of reappearance of parasite infestation (days)</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55</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45</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Nil</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7474">
                <a:tc>
                  <a:txBody>
                    <a:bodyPr/>
                    <a:lstStyle/>
                    <a:p>
                      <a:pPr marL="0" marR="0">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Gross</a:t>
                      </a:r>
                      <a:r>
                        <a:rPr lang="en-US" sz="2000" b="1" baseline="0" dirty="0">
                          <a:solidFill>
                            <a:srgbClr val="002060"/>
                          </a:solidFill>
                          <a:latin typeface="Arial" pitchFamily="34" charset="0"/>
                          <a:ea typeface="Times New Roman"/>
                          <a:cs typeface="Arial" pitchFamily="34" charset="0"/>
                        </a:rPr>
                        <a:t> cost</a:t>
                      </a:r>
                      <a:endParaRPr lang="en-US" sz="2000" b="1" dirty="0">
                        <a:solidFill>
                          <a:srgbClr val="002060"/>
                        </a:solidFill>
                        <a:latin typeface="Arial" pitchFamily="34" charset="0"/>
                        <a:ea typeface="Times New Roman"/>
                        <a:cs typeface="Arial" pitchFamily="34" charset="0"/>
                      </a:endParaRP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gn="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72400.00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102800.00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131800.00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7474">
                <a:tc>
                  <a:txBody>
                    <a:bodyPr/>
                    <a:lstStyle/>
                    <a:p>
                      <a:pPr marL="0" marR="0">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Gross return</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gn="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120400.00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200500.00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276400.00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859404"/>
                  </a:ext>
                </a:extLst>
              </a:tr>
              <a:tr h="277474">
                <a:tc>
                  <a:txBody>
                    <a:bodyPr/>
                    <a:lstStyle/>
                    <a:p>
                      <a:pPr marL="0" marR="0">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Net return</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68580" algn="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48000.00</a:t>
                      </a:r>
                    </a:p>
                  </a:txBody>
                  <a:tcPr marL="56561" marR="56561"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97700.00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1000"/>
                        </a:spcAft>
                      </a:pPr>
                      <a:r>
                        <a:rPr lang="en-US" sz="2000" b="1" dirty="0">
                          <a:solidFill>
                            <a:srgbClr val="FF3399"/>
                          </a:solidFill>
                          <a:latin typeface="Arial" pitchFamily="34" charset="0"/>
                          <a:ea typeface="Times New Roman"/>
                          <a:cs typeface="Arial" pitchFamily="34" charset="0"/>
                        </a:rPr>
                        <a:t>144600.00</a:t>
                      </a:r>
                    </a:p>
                  </a:txBody>
                  <a:tcPr marL="7856" marR="7856" marT="62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284276"/>
                  </a:ext>
                </a:extLst>
              </a:tr>
              <a:tr h="277474">
                <a:tc>
                  <a:txBody>
                    <a:bodyPr/>
                    <a:lstStyle/>
                    <a:p>
                      <a:pPr marL="0" marR="0">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BCR</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b="1" dirty="0">
                          <a:solidFill>
                            <a:srgbClr val="002060"/>
                          </a:solidFill>
                          <a:latin typeface="Arial" pitchFamily="34" charset="0"/>
                          <a:ea typeface="Times New Roman"/>
                          <a:cs typeface="Arial" pitchFamily="34" charset="0"/>
                        </a:rPr>
                        <a:t>1.61</a:t>
                      </a:r>
                    </a:p>
                  </a:txBody>
                  <a:tcPr marL="7856" marR="7856" marT="785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1.93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FF3399"/>
                          </a:solidFill>
                          <a:latin typeface="Arial" panose="020B0604020202020204" pitchFamily="34" charset="0"/>
                          <a:ea typeface="Times New Roman"/>
                          <a:cs typeface="Arial" panose="020B0604020202020204" pitchFamily="34" charset="0"/>
                        </a:rPr>
                        <a:t>2.12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6" name="Rectangle 15"/>
          <p:cNvSpPr/>
          <p:nvPr/>
        </p:nvSpPr>
        <p:spPr>
          <a:xfrm>
            <a:off x="76200" y="4876800"/>
            <a:ext cx="8991600" cy="677108"/>
          </a:xfrm>
          <a:prstGeom prst="rect">
            <a:avLst/>
          </a:prstGeom>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Arial" pitchFamily="34" charset="0"/>
                <a:ea typeface="+mn-ea"/>
                <a:cs typeface="Arial" pitchFamily="34" charset="0"/>
              </a:rPr>
              <a:t>Conclusion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EVM treatment was found effective in terms of control of ectoparasites</a:t>
            </a:r>
          </a:p>
        </p:txBody>
      </p:sp>
      <p:sp>
        <p:nvSpPr>
          <p:cNvPr id="17" name="Rectangle 16"/>
          <p:cNvSpPr/>
          <p:nvPr/>
        </p:nvSpPr>
        <p:spPr>
          <a:xfrm>
            <a:off x="76200" y="5613737"/>
            <a:ext cx="8991600" cy="1015663"/>
          </a:xfrm>
          <a:prstGeom prst="rect">
            <a:avLst/>
          </a:prstGeom>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6">
                    <a:lumMod val="75000"/>
                  </a:schemeClr>
                </a:solidFill>
                <a:effectLst/>
                <a:uLnTx/>
                <a:uFillTx/>
                <a:latin typeface="Arial" pitchFamily="34" charset="0"/>
                <a:ea typeface="+mn-ea"/>
                <a:cs typeface="Arial" pitchFamily="34" charset="0"/>
              </a:rPr>
              <a:t>Feed back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6">
                    <a:lumMod val="75000"/>
                  </a:schemeClr>
                </a:solidFill>
                <a:effectLst/>
                <a:uLnTx/>
                <a:uFillTx/>
                <a:latin typeface="Arial" pitchFamily="34" charset="0"/>
                <a:ea typeface="+mn-ea"/>
                <a:cs typeface="Arial" pitchFamily="34" charset="0"/>
              </a:rPr>
              <a:t>EVM treatment was found effective in terms of adaptability in high ranges and also an farmer friendly technology</a:t>
            </a:r>
          </a:p>
        </p:txBody>
      </p:sp>
      <p:sp>
        <p:nvSpPr>
          <p:cNvPr id="18"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Annual Review Workshop 2020-21		                                                                                   ICAR-KVK (BSS), Idukki</a:t>
            </a:r>
          </a:p>
        </p:txBody>
      </p:sp>
      <p:pic>
        <p:nvPicPr>
          <p:cNvPr id="19" name="Content Placeholder 5" descr="IMG20201106120155.jpg"/>
          <p:cNvPicPr>
            <a:picLocks noGrp="1" noChangeAspect="1"/>
          </p:cNvPicPr>
          <p:nvPr>
            <p:ph sz="half" idx="1"/>
          </p:nvPr>
        </p:nvPicPr>
        <p:blipFill>
          <a:blip r:embed="rId3" cstate="print"/>
          <a:stretch>
            <a:fillRect/>
          </a:stretch>
        </p:blipFill>
        <p:spPr>
          <a:xfrm>
            <a:off x="76200" y="2895599"/>
            <a:ext cx="2153166" cy="1921371"/>
          </a:xfrm>
          <a:ln>
            <a:solidFill>
              <a:srgbClr val="FF0000"/>
            </a:solidFill>
          </a:ln>
        </p:spPr>
      </p:pic>
      <p:pic>
        <p:nvPicPr>
          <p:cNvPr id="20" name="Picture 19" descr="IMG20201106120953.jpg"/>
          <p:cNvPicPr>
            <a:picLocks noChangeAspect="1"/>
          </p:cNvPicPr>
          <p:nvPr/>
        </p:nvPicPr>
        <p:blipFill>
          <a:blip r:embed="rId4" cstate="print"/>
          <a:stretch>
            <a:fillRect/>
          </a:stretch>
        </p:blipFill>
        <p:spPr>
          <a:xfrm>
            <a:off x="6845086" y="2895599"/>
            <a:ext cx="2222714" cy="1921371"/>
          </a:xfrm>
          <a:prstGeom prst="rect">
            <a:avLst/>
          </a:prstGeom>
          <a:ln>
            <a:solidFill>
              <a:srgbClr val="FF0000"/>
            </a:solidFill>
          </a:ln>
        </p:spPr>
      </p:pic>
      <p:pic>
        <p:nvPicPr>
          <p:cNvPr id="21" name="Picture 20" descr="20201123_35414PM.jpg"/>
          <p:cNvPicPr>
            <a:picLocks noChangeAspect="1"/>
          </p:cNvPicPr>
          <p:nvPr/>
        </p:nvPicPr>
        <p:blipFill>
          <a:blip r:embed="rId5" cstate="print"/>
          <a:stretch>
            <a:fillRect/>
          </a:stretch>
        </p:blipFill>
        <p:spPr>
          <a:xfrm>
            <a:off x="2305566" y="2895599"/>
            <a:ext cx="2266434" cy="1921371"/>
          </a:xfrm>
          <a:prstGeom prst="rect">
            <a:avLst/>
          </a:prstGeom>
          <a:ln>
            <a:solidFill>
              <a:srgbClr val="FF0000"/>
            </a:solidFill>
          </a:ln>
        </p:spPr>
      </p:pic>
      <p:pic>
        <p:nvPicPr>
          <p:cNvPr id="22" name="Picture 21" descr="IMG20201106151004.jpg"/>
          <p:cNvPicPr>
            <a:picLocks noChangeAspect="1"/>
          </p:cNvPicPr>
          <p:nvPr/>
        </p:nvPicPr>
        <p:blipFill>
          <a:blip r:embed="rId6" cstate="print"/>
          <a:stretch>
            <a:fillRect/>
          </a:stretch>
        </p:blipFill>
        <p:spPr>
          <a:xfrm>
            <a:off x="4648200" y="2895599"/>
            <a:ext cx="2120686" cy="1921371"/>
          </a:xfrm>
          <a:prstGeom prst="rect">
            <a:avLst/>
          </a:prstGeom>
          <a:ln>
            <a:solidFill>
              <a:srgbClr val="FF0000"/>
            </a:solidFill>
          </a:ln>
        </p:spPr>
      </p:pic>
    </p:spTree>
    <p:extLst>
      <p:ext uri="{BB962C8B-B14F-4D97-AF65-F5344CB8AC3E}">
        <p14:creationId xmlns:p14="http://schemas.microsoft.com/office/powerpoint/2010/main" val="2715500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246592291"/>
              </p:ext>
            </p:extLst>
          </p:nvPr>
        </p:nvGraphicFramePr>
        <p:xfrm>
          <a:off x="71436" y="511572"/>
          <a:ext cx="8996364" cy="6306993"/>
        </p:xfrm>
        <a:graphic>
          <a:graphicData uri="http://schemas.openxmlformats.org/drawingml/2006/table">
            <a:tbl>
              <a:tblPr/>
              <a:tblGrid>
                <a:gridCol w="450041">
                  <a:extLst>
                    <a:ext uri="{9D8B030D-6E8A-4147-A177-3AD203B41FA5}">
                      <a16:colId xmlns:a16="http://schemas.microsoft.com/office/drawing/2014/main" val="20000"/>
                    </a:ext>
                  </a:extLst>
                </a:gridCol>
                <a:gridCol w="1383523">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gridCol w="762000">
                  <a:extLst>
                    <a:ext uri="{9D8B030D-6E8A-4147-A177-3AD203B41FA5}">
                      <a16:colId xmlns:a16="http://schemas.microsoft.com/office/drawing/2014/main" val="4036533187"/>
                    </a:ext>
                  </a:extLst>
                </a:gridCol>
              </a:tblGrid>
              <a:tr h="270067">
                <a:tc>
                  <a:txBody>
                    <a:bodyPr/>
                    <a:lstStyle/>
                    <a:p>
                      <a:pPr marL="0" marR="0" algn="ctr">
                        <a:lnSpc>
                          <a:spcPct val="115000"/>
                        </a:lnSpc>
                        <a:spcBef>
                          <a:spcPts val="0"/>
                        </a:spcBef>
                        <a:spcAft>
                          <a:spcPts val="0"/>
                        </a:spcAft>
                      </a:pPr>
                      <a:r>
                        <a:rPr lang="en-US" sz="1400" b="1" kern="1200" dirty="0">
                          <a:solidFill>
                            <a:schemeClr val="tx1"/>
                          </a:solidFill>
                          <a:latin typeface="Arial" panose="020B0604020202020204" pitchFamily="34" charset="0"/>
                          <a:ea typeface="Times New Roman"/>
                          <a:cs typeface="Arial" panose="020B0604020202020204" pitchFamily="34" charset="0"/>
                        </a:rPr>
                        <a:t>Sl. No</a:t>
                      </a:r>
                      <a:r>
                        <a:rPr lang="en-US" sz="1400" b="1" kern="1200" dirty="0">
                          <a:solidFill>
                            <a:schemeClr val="tx1"/>
                          </a:solidFill>
                          <a:latin typeface="Arial" panose="020B0604020202020204" pitchFamily="34" charset="0"/>
                          <a:ea typeface="Calibri"/>
                          <a:cs typeface="Arial" panose="020B0604020202020204" pitchFamily="34" charset="0"/>
                        </a:rPr>
                        <a:t> </a:t>
                      </a:r>
                      <a:endParaRPr lang="en-US" sz="1400" b="1" dirty="0">
                        <a:solidFill>
                          <a:schemeClr val="tx1"/>
                        </a:solidFill>
                        <a:latin typeface="Arial" panose="020B0604020202020204" pitchFamily="34" charset="0"/>
                        <a:ea typeface="Calibri"/>
                        <a:cs typeface="Arial" panose="020B0604020202020204" pitchFamily="34" charset="0"/>
                      </a:endParaRPr>
                    </a:p>
                  </a:txBody>
                  <a:tcPr marL="31004" marR="31004" marT="620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a:solidFill>
                            <a:schemeClr val="tx1"/>
                          </a:solidFill>
                          <a:latin typeface="Arial" panose="020B0604020202020204" pitchFamily="34" charset="0"/>
                          <a:ea typeface="Times New Roman"/>
                          <a:cs typeface="Arial" panose="020B0604020202020204" pitchFamily="34" charset="0"/>
                        </a:rPr>
                        <a:t>Crop/ Enterprise</a:t>
                      </a:r>
                      <a:r>
                        <a:rPr lang="en-US" sz="1400" b="1" kern="1200" dirty="0">
                          <a:solidFill>
                            <a:schemeClr val="tx1"/>
                          </a:solidFill>
                          <a:latin typeface="Arial" panose="020B0604020202020204" pitchFamily="34" charset="0"/>
                          <a:ea typeface="Calibri"/>
                          <a:cs typeface="Arial" panose="020B0604020202020204" pitchFamily="34" charset="0"/>
                        </a:rPr>
                        <a:t> </a:t>
                      </a:r>
                      <a:endParaRPr lang="en-US" sz="1400" b="1" dirty="0">
                        <a:solidFill>
                          <a:schemeClr val="tx1"/>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a:solidFill>
                            <a:srgbClr val="FF3399"/>
                          </a:solidFill>
                          <a:latin typeface="Arial" panose="020B0604020202020204" pitchFamily="34" charset="0"/>
                          <a:ea typeface="Times New Roman"/>
                          <a:cs typeface="Arial" panose="020B0604020202020204" pitchFamily="34" charset="0"/>
                        </a:rPr>
                        <a:t>Title of FLDs  (2019-20)</a:t>
                      </a:r>
                      <a:endParaRPr lang="en-US" sz="1400" b="1" dirty="0">
                        <a:solidFill>
                          <a:srgbClr val="FF3399"/>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solidFill>
                            <a:schemeClr val="tx1"/>
                          </a:solidFill>
                          <a:latin typeface="Arial" panose="020B0604020202020204" pitchFamily="34" charset="0"/>
                          <a:ea typeface="Calibri"/>
                          <a:cs typeface="Arial" panose="020B0604020202020204" pitchFamily="34" charset="0"/>
                        </a:rPr>
                        <a:t>Status</a:t>
                      </a:r>
                      <a:endParaRPr lang="en-US" sz="1400" b="1" dirty="0">
                        <a:solidFill>
                          <a:srgbClr val="FF3399"/>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1678">
                <a:tc>
                  <a:txBody>
                    <a:bodyPr/>
                    <a:lstStyle/>
                    <a:p>
                      <a:pPr marL="0" marR="0" algn="ctr">
                        <a:lnSpc>
                          <a:spcPct val="115000"/>
                        </a:lnSpc>
                        <a:spcBef>
                          <a:spcPts val="0"/>
                        </a:spcBef>
                        <a:spcAft>
                          <a:spcPts val="0"/>
                        </a:spcAft>
                      </a:pPr>
                      <a:r>
                        <a:rPr lang="en-US" sz="1400" b="0" kern="1200" dirty="0">
                          <a:solidFill>
                            <a:srgbClr val="7030A0"/>
                          </a:solidFill>
                          <a:latin typeface="Arial" panose="020B0604020202020204" pitchFamily="34" charset="0"/>
                          <a:ea typeface="Times New Roman"/>
                          <a:cs typeface="Arial" panose="020B0604020202020204" pitchFamily="34" charset="0"/>
                        </a:rPr>
                        <a:t>1</a:t>
                      </a:r>
                      <a:endParaRPr lang="en-US" sz="1400" b="0" dirty="0">
                        <a:solidFill>
                          <a:srgbClr val="7030A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ea typeface="Calibri"/>
                          <a:cs typeface="Arial" pitchFamily="34" charset="0"/>
                        </a:rPr>
                        <a:t>Cowpea</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cs typeface="Arial" pitchFamily="34" charset="0"/>
                        </a:rPr>
                        <a:t>Enhancing productivity and nitrogen use efficiency in cowpea </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ea typeface="Calibri"/>
                          <a:cs typeface="Arial" pitchFamily="34" charset="0"/>
                        </a:rPr>
                        <a:t>Comp.</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1678">
                <a:tc>
                  <a:txBody>
                    <a:bodyPr/>
                    <a:lstStyle/>
                    <a:p>
                      <a:pPr marL="0" marR="0" algn="ctr">
                        <a:lnSpc>
                          <a:spcPct val="115000"/>
                        </a:lnSpc>
                        <a:spcBef>
                          <a:spcPts val="0"/>
                        </a:spcBef>
                        <a:spcAft>
                          <a:spcPts val="0"/>
                        </a:spcAft>
                      </a:pPr>
                      <a:r>
                        <a:rPr lang="en-US" sz="1400" b="0" kern="1200" dirty="0">
                          <a:solidFill>
                            <a:srgbClr val="7030A0"/>
                          </a:solidFill>
                          <a:latin typeface="Arial" panose="020B0604020202020204" pitchFamily="34" charset="0"/>
                          <a:ea typeface="Times New Roman"/>
                          <a:cs typeface="Arial" panose="020B0604020202020204" pitchFamily="34" charset="0"/>
                        </a:rPr>
                        <a:t>2</a:t>
                      </a:r>
                      <a:endParaRPr lang="en-US" sz="1400" b="0" dirty="0">
                        <a:solidFill>
                          <a:srgbClr val="7030A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ea typeface="Calibri"/>
                          <a:cs typeface="Arial" pitchFamily="34" charset="0"/>
                        </a:rPr>
                        <a:t>Cowpea</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cs typeface="Arial" pitchFamily="34" charset="0"/>
                        </a:rPr>
                        <a:t>Bio-intensive pest management in cowpea</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kumimoji="0" lang="en-US" sz="1400" b="0" i="0" u="none" strike="noStrike" kern="1200" cap="none" spc="0" normalizeH="0" baseline="0" noProof="0" dirty="0">
                          <a:ln>
                            <a:noFill/>
                          </a:ln>
                          <a:solidFill>
                            <a:srgbClr val="7030A0"/>
                          </a:solidFill>
                          <a:effectLst/>
                          <a:uLnTx/>
                          <a:uFillTx/>
                          <a:latin typeface="Arial" pitchFamily="34" charset="0"/>
                          <a:ea typeface="Calibri"/>
                          <a:cs typeface="Arial" pitchFamily="34" charset="0"/>
                        </a:rPr>
                        <a:t>Comp.</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1678">
                <a:tc>
                  <a:txBody>
                    <a:bodyPr/>
                    <a:lstStyle/>
                    <a:p>
                      <a:pPr marL="0" marR="0" algn="ctr">
                        <a:lnSpc>
                          <a:spcPct val="115000"/>
                        </a:lnSpc>
                        <a:spcBef>
                          <a:spcPts val="0"/>
                        </a:spcBef>
                        <a:spcAft>
                          <a:spcPts val="0"/>
                        </a:spcAft>
                      </a:pPr>
                      <a:r>
                        <a:rPr lang="en-US" sz="1400" b="0" kern="1200" dirty="0">
                          <a:solidFill>
                            <a:srgbClr val="7030A0"/>
                          </a:solidFill>
                          <a:latin typeface="Arial" panose="020B0604020202020204" pitchFamily="34" charset="0"/>
                          <a:ea typeface="Times New Roman"/>
                          <a:cs typeface="Arial" panose="020B0604020202020204" pitchFamily="34" charset="0"/>
                        </a:rPr>
                        <a:t>3</a:t>
                      </a:r>
                      <a:endParaRPr lang="en-US" sz="1400" b="0" dirty="0">
                        <a:solidFill>
                          <a:srgbClr val="7030A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ea typeface="Calibri"/>
                          <a:cs typeface="Arial" pitchFamily="34" charset="0"/>
                        </a:rPr>
                        <a:t>Cabbage</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cs typeface="Arial" pitchFamily="34" charset="0"/>
                        </a:rPr>
                        <a:t>Integrated crop management in cabbage</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kumimoji="0" lang="en-US" sz="1400" b="0" i="0" u="none" strike="noStrike" kern="1200" cap="none" spc="0" normalizeH="0" baseline="0" noProof="0" dirty="0">
                          <a:ln>
                            <a:noFill/>
                          </a:ln>
                          <a:solidFill>
                            <a:srgbClr val="7030A0"/>
                          </a:solidFill>
                          <a:effectLst/>
                          <a:uLnTx/>
                          <a:uFillTx/>
                          <a:latin typeface="Arial" pitchFamily="34" charset="0"/>
                          <a:ea typeface="Calibri"/>
                          <a:cs typeface="Arial" pitchFamily="34" charset="0"/>
                        </a:rPr>
                        <a:t>Comp.</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1678">
                <a:tc>
                  <a:txBody>
                    <a:bodyPr/>
                    <a:lstStyle/>
                    <a:p>
                      <a:pPr marL="0" marR="0" algn="ctr">
                        <a:lnSpc>
                          <a:spcPct val="115000"/>
                        </a:lnSpc>
                        <a:spcBef>
                          <a:spcPts val="0"/>
                        </a:spcBef>
                        <a:spcAft>
                          <a:spcPts val="0"/>
                        </a:spcAft>
                      </a:pPr>
                      <a:r>
                        <a:rPr lang="en-US" sz="1400" b="0" kern="1200" dirty="0">
                          <a:solidFill>
                            <a:srgbClr val="7030A0"/>
                          </a:solidFill>
                          <a:latin typeface="Arial" panose="020B0604020202020204" pitchFamily="34" charset="0"/>
                          <a:ea typeface="Times New Roman"/>
                          <a:cs typeface="Arial" panose="020B0604020202020204" pitchFamily="34" charset="0"/>
                        </a:rPr>
                        <a:t>4</a:t>
                      </a:r>
                      <a:endParaRPr lang="en-US" sz="1400" b="0" dirty="0">
                        <a:solidFill>
                          <a:srgbClr val="7030A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kern="1200" dirty="0">
                          <a:solidFill>
                            <a:srgbClr val="7030A0"/>
                          </a:solidFill>
                          <a:latin typeface="Arial" pitchFamily="34" charset="0"/>
                          <a:ea typeface="Times New Roman"/>
                          <a:cs typeface="Arial" pitchFamily="34" charset="0"/>
                        </a:rPr>
                        <a:t>Bitter gourd</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a:solidFill>
                            <a:srgbClr val="7030A0"/>
                          </a:solidFill>
                          <a:latin typeface="Arial" pitchFamily="34" charset="0"/>
                          <a:cs typeface="Arial" pitchFamily="34" charset="0"/>
                        </a:rPr>
                        <a:t>Bio-intensive pest management in bitter gourd</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Arial" pitchFamily="34" charset="0"/>
                          <a:ea typeface="Calibri"/>
                          <a:cs typeface="Arial" pitchFamily="34" charset="0"/>
                        </a:rPr>
                        <a:t>Comp.</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7630">
                <a:tc>
                  <a:txBody>
                    <a:bodyPr/>
                    <a:lstStyle/>
                    <a:p>
                      <a:pPr marL="0" marR="0" algn="ctr">
                        <a:lnSpc>
                          <a:spcPct val="115000"/>
                        </a:lnSpc>
                        <a:spcBef>
                          <a:spcPts val="0"/>
                        </a:spcBef>
                        <a:spcAft>
                          <a:spcPts val="0"/>
                        </a:spcAft>
                      </a:pPr>
                      <a:r>
                        <a:rPr lang="en-US" sz="1400" b="0" kern="1200" dirty="0">
                          <a:solidFill>
                            <a:srgbClr val="7030A0"/>
                          </a:solidFill>
                          <a:latin typeface="Arial" panose="020B0604020202020204" pitchFamily="34" charset="0"/>
                          <a:ea typeface="Times New Roman"/>
                          <a:cs typeface="Arial" panose="020B0604020202020204" pitchFamily="34" charset="0"/>
                        </a:rPr>
                        <a:t>5</a:t>
                      </a:r>
                      <a:endParaRPr lang="en-US" sz="1400" b="0" dirty="0">
                        <a:solidFill>
                          <a:srgbClr val="7030A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ea typeface="Calibri"/>
                          <a:cs typeface="Arial" pitchFamily="34" charset="0"/>
                        </a:rPr>
                        <a:t>Pepino</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kumimoji="0" lang="en-US" sz="1400" b="0" kern="1200" dirty="0" err="1">
                          <a:solidFill>
                            <a:srgbClr val="7030A0"/>
                          </a:solidFill>
                          <a:latin typeface="Arial" pitchFamily="34" charset="0"/>
                          <a:ea typeface="+mn-ea"/>
                          <a:cs typeface="Arial" pitchFamily="34" charset="0"/>
                        </a:rPr>
                        <a:t>Demo.on</a:t>
                      </a:r>
                      <a:r>
                        <a:rPr kumimoji="0" lang="en-US" sz="1400" b="0" kern="1200" baseline="0" dirty="0">
                          <a:solidFill>
                            <a:srgbClr val="7030A0"/>
                          </a:solidFill>
                          <a:latin typeface="Arial" pitchFamily="34" charset="0"/>
                          <a:ea typeface="+mn-ea"/>
                          <a:cs typeface="Arial" pitchFamily="34" charset="0"/>
                        </a:rPr>
                        <a:t> </a:t>
                      </a:r>
                      <a:r>
                        <a:rPr kumimoji="0" lang="en-US" sz="1400" b="0" kern="1200" baseline="0" dirty="0" err="1">
                          <a:solidFill>
                            <a:srgbClr val="7030A0"/>
                          </a:solidFill>
                          <a:latin typeface="Arial" pitchFamily="34" charset="0"/>
                          <a:ea typeface="+mn-ea"/>
                          <a:cs typeface="Arial" pitchFamily="34" charset="0"/>
                        </a:rPr>
                        <a:t>P</a:t>
                      </a:r>
                      <a:r>
                        <a:rPr kumimoji="0" lang="en-US" sz="1400" b="0" kern="1200" dirty="0" err="1">
                          <a:solidFill>
                            <a:srgbClr val="7030A0"/>
                          </a:solidFill>
                          <a:latin typeface="Arial" pitchFamily="34" charset="0"/>
                          <a:ea typeface="+mn-ea"/>
                          <a:cs typeface="Arial" pitchFamily="34" charset="0"/>
                        </a:rPr>
                        <a:t>epino</a:t>
                      </a:r>
                      <a:r>
                        <a:rPr kumimoji="0" lang="en-US" sz="1400" b="0" kern="1200" dirty="0">
                          <a:solidFill>
                            <a:srgbClr val="7030A0"/>
                          </a:solidFill>
                          <a:latin typeface="Arial" pitchFamily="34" charset="0"/>
                          <a:ea typeface="+mn-ea"/>
                          <a:cs typeface="Arial" pitchFamily="34" charset="0"/>
                        </a:rPr>
                        <a:t> </a:t>
                      </a:r>
                      <a:r>
                        <a:rPr kumimoji="0" lang="en-US" sz="1400" b="0" i="1" kern="1200" dirty="0">
                          <a:solidFill>
                            <a:srgbClr val="7030A0"/>
                          </a:solidFill>
                          <a:latin typeface="Arial" pitchFamily="34" charset="0"/>
                          <a:ea typeface="+mn-ea"/>
                          <a:cs typeface="Arial" pitchFamily="34" charset="0"/>
                        </a:rPr>
                        <a:t>(</a:t>
                      </a:r>
                      <a:r>
                        <a:rPr kumimoji="0" lang="en-US" sz="1400" b="0" i="1" kern="1200" dirty="0" err="1">
                          <a:solidFill>
                            <a:srgbClr val="7030A0"/>
                          </a:solidFill>
                          <a:latin typeface="Arial" pitchFamily="34" charset="0"/>
                          <a:ea typeface="+mn-ea"/>
                          <a:cs typeface="Arial" pitchFamily="34" charset="0"/>
                        </a:rPr>
                        <a:t>Solanum</a:t>
                      </a:r>
                      <a:r>
                        <a:rPr kumimoji="0" lang="en-US" sz="1400" b="0" i="1" kern="1200" dirty="0">
                          <a:solidFill>
                            <a:srgbClr val="7030A0"/>
                          </a:solidFill>
                          <a:latin typeface="Arial" pitchFamily="34" charset="0"/>
                          <a:ea typeface="+mn-ea"/>
                          <a:cs typeface="Arial" pitchFamily="34" charset="0"/>
                        </a:rPr>
                        <a:t> </a:t>
                      </a:r>
                      <a:r>
                        <a:rPr kumimoji="0" lang="en-US" sz="1400" b="0" i="1" kern="1200" dirty="0" err="1">
                          <a:solidFill>
                            <a:srgbClr val="7030A0"/>
                          </a:solidFill>
                          <a:latin typeface="Arial" pitchFamily="34" charset="0"/>
                          <a:ea typeface="+mn-ea"/>
                          <a:cs typeface="Arial" pitchFamily="34" charset="0"/>
                        </a:rPr>
                        <a:t>muricatum</a:t>
                      </a:r>
                      <a:r>
                        <a:rPr kumimoji="0" lang="en-US" sz="1400" b="0" i="1" kern="1200" dirty="0">
                          <a:solidFill>
                            <a:srgbClr val="7030A0"/>
                          </a:solidFill>
                          <a:latin typeface="Arial" pitchFamily="34" charset="0"/>
                          <a:ea typeface="+mn-ea"/>
                          <a:cs typeface="Arial" pitchFamily="34" charset="0"/>
                        </a:rPr>
                        <a:t>) </a:t>
                      </a:r>
                      <a:r>
                        <a:rPr kumimoji="0" lang="en-US" sz="1400" b="0" kern="1200" dirty="0">
                          <a:solidFill>
                            <a:srgbClr val="7030A0"/>
                          </a:solidFill>
                          <a:latin typeface="Arial" pitchFamily="34" charset="0"/>
                          <a:ea typeface="+mn-ea"/>
                          <a:cs typeface="Arial" pitchFamily="34" charset="0"/>
                        </a:rPr>
                        <a:t>as an exotic salad vegetable in high ranges</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kumimoji="0" lang="en-US" sz="1400" b="0" i="0" u="none" strike="noStrike" kern="1200" cap="none" spc="0" normalizeH="0" baseline="0" noProof="0" dirty="0">
                          <a:ln>
                            <a:noFill/>
                          </a:ln>
                          <a:solidFill>
                            <a:srgbClr val="7030A0"/>
                          </a:solidFill>
                          <a:effectLst/>
                          <a:uLnTx/>
                          <a:uFillTx/>
                          <a:latin typeface="Arial" pitchFamily="34" charset="0"/>
                          <a:ea typeface="Calibri"/>
                          <a:cs typeface="Arial" pitchFamily="34" charset="0"/>
                        </a:rPr>
                        <a:t>Comp.</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1678">
                <a:tc>
                  <a:txBody>
                    <a:bodyPr/>
                    <a:lstStyle/>
                    <a:p>
                      <a:pPr marL="0" marR="0" algn="ctr">
                        <a:lnSpc>
                          <a:spcPct val="115000"/>
                        </a:lnSpc>
                        <a:spcBef>
                          <a:spcPts val="0"/>
                        </a:spcBef>
                        <a:spcAft>
                          <a:spcPts val="0"/>
                        </a:spcAft>
                      </a:pPr>
                      <a:r>
                        <a:rPr lang="en-US" sz="1400" b="0" kern="1200" dirty="0">
                          <a:solidFill>
                            <a:srgbClr val="7030A0"/>
                          </a:solidFill>
                          <a:latin typeface="Arial" panose="020B0604020202020204" pitchFamily="34" charset="0"/>
                          <a:ea typeface="Times New Roman"/>
                          <a:cs typeface="Arial" panose="020B0604020202020204" pitchFamily="34" charset="0"/>
                        </a:rPr>
                        <a:t>6</a:t>
                      </a:r>
                      <a:endParaRPr lang="en-US" sz="1400" b="0" dirty="0">
                        <a:solidFill>
                          <a:srgbClr val="7030A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ea typeface="Calibri"/>
                          <a:cs typeface="Arial" pitchFamily="34" charset="0"/>
                        </a:rPr>
                        <a:t>Banana</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cs typeface="Arial" pitchFamily="34" charset="0"/>
                        </a:rPr>
                        <a:t>Demonstration of INM in banana</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kumimoji="0" lang="en-US" sz="1400" b="0" i="0" u="none" strike="noStrike" kern="1200" cap="none" spc="0" normalizeH="0" baseline="0" noProof="0" dirty="0">
                          <a:ln>
                            <a:noFill/>
                          </a:ln>
                          <a:solidFill>
                            <a:srgbClr val="7030A0"/>
                          </a:solidFill>
                          <a:effectLst/>
                          <a:uLnTx/>
                          <a:uFillTx/>
                          <a:latin typeface="Arial" pitchFamily="34" charset="0"/>
                          <a:ea typeface="Calibri"/>
                          <a:cs typeface="Arial" pitchFamily="34" charset="0"/>
                        </a:rPr>
                        <a:t>Comp.</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1678">
                <a:tc>
                  <a:txBody>
                    <a:bodyPr/>
                    <a:lstStyle/>
                    <a:p>
                      <a:pPr marL="0" marR="0" algn="ctr">
                        <a:lnSpc>
                          <a:spcPct val="115000"/>
                        </a:lnSpc>
                        <a:spcBef>
                          <a:spcPts val="0"/>
                        </a:spcBef>
                        <a:spcAft>
                          <a:spcPts val="0"/>
                        </a:spcAft>
                      </a:pPr>
                      <a:r>
                        <a:rPr lang="en-US" sz="1400" b="0" kern="1200" dirty="0">
                          <a:solidFill>
                            <a:srgbClr val="7030A0"/>
                          </a:solidFill>
                          <a:latin typeface="Arial" panose="020B0604020202020204" pitchFamily="34" charset="0"/>
                          <a:ea typeface="Times New Roman"/>
                          <a:cs typeface="Arial" panose="020B0604020202020204" pitchFamily="34" charset="0"/>
                        </a:rPr>
                        <a:t>7</a:t>
                      </a:r>
                      <a:endParaRPr lang="en-US" sz="1400" b="0" dirty="0">
                        <a:solidFill>
                          <a:srgbClr val="7030A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ea typeface="Calibri"/>
                          <a:cs typeface="Arial" pitchFamily="34" charset="0"/>
                        </a:rPr>
                        <a:t>Kiwi</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a:solidFill>
                            <a:srgbClr val="7030A0"/>
                          </a:solidFill>
                          <a:latin typeface="Arial" pitchFamily="34" charset="0"/>
                          <a:cs typeface="Arial" pitchFamily="34" charset="0"/>
                        </a:rPr>
                        <a:t>Popularization of kiwi fruit in high ranges of </a:t>
                      </a:r>
                      <a:r>
                        <a:rPr lang="en-US" sz="1400" b="0" dirty="0" err="1">
                          <a:solidFill>
                            <a:srgbClr val="7030A0"/>
                          </a:solidFill>
                          <a:latin typeface="Arial" pitchFamily="34" charset="0"/>
                          <a:cs typeface="Arial" pitchFamily="34" charset="0"/>
                        </a:rPr>
                        <a:t>idukki</a:t>
                      </a:r>
                      <a:r>
                        <a:rPr lang="en-US" sz="1400" b="0" dirty="0">
                          <a:solidFill>
                            <a:srgbClr val="7030A0"/>
                          </a:solidFill>
                          <a:latin typeface="Arial" pitchFamily="34" charset="0"/>
                          <a:cs typeface="Arial" pitchFamily="34" charset="0"/>
                        </a:rPr>
                        <a:t> district</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Arial" pitchFamily="34" charset="0"/>
                          <a:ea typeface="Calibri"/>
                          <a:cs typeface="Arial" pitchFamily="34" charset="0"/>
                        </a:rPr>
                        <a:t>Comp.</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1678">
                <a:tc>
                  <a:txBody>
                    <a:bodyPr/>
                    <a:lstStyle/>
                    <a:p>
                      <a:pPr marL="0" marR="0" algn="ctr">
                        <a:lnSpc>
                          <a:spcPct val="115000"/>
                        </a:lnSpc>
                        <a:spcBef>
                          <a:spcPts val="0"/>
                        </a:spcBef>
                        <a:spcAft>
                          <a:spcPts val="0"/>
                        </a:spcAft>
                      </a:pPr>
                      <a:r>
                        <a:rPr lang="en-US" sz="1400" b="0" kern="1200" dirty="0">
                          <a:solidFill>
                            <a:srgbClr val="7030A0"/>
                          </a:solidFill>
                          <a:latin typeface="Arial" panose="020B0604020202020204" pitchFamily="34" charset="0"/>
                          <a:ea typeface="Times New Roman"/>
                          <a:cs typeface="Arial" panose="020B0604020202020204" pitchFamily="34" charset="0"/>
                        </a:rPr>
                        <a:t>8</a:t>
                      </a:r>
                      <a:endParaRPr lang="en-US" sz="1400" b="0" dirty="0">
                        <a:solidFill>
                          <a:srgbClr val="7030A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ea typeface="Calibri"/>
                          <a:cs typeface="Arial" pitchFamily="34" charset="0"/>
                        </a:rPr>
                        <a:t>Dairy</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solidFill>
                            <a:srgbClr val="7030A0"/>
                          </a:solidFill>
                          <a:latin typeface="Arial" pitchFamily="34" charset="0"/>
                          <a:ea typeface="Calibri"/>
                          <a:cs typeface="Arial" pitchFamily="34" charset="0"/>
                        </a:rPr>
                        <a:t>Demonstration on estrus</a:t>
                      </a:r>
                      <a:r>
                        <a:rPr lang="en-US" sz="1400" b="0" baseline="0" dirty="0">
                          <a:solidFill>
                            <a:srgbClr val="7030A0"/>
                          </a:solidFill>
                          <a:latin typeface="Arial" pitchFamily="34" charset="0"/>
                          <a:ea typeface="Calibri"/>
                          <a:cs typeface="Arial" pitchFamily="34" charset="0"/>
                        </a:rPr>
                        <a:t> synchronization in cattle</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kumimoji="0" lang="en-US" sz="1400" b="0" i="0" u="none" strike="noStrike" kern="1200" cap="none" spc="0" normalizeH="0" baseline="0" noProof="0" dirty="0">
                          <a:ln>
                            <a:noFill/>
                          </a:ln>
                          <a:solidFill>
                            <a:srgbClr val="7030A0"/>
                          </a:solidFill>
                          <a:effectLst/>
                          <a:uLnTx/>
                          <a:uFillTx/>
                          <a:latin typeface="Arial" pitchFamily="34" charset="0"/>
                          <a:ea typeface="Calibri"/>
                          <a:cs typeface="Arial" pitchFamily="34" charset="0"/>
                        </a:rPr>
                        <a:t>Comp.</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1678">
                <a:tc>
                  <a:txBody>
                    <a:bodyPr/>
                    <a:lstStyle/>
                    <a:p>
                      <a:pPr marL="0" marR="0" algn="ctr">
                        <a:lnSpc>
                          <a:spcPct val="115000"/>
                        </a:lnSpc>
                        <a:spcBef>
                          <a:spcPts val="0"/>
                        </a:spcBef>
                        <a:spcAft>
                          <a:spcPts val="0"/>
                        </a:spcAft>
                      </a:pPr>
                      <a:r>
                        <a:rPr lang="en-US" sz="1400" b="0" kern="1200" dirty="0">
                          <a:solidFill>
                            <a:srgbClr val="7030A0"/>
                          </a:solidFill>
                          <a:latin typeface="Arial" panose="020B0604020202020204" pitchFamily="34" charset="0"/>
                          <a:ea typeface="Times New Roman"/>
                          <a:cs typeface="Arial" panose="020B0604020202020204" pitchFamily="34" charset="0"/>
                        </a:rPr>
                        <a:t>9</a:t>
                      </a:r>
                      <a:endParaRPr lang="en-US" sz="1400" b="0" dirty="0">
                        <a:solidFill>
                          <a:srgbClr val="7030A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r>
                        <a:rPr lang="en-US" sz="1400" b="0" dirty="0">
                          <a:solidFill>
                            <a:srgbClr val="7030A0"/>
                          </a:solidFill>
                          <a:latin typeface="Arial" pitchFamily="34" charset="0"/>
                          <a:ea typeface="Times New Roman"/>
                          <a:cs typeface="Arial" pitchFamily="34" charset="0"/>
                        </a:rPr>
                        <a:t>Nutrition garden</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0" dirty="0">
                          <a:solidFill>
                            <a:srgbClr val="7030A0"/>
                          </a:solidFill>
                          <a:latin typeface="Arial" pitchFamily="34" charset="0"/>
                          <a:ea typeface="Calibri"/>
                          <a:cs typeface="Arial" pitchFamily="34" charset="0"/>
                        </a:rPr>
                        <a:t>Implementation of home stead garden  for easy</a:t>
                      </a:r>
                      <a:r>
                        <a:rPr lang="en-US" sz="1400" b="0" baseline="0" dirty="0">
                          <a:solidFill>
                            <a:srgbClr val="7030A0"/>
                          </a:solidFill>
                          <a:latin typeface="Arial" pitchFamily="34" charset="0"/>
                          <a:ea typeface="Calibri"/>
                          <a:cs typeface="Arial" pitchFamily="34" charset="0"/>
                        </a:rPr>
                        <a:t> availability of Nutritional plants</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kumimoji="0" lang="en-US" sz="1400" b="0" i="0" u="none" strike="noStrike" kern="1200" cap="none" spc="0" normalizeH="0" baseline="0" noProof="0" dirty="0">
                          <a:ln>
                            <a:noFill/>
                          </a:ln>
                          <a:solidFill>
                            <a:srgbClr val="7030A0"/>
                          </a:solidFill>
                          <a:effectLst/>
                          <a:uLnTx/>
                          <a:uFillTx/>
                          <a:latin typeface="Arial" pitchFamily="34" charset="0"/>
                          <a:ea typeface="Calibri"/>
                          <a:cs typeface="Arial" pitchFamily="34" charset="0"/>
                        </a:rPr>
                        <a:t>Comp.</a:t>
                      </a:r>
                      <a:endParaRPr lang="en-US" sz="1400" b="0" dirty="0">
                        <a:solidFill>
                          <a:srgbClr val="7030A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29715">
                <a:tc gridSpan="4">
                  <a:txBody>
                    <a:bodyPr/>
                    <a:lstStyle/>
                    <a:p>
                      <a:pPr marL="0" marR="0" algn="ctr">
                        <a:lnSpc>
                          <a:spcPct val="115000"/>
                        </a:lnSpc>
                        <a:spcBef>
                          <a:spcPts val="0"/>
                        </a:spcBef>
                        <a:spcAft>
                          <a:spcPts val="0"/>
                        </a:spcAft>
                      </a:pPr>
                      <a:r>
                        <a:rPr lang="en-US" sz="1400" b="1" dirty="0">
                          <a:solidFill>
                            <a:srgbClr val="FF3399"/>
                          </a:solidFill>
                          <a:latin typeface="Arial" panose="020B0604020202020204" pitchFamily="34" charset="0"/>
                          <a:ea typeface="Calibri"/>
                          <a:cs typeface="Arial" panose="020B0604020202020204" pitchFamily="34" charset="0"/>
                        </a:rPr>
                        <a:t>Approved FLDs</a:t>
                      </a:r>
                      <a:r>
                        <a:rPr lang="en-US" sz="1400" b="1" baseline="0" dirty="0">
                          <a:solidFill>
                            <a:srgbClr val="FF3399"/>
                          </a:solidFill>
                          <a:latin typeface="Arial" panose="020B0604020202020204" pitchFamily="34" charset="0"/>
                          <a:ea typeface="Calibri"/>
                          <a:cs typeface="Arial" panose="020B0604020202020204" pitchFamily="34" charset="0"/>
                        </a:rPr>
                        <a:t>  (20</a:t>
                      </a:r>
                      <a:r>
                        <a:rPr lang="en-US" sz="1400" b="1" dirty="0">
                          <a:solidFill>
                            <a:srgbClr val="FF3399"/>
                          </a:solidFill>
                          <a:latin typeface="Arial" panose="020B0604020202020204" pitchFamily="34" charset="0"/>
                          <a:ea typeface="Calibri"/>
                          <a:cs typeface="Arial" panose="020B0604020202020204" pitchFamily="34" charset="0"/>
                        </a:rPr>
                        <a:t>20-21)</a:t>
                      </a: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IN"/>
                    </a:p>
                  </a:txBody>
                  <a:tcPr/>
                </a:tc>
                <a:extLst>
                  <a:ext uri="{0D108BD9-81ED-4DB2-BD59-A6C34878D82A}">
                    <a16:rowId xmlns:a16="http://schemas.microsoft.com/office/drawing/2014/main" val="10010"/>
                  </a:ext>
                </a:extLst>
              </a:tr>
              <a:tr h="191962">
                <a:tc>
                  <a:txBody>
                    <a:bodyPr/>
                    <a:lstStyle/>
                    <a:p>
                      <a:pPr marL="0" marR="0" algn="ctr">
                        <a:lnSpc>
                          <a:spcPct val="100000"/>
                        </a:lnSpc>
                        <a:spcBef>
                          <a:spcPts val="0"/>
                        </a:spcBef>
                        <a:spcAft>
                          <a:spcPts val="0"/>
                        </a:spcAft>
                      </a:pPr>
                      <a:r>
                        <a:rPr lang="en-US" sz="1400" b="1" kern="1200" dirty="0">
                          <a:solidFill>
                            <a:srgbClr val="002060"/>
                          </a:solidFill>
                          <a:latin typeface="Arial" panose="020B0604020202020204" pitchFamily="34" charset="0"/>
                          <a:ea typeface="Times New Roman"/>
                          <a:cs typeface="Arial" panose="020B0604020202020204" pitchFamily="34" charset="0"/>
                        </a:rPr>
                        <a:t>10</a:t>
                      </a:r>
                      <a:endParaRPr lang="en-US" sz="1400" b="1" dirty="0">
                        <a:solidFill>
                          <a:srgbClr val="00206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Paddy</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Demonstration of paddy Variety “</a:t>
                      </a:r>
                      <a:r>
                        <a:rPr lang="en-US" sz="1400" b="1" dirty="0" err="1">
                          <a:solidFill>
                            <a:srgbClr val="002060"/>
                          </a:solidFill>
                          <a:latin typeface="Arial" pitchFamily="34" charset="0"/>
                          <a:ea typeface="Calibri"/>
                          <a:cs typeface="Arial" pitchFamily="34" charset="0"/>
                        </a:rPr>
                        <a:t>Manuratna</a:t>
                      </a:r>
                      <a:r>
                        <a:rPr lang="en-US" sz="1400" b="1" dirty="0">
                          <a:solidFill>
                            <a:srgbClr val="002060"/>
                          </a:solidFill>
                          <a:latin typeface="Arial" pitchFamily="34" charset="0"/>
                          <a:ea typeface="Calibri"/>
                          <a:cs typeface="Arial" pitchFamily="34" charset="0"/>
                        </a:rPr>
                        <a:t>” in High ranges</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1400" b="1" dirty="0" err="1">
                          <a:solidFill>
                            <a:srgbClr val="002060"/>
                          </a:solidFill>
                          <a:latin typeface="Arial" panose="020B0604020202020204" pitchFamily="34" charset="0"/>
                          <a:cs typeface="Arial" panose="020B0604020202020204" pitchFamily="34" charset="0"/>
                        </a:rPr>
                        <a:t>Progr</a:t>
                      </a:r>
                      <a:r>
                        <a:rPr lang="en-US" sz="1400" b="1" dirty="0">
                          <a:solidFill>
                            <a:srgbClr val="002060"/>
                          </a:solidFill>
                          <a:latin typeface="Arial" panose="020B0604020202020204" pitchFamily="34" charset="0"/>
                          <a:cs typeface="Arial" panose="020B0604020202020204" pitchFamily="34" charset="0"/>
                        </a:rPr>
                        <a:t>.</a:t>
                      </a:r>
                      <a:endParaRPr lang="en-US" sz="1400" b="1" dirty="0">
                        <a:solidFill>
                          <a:srgbClr val="00206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78503">
                <a:tc>
                  <a:txBody>
                    <a:bodyPr/>
                    <a:lstStyle/>
                    <a:p>
                      <a:pPr algn="ctr">
                        <a:lnSpc>
                          <a:spcPct val="100000"/>
                        </a:lnSpc>
                        <a:spcAft>
                          <a:spcPts val="0"/>
                        </a:spcAft>
                      </a:pPr>
                      <a:r>
                        <a:rPr lang="en-US" sz="1400" b="1" dirty="0">
                          <a:solidFill>
                            <a:srgbClr val="002060"/>
                          </a:solidFill>
                          <a:latin typeface="Arial" panose="020B0604020202020204" pitchFamily="34" charset="0"/>
                          <a:cs typeface="Arial" panose="020B0604020202020204" pitchFamily="34" charset="0"/>
                        </a:rPr>
                        <a:t>11</a:t>
                      </a:r>
                      <a:endParaRPr lang="en-IN" sz="1400" b="1" dirty="0">
                        <a:solidFill>
                          <a:srgbClr val="002060"/>
                        </a:solidFill>
                        <a:latin typeface="Arial" panose="020B0604020202020204" pitchFamily="34" charset="0"/>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Garden Pea</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Demonstration of new whole pod edible dual purpose pea variety of </a:t>
                      </a:r>
                      <a:r>
                        <a:rPr lang="en-US" sz="1400" b="1" dirty="0" err="1">
                          <a:solidFill>
                            <a:srgbClr val="002060"/>
                          </a:solidFill>
                          <a:latin typeface="Arial" pitchFamily="34" charset="0"/>
                          <a:ea typeface="Calibri"/>
                          <a:cs typeface="Arial" pitchFamily="34" charset="0"/>
                        </a:rPr>
                        <a:t>Arka</a:t>
                      </a:r>
                      <a:r>
                        <a:rPr lang="en-US" sz="1400" b="1" dirty="0">
                          <a:solidFill>
                            <a:srgbClr val="002060"/>
                          </a:solidFill>
                          <a:latin typeface="Arial" pitchFamily="34" charset="0"/>
                          <a:ea typeface="Calibri"/>
                          <a:cs typeface="Arial" pitchFamily="34" charset="0"/>
                        </a:rPr>
                        <a:t> </a:t>
                      </a:r>
                      <a:r>
                        <a:rPr lang="en-US" sz="1400" b="1" dirty="0" err="1">
                          <a:solidFill>
                            <a:srgbClr val="002060"/>
                          </a:solidFill>
                          <a:latin typeface="Arial" pitchFamily="34" charset="0"/>
                          <a:ea typeface="Calibri"/>
                          <a:cs typeface="Arial" pitchFamily="34" charset="0"/>
                        </a:rPr>
                        <a:t>Apoorva</a:t>
                      </a:r>
                      <a:endParaRPr lang="en-US" sz="1400" b="1" dirty="0">
                        <a:solidFill>
                          <a:srgbClr val="00206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1400" b="1" dirty="0" err="1">
                          <a:solidFill>
                            <a:srgbClr val="002060"/>
                          </a:solidFill>
                          <a:latin typeface="Arial" panose="020B0604020202020204" pitchFamily="34" charset="0"/>
                          <a:cs typeface="Arial" panose="020B0604020202020204" pitchFamily="34" charset="0"/>
                        </a:rPr>
                        <a:t>Progr</a:t>
                      </a:r>
                      <a:r>
                        <a:rPr lang="en-US" sz="1400" b="1" dirty="0">
                          <a:solidFill>
                            <a:srgbClr val="002060"/>
                          </a:solidFill>
                          <a:latin typeface="Arial" panose="020B0604020202020204" pitchFamily="34" charset="0"/>
                          <a:cs typeface="Arial" panose="020B0604020202020204" pitchFamily="34" charset="0"/>
                        </a:rPr>
                        <a:t>.</a:t>
                      </a:r>
                      <a:endParaRPr lang="en-US" sz="1400" b="1" dirty="0">
                        <a:solidFill>
                          <a:srgbClr val="00206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78503">
                <a:tc>
                  <a:txBody>
                    <a:bodyPr/>
                    <a:lstStyle/>
                    <a:p>
                      <a:pPr marL="0" marR="0" algn="ctr">
                        <a:lnSpc>
                          <a:spcPct val="100000"/>
                        </a:lnSpc>
                        <a:spcBef>
                          <a:spcPts val="0"/>
                        </a:spcBef>
                        <a:spcAft>
                          <a:spcPts val="0"/>
                        </a:spcAft>
                      </a:pPr>
                      <a:r>
                        <a:rPr lang="en-US" sz="1400" b="1" kern="1200" dirty="0">
                          <a:solidFill>
                            <a:srgbClr val="002060"/>
                          </a:solidFill>
                          <a:latin typeface="Arial" panose="020B0604020202020204" pitchFamily="34" charset="0"/>
                          <a:ea typeface="Times New Roman"/>
                          <a:cs typeface="Arial" panose="020B0604020202020204" pitchFamily="34" charset="0"/>
                        </a:rPr>
                        <a:t>12</a:t>
                      </a:r>
                      <a:endParaRPr lang="en-US" sz="1400" b="1" dirty="0">
                        <a:solidFill>
                          <a:srgbClr val="00206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400" b="1" dirty="0">
                          <a:solidFill>
                            <a:srgbClr val="002060"/>
                          </a:solidFill>
                          <a:latin typeface="Arial" panose="020B0604020202020204" pitchFamily="34" charset="0"/>
                          <a:cs typeface="Arial" panose="020B0604020202020204" pitchFamily="34" charset="0"/>
                        </a:rPr>
                        <a:t>Black Pepper</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400" b="1" dirty="0">
                          <a:solidFill>
                            <a:srgbClr val="002060"/>
                          </a:solidFill>
                          <a:latin typeface="Arial" panose="020B0604020202020204" pitchFamily="34" charset="0"/>
                          <a:cs typeface="Arial" panose="020B0604020202020204" pitchFamily="34" charset="0"/>
                        </a:rPr>
                        <a:t>Demonstration of IISR-PGPR consortium for growth promotion</a:t>
                      </a:r>
                      <a:r>
                        <a:rPr lang="en-US" sz="1400" b="1" baseline="0" dirty="0">
                          <a:solidFill>
                            <a:srgbClr val="002060"/>
                          </a:solidFill>
                          <a:latin typeface="Arial" panose="020B0604020202020204" pitchFamily="34" charset="0"/>
                          <a:cs typeface="Arial" panose="020B0604020202020204" pitchFamily="34" charset="0"/>
                        </a:rPr>
                        <a:t> in black pepper</a:t>
                      </a:r>
                      <a:endParaRPr lang="en-US" sz="1400" b="1" dirty="0">
                        <a:solidFill>
                          <a:srgbClr val="002060"/>
                        </a:solidFill>
                        <a:latin typeface="Arial" panose="020B0604020202020204" pitchFamily="34" charset="0"/>
                        <a:cs typeface="Arial" panose="020B0604020202020204"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2060"/>
                          </a:solidFill>
                          <a:latin typeface="Arial" pitchFamily="34" charset="0"/>
                          <a:ea typeface="Calibri"/>
                          <a:cs typeface="Arial" pitchFamily="34" charset="0"/>
                        </a:rPr>
                        <a:t>Comp.</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1962">
                <a:tc>
                  <a:txBody>
                    <a:bodyPr/>
                    <a:lstStyle/>
                    <a:p>
                      <a:pPr algn="ctr">
                        <a:lnSpc>
                          <a:spcPct val="100000"/>
                        </a:lnSpc>
                        <a:spcAft>
                          <a:spcPts val="0"/>
                        </a:spcAft>
                      </a:pPr>
                      <a:r>
                        <a:rPr lang="en-US" sz="1400" b="1" dirty="0">
                          <a:solidFill>
                            <a:srgbClr val="002060"/>
                          </a:solidFill>
                          <a:latin typeface="Arial" panose="020B0604020202020204" pitchFamily="34" charset="0"/>
                          <a:ea typeface="Times New Roman"/>
                          <a:cs typeface="Arial" panose="020B0604020202020204" pitchFamily="34" charset="0"/>
                        </a:rPr>
                        <a:t>13</a:t>
                      </a: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400" b="1" dirty="0">
                          <a:solidFill>
                            <a:srgbClr val="002060"/>
                          </a:solidFill>
                          <a:latin typeface="Arial" panose="020B0604020202020204" pitchFamily="34" charset="0"/>
                          <a:cs typeface="Arial" panose="020B0604020202020204" pitchFamily="34" charset="0"/>
                        </a:rPr>
                        <a:t>Ginger</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400" b="1" dirty="0">
                          <a:solidFill>
                            <a:srgbClr val="002060"/>
                          </a:solidFill>
                          <a:latin typeface="Arial" panose="020B0604020202020204" pitchFamily="34" charset="0"/>
                          <a:cs typeface="Arial" panose="020B0604020202020204" pitchFamily="34" charset="0"/>
                        </a:rPr>
                        <a:t>GAP in </a:t>
                      </a:r>
                      <a:r>
                        <a:rPr lang="en-US" sz="1400" b="1" dirty="0" err="1">
                          <a:solidFill>
                            <a:srgbClr val="002060"/>
                          </a:solidFill>
                          <a:latin typeface="Arial" panose="020B0604020202020204" pitchFamily="34" charset="0"/>
                          <a:cs typeface="Arial" panose="020B0604020202020204" pitchFamily="34" charset="0"/>
                        </a:rPr>
                        <a:t>Aswathy</a:t>
                      </a:r>
                      <a:r>
                        <a:rPr lang="en-US" sz="1400" b="1" dirty="0">
                          <a:solidFill>
                            <a:srgbClr val="002060"/>
                          </a:solidFill>
                          <a:latin typeface="Arial" panose="020B0604020202020204" pitchFamily="34" charset="0"/>
                          <a:cs typeface="Arial" panose="020B0604020202020204" pitchFamily="34" charset="0"/>
                        </a:rPr>
                        <a:t> variety of Ginger</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kumimoji="0" lang="en-US" sz="1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Progr</a:t>
                      </a:r>
                      <a:r>
                        <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lang="en-US" sz="1400" b="1" dirty="0">
                        <a:solidFill>
                          <a:srgbClr val="002060"/>
                        </a:solidFill>
                        <a:latin typeface="Arial" panose="020B0604020202020204" pitchFamily="34" charset="0"/>
                        <a:cs typeface="Arial" panose="020B0604020202020204"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1962">
                <a:tc>
                  <a:txBody>
                    <a:bodyPr/>
                    <a:lstStyle/>
                    <a:p>
                      <a:pPr algn="ctr">
                        <a:lnSpc>
                          <a:spcPct val="100000"/>
                        </a:lnSpc>
                        <a:spcAft>
                          <a:spcPts val="0"/>
                        </a:spcAft>
                      </a:pPr>
                      <a:r>
                        <a:rPr lang="en-US" sz="1400" b="1" dirty="0">
                          <a:solidFill>
                            <a:srgbClr val="002060"/>
                          </a:solidFill>
                          <a:latin typeface="Arial" panose="020B0604020202020204" pitchFamily="34" charset="0"/>
                          <a:ea typeface="Times New Roman"/>
                          <a:cs typeface="Arial" panose="020B0604020202020204" pitchFamily="34" charset="0"/>
                        </a:rPr>
                        <a:t>14</a:t>
                      </a: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400" b="1" dirty="0">
                          <a:solidFill>
                            <a:srgbClr val="002060"/>
                          </a:solidFill>
                          <a:latin typeface="Arial" panose="020B0604020202020204" pitchFamily="34" charset="0"/>
                          <a:cs typeface="Arial" panose="020B0604020202020204" pitchFamily="34" charset="0"/>
                        </a:rPr>
                        <a:t>Cabbage</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400" b="1" dirty="0">
                          <a:solidFill>
                            <a:srgbClr val="002060"/>
                          </a:solidFill>
                          <a:latin typeface="Arial" panose="020B0604020202020204" pitchFamily="34" charset="0"/>
                          <a:cs typeface="Arial" panose="020B0604020202020204" pitchFamily="34" charset="0"/>
                        </a:rPr>
                        <a:t>Integrated Nutrient</a:t>
                      </a:r>
                      <a:r>
                        <a:rPr lang="en-US" sz="1400" b="1" baseline="0" dirty="0">
                          <a:solidFill>
                            <a:srgbClr val="002060"/>
                          </a:solidFill>
                          <a:latin typeface="Arial" panose="020B0604020202020204" pitchFamily="34" charset="0"/>
                          <a:cs typeface="Arial" panose="020B0604020202020204" pitchFamily="34" charset="0"/>
                        </a:rPr>
                        <a:t> Management in Cabbage</a:t>
                      </a:r>
                      <a:endParaRPr lang="en-US" sz="1400" b="1" dirty="0">
                        <a:solidFill>
                          <a:srgbClr val="002060"/>
                        </a:solidFill>
                        <a:latin typeface="Arial" panose="020B0604020202020204" pitchFamily="34" charset="0"/>
                        <a:cs typeface="Arial" panose="020B0604020202020204"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kumimoji="0" lang="en-US" sz="1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Progr</a:t>
                      </a:r>
                      <a:r>
                        <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lang="en-US" sz="1400" b="1" dirty="0">
                        <a:solidFill>
                          <a:srgbClr val="002060"/>
                        </a:solidFill>
                        <a:latin typeface="Arial" panose="020B0604020202020204" pitchFamily="34" charset="0"/>
                        <a:cs typeface="Arial" panose="020B0604020202020204"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6287229"/>
                  </a:ext>
                </a:extLst>
              </a:tr>
              <a:tr h="378503">
                <a:tc>
                  <a:txBody>
                    <a:bodyPr/>
                    <a:lstStyle/>
                    <a:p>
                      <a:pPr marL="0" marR="0" algn="ctr">
                        <a:lnSpc>
                          <a:spcPct val="100000"/>
                        </a:lnSpc>
                        <a:spcBef>
                          <a:spcPts val="0"/>
                        </a:spcBef>
                        <a:spcAft>
                          <a:spcPts val="0"/>
                        </a:spcAft>
                      </a:pPr>
                      <a:r>
                        <a:rPr lang="en-US" sz="1400" b="1" kern="1200" dirty="0">
                          <a:solidFill>
                            <a:srgbClr val="002060"/>
                          </a:solidFill>
                          <a:latin typeface="Arial" panose="020B0604020202020204" pitchFamily="34" charset="0"/>
                          <a:ea typeface="Times New Roman"/>
                          <a:cs typeface="Arial" panose="020B0604020202020204" pitchFamily="34" charset="0"/>
                        </a:rPr>
                        <a:t>15</a:t>
                      </a:r>
                      <a:endParaRPr lang="en-US" sz="1400" b="1" dirty="0">
                        <a:solidFill>
                          <a:srgbClr val="00206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Small cardamom</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Bio intensive intervention of Pest, Drought management</a:t>
                      </a:r>
                      <a:r>
                        <a:rPr lang="en-US" sz="1400" b="1" baseline="0" dirty="0">
                          <a:solidFill>
                            <a:srgbClr val="002060"/>
                          </a:solidFill>
                          <a:latin typeface="Arial" pitchFamily="34" charset="0"/>
                          <a:ea typeface="Calibri"/>
                          <a:cs typeface="Arial" pitchFamily="34" charset="0"/>
                        </a:rPr>
                        <a:t> and deterring crop raiding wild elephants in small cardamom</a:t>
                      </a:r>
                      <a:endParaRPr lang="en-US" sz="1400" b="1" dirty="0">
                        <a:solidFill>
                          <a:srgbClr val="00206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2060"/>
                          </a:solidFill>
                          <a:latin typeface="Arial" pitchFamily="34" charset="0"/>
                          <a:ea typeface="Calibri"/>
                          <a:cs typeface="Arial" pitchFamily="34" charset="0"/>
                        </a:rPr>
                        <a:t>Comp.</a:t>
                      </a:r>
                      <a:endParaRPr lang="en-US" sz="1400" b="1" dirty="0">
                        <a:solidFill>
                          <a:srgbClr val="002060"/>
                        </a:solidFill>
                        <a:latin typeface="Arial" panose="020B0604020202020204" pitchFamily="34" charset="0"/>
                        <a:cs typeface="Arial" panose="020B0604020202020204"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91962">
                <a:tc>
                  <a:txBody>
                    <a:bodyPr/>
                    <a:lstStyle/>
                    <a:p>
                      <a:pPr marL="0" marR="0" algn="ctr">
                        <a:lnSpc>
                          <a:spcPct val="100000"/>
                        </a:lnSpc>
                        <a:spcBef>
                          <a:spcPts val="0"/>
                        </a:spcBef>
                        <a:spcAft>
                          <a:spcPts val="0"/>
                        </a:spcAft>
                      </a:pPr>
                      <a:r>
                        <a:rPr lang="en-US" sz="1400" b="1" kern="1200" dirty="0">
                          <a:solidFill>
                            <a:srgbClr val="002060"/>
                          </a:solidFill>
                          <a:latin typeface="Arial" panose="020B0604020202020204" pitchFamily="34" charset="0"/>
                          <a:ea typeface="Calibri"/>
                          <a:cs typeface="Arial" panose="020B0604020202020204" pitchFamily="34" charset="0"/>
                        </a:rPr>
                        <a:t>16</a:t>
                      </a:r>
                      <a:endParaRPr lang="en-US" sz="1400" b="1" dirty="0">
                        <a:solidFill>
                          <a:srgbClr val="00206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Strawberry</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AESA</a:t>
                      </a:r>
                      <a:r>
                        <a:rPr lang="en-US" sz="1400" b="1" baseline="0" dirty="0">
                          <a:solidFill>
                            <a:srgbClr val="002060"/>
                          </a:solidFill>
                          <a:latin typeface="Arial" pitchFamily="34" charset="0"/>
                          <a:ea typeface="Calibri"/>
                          <a:cs typeface="Arial" pitchFamily="34" charset="0"/>
                        </a:rPr>
                        <a:t> based integrated Pest Management in Strawberry</a:t>
                      </a:r>
                      <a:endParaRPr lang="en-US" sz="1400" b="1" dirty="0">
                        <a:solidFill>
                          <a:srgbClr val="00206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Comp.</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07489">
                <a:tc>
                  <a:txBody>
                    <a:bodyPr/>
                    <a:lstStyle/>
                    <a:p>
                      <a:pPr marL="0" marR="0" algn="ctr">
                        <a:lnSpc>
                          <a:spcPct val="100000"/>
                        </a:lnSpc>
                        <a:spcBef>
                          <a:spcPts val="0"/>
                        </a:spcBef>
                        <a:spcAft>
                          <a:spcPts val="0"/>
                        </a:spcAft>
                      </a:pPr>
                      <a:r>
                        <a:rPr lang="en-US" sz="1400" b="1" kern="1200" dirty="0">
                          <a:solidFill>
                            <a:srgbClr val="002060"/>
                          </a:solidFill>
                          <a:latin typeface="Arial" panose="020B0604020202020204" pitchFamily="34" charset="0"/>
                          <a:ea typeface="Calibri"/>
                          <a:cs typeface="Arial" panose="020B0604020202020204" pitchFamily="34" charset="0"/>
                        </a:rPr>
                        <a:t>17</a:t>
                      </a:r>
                      <a:endParaRPr lang="en-US" sz="1400" b="1" dirty="0">
                        <a:solidFill>
                          <a:srgbClr val="00206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Dairy cattle</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Popularization of EVM for prevention of </a:t>
                      </a:r>
                      <a:r>
                        <a:rPr lang="en-US" sz="1400" b="1" dirty="0" err="1">
                          <a:solidFill>
                            <a:srgbClr val="002060"/>
                          </a:solidFill>
                          <a:latin typeface="Arial" pitchFamily="34" charset="0"/>
                          <a:ea typeface="Calibri"/>
                          <a:cs typeface="Arial" pitchFamily="34" charset="0"/>
                        </a:rPr>
                        <a:t>Ranikhet</a:t>
                      </a:r>
                      <a:r>
                        <a:rPr lang="en-US" sz="1400" b="1" dirty="0">
                          <a:solidFill>
                            <a:srgbClr val="002060"/>
                          </a:solidFill>
                          <a:latin typeface="Arial" pitchFamily="34" charset="0"/>
                          <a:ea typeface="Calibri"/>
                          <a:cs typeface="Arial" pitchFamily="34" charset="0"/>
                        </a:rPr>
                        <a:t> Disease</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0000"/>
                        </a:lnSpc>
                        <a:spcBef>
                          <a:spcPts val="0"/>
                        </a:spcBef>
                        <a:spcAft>
                          <a:spcPts val="0"/>
                        </a:spcAft>
                      </a:pPr>
                      <a:r>
                        <a:rPr kumimoji="0" lang="en-US" sz="1400" b="1" i="0" u="none" strike="noStrike" kern="1200" cap="none" spc="0" normalizeH="0" baseline="0" noProof="0" dirty="0">
                          <a:ln>
                            <a:noFill/>
                          </a:ln>
                          <a:solidFill>
                            <a:srgbClr val="002060"/>
                          </a:solidFill>
                          <a:effectLst/>
                          <a:uLnTx/>
                          <a:uFillTx/>
                          <a:latin typeface="Arial" pitchFamily="34" charset="0"/>
                          <a:ea typeface="Calibri"/>
                          <a:cs typeface="Arial" pitchFamily="34" charset="0"/>
                        </a:rPr>
                        <a:t>Comp.</a:t>
                      </a:r>
                      <a:endParaRPr lang="en-US" sz="1400" b="1" dirty="0">
                        <a:solidFill>
                          <a:srgbClr val="00206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378503">
                <a:tc>
                  <a:txBody>
                    <a:bodyPr/>
                    <a:lstStyle/>
                    <a:p>
                      <a:pPr marL="0" marR="0" algn="ctr">
                        <a:lnSpc>
                          <a:spcPct val="100000"/>
                        </a:lnSpc>
                        <a:spcBef>
                          <a:spcPts val="0"/>
                        </a:spcBef>
                        <a:spcAft>
                          <a:spcPts val="0"/>
                        </a:spcAft>
                      </a:pPr>
                      <a:r>
                        <a:rPr lang="en-US" sz="1400" b="1" kern="1200" dirty="0">
                          <a:solidFill>
                            <a:srgbClr val="002060"/>
                          </a:solidFill>
                          <a:latin typeface="Arial" panose="020B0604020202020204" pitchFamily="34" charset="0"/>
                          <a:ea typeface="Calibri"/>
                          <a:cs typeface="Arial" panose="020B0604020202020204" pitchFamily="34" charset="0"/>
                        </a:rPr>
                        <a:t>18</a:t>
                      </a:r>
                      <a:endParaRPr lang="en-US" sz="1400" b="1" dirty="0">
                        <a:solidFill>
                          <a:srgbClr val="00206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kern="1200" dirty="0">
                          <a:solidFill>
                            <a:srgbClr val="002060"/>
                          </a:solidFill>
                          <a:latin typeface="Arial" pitchFamily="34" charset="0"/>
                          <a:ea typeface="Times New Roman"/>
                          <a:cs typeface="Arial" pitchFamily="34" charset="0"/>
                        </a:rPr>
                        <a:t>Dairy cattle</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2060"/>
                          </a:solidFill>
                          <a:latin typeface="Arial" pitchFamily="34" charset="0"/>
                          <a:ea typeface="Calibri"/>
                          <a:cs typeface="Arial" pitchFamily="34" charset="0"/>
                        </a:rPr>
                        <a:t>Demonstration of estrus synchronization in cattle by using Progesterone Vaginal Sponge</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pitchFamily="34" charset="0"/>
                          <a:ea typeface="Calibri"/>
                          <a:cs typeface="Arial" pitchFamily="34" charset="0"/>
                        </a:rPr>
                        <a:t>Comp.</a:t>
                      </a:r>
                      <a:endParaRPr lang="en-US" sz="1400" b="1" dirty="0">
                        <a:solidFill>
                          <a:srgbClr val="002060"/>
                        </a:solidFill>
                        <a:latin typeface="Arial" pitchFamily="34" charset="0"/>
                        <a:ea typeface="Calibri"/>
                        <a:cs typeface="Arial" pitchFamily="34" charset="0"/>
                      </a:endParaRP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91962">
                <a:tc>
                  <a:txBody>
                    <a:bodyPr/>
                    <a:lstStyle/>
                    <a:p>
                      <a:pPr marL="0" marR="0" algn="ctr">
                        <a:lnSpc>
                          <a:spcPct val="100000"/>
                        </a:lnSpc>
                        <a:spcBef>
                          <a:spcPts val="0"/>
                        </a:spcBef>
                        <a:spcAft>
                          <a:spcPts val="0"/>
                        </a:spcAft>
                      </a:pPr>
                      <a:r>
                        <a:rPr lang="en-US" sz="1400" b="1" kern="1200" dirty="0">
                          <a:solidFill>
                            <a:srgbClr val="002060"/>
                          </a:solidFill>
                          <a:latin typeface="Arial" panose="020B0604020202020204" pitchFamily="34" charset="0"/>
                          <a:ea typeface="Calibri"/>
                          <a:cs typeface="Arial" panose="020B0604020202020204" pitchFamily="34" charset="0"/>
                        </a:rPr>
                        <a:t>19</a:t>
                      </a:r>
                      <a:endParaRPr lang="en-US" sz="1400" b="1" dirty="0">
                        <a:solidFill>
                          <a:srgbClr val="002060"/>
                        </a:solidFill>
                        <a:latin typeface="Arial" panose="020B0604020202020204" pitchFamily="34" charset="0"/>
                        <a:ea typeface="Calibri"/>
                        <a:cs typeface="Arial" panose="020B0604020202020204" pitchFamily="34" charset="0"/>
                      </a:endParaRPr>
                    </a:p>
                  </a:txBody>
                  <a:tcPr marL="31004" marR="31004"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Tapioca</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a:solidFill>
                            <a:srgbClr val="002060"/>
                          </a:solidFill>
                          <a:latin typeface="Arial" pitchFamily="34" charset="0"/>
                          <a:ea typeface="Calibri"/>
                          <a:cs typeface="Arial" pitchFamily="34" charset="0"/>
                        </a:rPr>
                        <a:t>Demonstration of Customized fertilizer-1 in tapioca.</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a:solidFill>
                            <a:srgbClr val="002060"/>
                          </a:solidFill>
                          <a:latin typeface="Arial" panose="020B0604020202020204" pitchFamily="34" charset="0"/>
                          <a:cs typeface="Arial" panose="020B0604020202020204" pitchFamily="34" charset="0"/>
                        </a:rPr>
                        <a:t>Progr</a:t>
                      </a:r>
                      <a:r>
                        <a:rPr lang="en-US" sz="1400" b="1" dirty="0">
                          <a:solidFill>
                            <a:srgbClr val="002060"/>
                          </a:solidFill>
                          <a:latin typeface="Arial" panose="020B0604020202020204" pitchFamily="34" charset="0"/>
                          <a:cs typeface="Arial" panose="020B0604020202020204" pitchFamily="34" charset="0"/>
                        </a:rPr>
                        <a:t>.</a:t>
                      </a:r>
                    </a:p>
                  </a:txBody>
                  <a:tcPr marL="44646" marR="44646"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
        <p:nvSpPr>
          <p:cNvPr id="5" name="Footer Placeholder 3"/>
          <p:cNvSpPr txBox="1">
            <a:spLocks/>
          </p:cNvSpPr>
          <p:nvPr/>
        </p:nvSpPr>
        <p:spPr>
          <a:xfrm>
            <a:off x="0" y="0"/>
            <a:ext cx="9144000" cy="3048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Arial" pitchFamily="34" charset="0"/>
                <a:cs typeface="Arial" pitchFamily="34" charset="0"/>
              </a:rPr>
              <a:t>LIST OF APPROVED FLDs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90432020"/>
              </p:ext>
            </p:extLst>
          </p:nvPr>
        </p:nvGraphicFramePr>
        <p:xfrm>
          <a:off x="152400" y="76200"/>
          <a:ext cx="4191000" cy="6248402"/>
        </p:xfrm>
        <a:graphic>
          <a:graphicData uri="http://schemas.openxmlformats.org/drawingml/2006/table">
            <a:tbl>
              <a:tblPr>
                <a:tableStyleId>{C4B1156A-380E-4F78-BDF5-A606A8083BF9}</a:tableStyleId>
              </a:tblPr>
              <a:tblGrid>
                <a:gridCol w="1879713">
                  <a:extLst>
                    <a:ext uri="{9D8B030D-6E8A-4147-A177-3AD203B41FA5}">
                      <a16:colId xmlns:a16="http://schemas.microsoft.com/office/drawing/2014/main" val="20000"/>
                    </a:ext>
                  </a:extLst>
                </a:gridCol>
                <a:gridCol w="2311287">
                  <a:extLst>
                    <a:ext uri="{9D8B030D-6E8A-4147-A177-3AD203B41FA5}">
                      <a16:colId xmlns:a16="http://schemas.microsoft.com/office/drawing/2014/main" val="20001"/>
                    </a:ext>
                  </a:extLst>
                </a:gridCol>
              </a:tblGrid>
              <a:tr h="341902">
                <a:tc>
                  <a:txBody>
                    <a:bodyPr/>
                    <a:lstStyle/>
                    <a:p>
                      <a:pPr algn="ctr">
                        <a:spcAft>
                          <a:spcPts val="0"/>
                        </a:spcAft>
                      </a:pPr>
                      <a:r>
                        <a:rPr lang="en-US" sz="2000" b="1" dirty="0">
                          <a:solidFill>
                            <a:srgbClr val="006600"/>
                          </a:solidFill>
                          <a:latin typeface="Arial" panose="020B0604020202020204" pitchFamily="34" charset="0"/>
                          <a:cs typeface="Arial" panose="020B0604020202020204" pitchFamily="34" charset="0"/>
                        </a:rPr>
                        <a:t>Month</a:t>
                      </a:r>
                      <a:endParaRPr lang="en-IN" sz="2000" b="1" dirty="0">
                        <a:solidFill>
                          <a:srgbClr val="00660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algn="ctr">
                        <a:spcAft>
                          <a:spcPts val="0"/>
                        </a:spcAft>
                      </a:pPr>
                      <a:r>
                        <a:rPr lang="en-US" sz="2000" b="1" dirty="0">
                          <a:solidFill>
                            <a:srgbClr val="006600"/>
                          </a:solidFill>
                          <a:latin typeface="Arial" panose="020B0604020202020204" pitchFamily="34" charset="0"/>
                          <a:cs typeface="Arial" panose="020B0604020202020204" pitchFamily="34" charset="0"/>
                        </a:rPr>
                        <a:t>Rainfall (mm)</a:t>
                      </a:r>
                      <a:endParaRPr lang="en-IN" sz="2000" b="1" dirty="0">
                        <a:solidFill>
                          <a:srgbClr val="00660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0"/>
                  </a:ext>
                </a:extLst>
              </a:tr>
              <a:tr h="451749">
                <a:tc>
                  <a:txBody>
                    <a:bodyPr/>
                    <a:lstStyle/>
                    <a:p>
                      <a:pPr algn="l">
                        <a:spcAft>
                          <a:spcPts val="0"/>
                        </a:spcAft>
                      </a:pPr>
                      <a:r>
                        <a:rPr lang="en-US" sz="2000" b="1" dirty="0">
                          <a:solidFill>
                            <a:srgbClr val="002060"/>
                          </a:solidFill>
                          <a:latin typeface="Arial" panose="020B0604020202020204" pitchFamily="34" charset="0"/>
                          <a:cs typeface="Arial" panose="020B0604020202020204" pitchFamily="34" charset="0"/>
                        </a:rPr>
                        <a:t>April  2020</a:t>
                      </a:r>
                      <a:endParaRPr lang="en-IN"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spcBef>
                          <a:spcPts val="0"/>
                        </a:spcBef>
                        <a:spcAft>
                          <a:spcPts val="0"/>
                        </a:spcAft>
                      </a:pPr>
                      <a:r>
                        <a:rPr lang="en-US" sz="2000" b="0" dirty="0">
                          <a:effectLst/>
                          <a:latin typeface="Times New Roman" panose="02020603050405020304" pitchFamily="18" charset="0"/>
                          <a:ea typeface="Times New Roman" panose="02020603050405020304" pitchFamily="18" charset="0"/>
                        </a:rPr>
                        <a:t>90.90</a:t>
                      </a:r>
                      <a:endParaRPr lang="en-US" sz="2000" b="1" dirty="0">
                        <a:effectLst/>
                        <a:latin typeface="Times New Roman" panose="02020603050405020304" pitchFamily="18"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451749">
                <a:tc>
                  <a:txBody>
                    <a:bodyPr/>
                    <a:lstStyle/>
                    <a:p>
                      <a:pPr algn="l">
                        <a:spcAft>
                          <a:spcPts val="0"/>
                        </a:spcAft>
                      </a:pPr>
                      <a:r>
                        <a:rPr lang="en-US" sz="2000" b="1" dirty="0">
                          <a:solidFill>
                            <a:srgbClr val="002060"/>
                          </a:solidFill>
                          <a:latin typeface="Arial" panose="020B0604020202020204" pitchFamily="34" charset="0"/>
                          <a:cs typeface="Arial" panose="020B0604020202020204" pitchFamily="34" charset="0"/>
                        </a:rPr>
                        <a:t>May  2020</a:t>
                      </a:r>
                      <a:endParaRPr lang="en-IN"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spcBef>
                          <a:spcPts val="0"/>
                        </a:spcBef>
                        <a:spcAft>
                          <a:spcPts val="0"/>
                        </a:spcAft>
                      </a:pPr>
                      <a:r>
                        <a:rPr lang="en-US" sz="2000" b="0" dirty="0">
                          <a:effectLst/>
                          <a:latin typeface="Times New Roman" panose="02020603050405020304" pitchFamily="18" charset="0"/>
                          <a:ea typeface="Times New Roman" panose="02020603050405020304" pitchFamily="18" charset="0"/>
                        </a:rPr>
                        <a:t>104.40</a:t>
                      </a:r>
                      <a:endParaRPr lang="en-US" sz="2000" b="1" dirty="0">
                        <a:effectLst/>
                        <a:latin typeface="Times New Roman" panose="02020603050405020304" pitchFamily="18"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r h="451749">
                <a:tc>
                  <a:txBody>
                    <a:bodyPr/>
                    <a:lstStyle/>
                    <a:p>
                      <a:pPr algn="l">
                        <a:spcAft>
                          <a:spcPts val="0"/>
                        </a:spcAft>
                      </a:pPr>
                      <a:r>
                        <a:rPr lang="en-US" sz="2000" b="1" dirty="0">
                          <a:solidFill>
                            <a:srgbClr val="002060"/>
                          </a:solidFill>
                          <a:latin typeface="Arial" panose="020B0604020202020204" pitchFamily="34" charset="0"/>
                          <a:cs typeface="Arial" panose="020B0604020202020204" pitchFamily="34" charset="0"/>
                        </a:rPr>
                        <a:t>June</a:t>
                      </a:r>
                      <a:r>
                        <a:rPr lang="en-US" sz="2000" b="1" baseline="0" dirty="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2020</a:t>
                      </a:r>
                      <a:endParaRPr lang="en-IN"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spcBef>
                          <a:spcPts val="0"/>
                        </a:spcBef>
                        <a:spcAft>
                          <a:spcPts val="0"/>
                        </a:spcAft>
                      </a:pPr>
                      <a:r>
                        <a:rPr lang="en-US" sz="2000" b="0" dirty="0">
                          <a:effectLst/>
                          <a:latin typeface="Times New Roman" panose="02020603050405020304" pitchFamily="18" charset="0"/>
                          <a:ea typeface="Times New Roman" panose="02020603050405020304" pitchFamily="18" charset="0"/>
                        </a:rPr>
                        <a:t>63.30</a:t>
                      </a:r>
                      <a:endParaRPr lang="en-US" sz="2000" b="1" dirty="0">
                        <a:effectLst/>
                        <a:latin typeface="Times New Roman" panose="02020603050405020304" pitchFamily="18"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3"/>
                  </a:ext>
                </a:extLst>
              </a:tr>
              <a:tr h="451749">
                <a:tc>
                  <a:txBody>
                    <a:bodyPr/>
                    <a:lstStyle/>
                    <a:p>
                      <a:pPr algn="l">
                        <a:spcAft>
                          <a:spcPts val="0"/>
                        </a:spcAft>
                      </a:pPr>
                      <a:r>
                        <a:rPr lang="en-US" sz="2000" b="1" dirty="0">
                          <a:solidFill>
                            <a:srgbClr val="002060"/>
                          </a:solidFill>
                          <a:latin typeface="Arial" panose="020B0604020202020204" pitchFamily="34" charset="0"/>
                          <a:cs typeface="Arial" panose="020B0604020202020204" pitchFamily="34" charset="0"/>
                        </a:rPr>
                        <a:t>July  2020</a:t>
                      </a:r>
                      <a:endParaRPr lang="en-IN"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spcBef>
                          <a:spcPts val="0"/>
                        </a:spcBef>
                        <a:spcAft>
                          <a:spcPts val="0"/>
                        </a:spcAft>
                      </a:pPr>
                      <a:r>
                        <a:rPr lang="en-US" sz="2000" b="0" dirty="0">
                          <a:effectLst/>
                          <a:latin typeface="Times New Roman" panose="02020603050405020304" pitchFamily="18" charset="0"/>
                          <a:ea typeface="Times New Roman" panose="02020603050405020304" pitchFamily="18" charset="0"/>
                        </a:rPr>
                        <a:t>790.00</a:t>
                      </a:r>
                      <a:endParaRPr lang="en-US" sz="2000" b="1" dirty="0">
                        <a:effectLst/>
                        <a:latin typeface="Times New Roman" panose="02020603050405020304" pitchFamily="18"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4"/>
                  </a:ext>
                </a:extLst>
              </a:tr>
              <a:tr h="451749">
                <a:tc>
                  <a:txBody>
                    <a:bodyPr/>
                    <a:lstStyle/>
                    <a:p>
                      <a:pPr algn="l">
                        <a:spcAft>
                          <a:spcPts val="0"/>
                        </a:spcAft>
                      </a:pPr>
                      <a:r>
                        <a:rPr lang="en-US" sz="2000" b="1" dirty="0">
                          <a:solidFill>
                            <a:srgbClr val="002060"/>
                          </a:solidFill>
                          <a:latin typeface="Arial" panose="020B0604020202020204" pitchFamily="34" charset="0"/>
                          <a:cs typeface="Arial" panose="020B0604020202020204" pitchFamily="34" charset="0"/>
                        </a:rPr>
                        <a:t>Aug. 2020</a:t>
                      </a:r>
                      <a:endParaRPr lang="en-IN"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spcBef>
                          <a:spcPts val="0"/>
                        </a:spcBef>
                        <a:spcAft>
                          <a:spcPts val="0"/>
                        </a:spcAft>
                      </a:pPr>
                      <a:r>
                        <a:rPr lang="en-US" sz="2000" b="0" dirty="0">
                          <a:effectLst/>
                          <a:latin typeface="Times New Roman" panose="02020603050405020304" pitchFamily="18" charset="0"/>
                          <a:ea typeface="Times New Roman" panose="02020603050405020304" pitchFamily="18" charset="0"/>
                        </a:rPr>
                        <a:t>108.20</a:t>
                      </a:r>
                      <a:endParaRPr lang="en-US" sz="2000" b="1" dirty="0">
                        <a:effectLst/>
                        <a:latin typeface="Times New Roman" panose="02020603050405020304" pitchFamily="18"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5"/>
                  </a:ext>
                </a:extLst>
              </a:tr>
              <a:tr h="451749">
                <a:tc>
                  <a:txBody>
                    <a:bodyPr/>
                    <a:lstStyle/>
                    <a:p>
                      <a:pPr algn="l">
                        <a:spcAft>
                          <a:spcPts val="0"/>
                        </a:spcAft>
                      </a:pPr>
                      <a:r>
                        <a:rPr lang="en-US" sz="2000" b="1" dirty="0">
                          <a:solidFill>
                            <a:srgbClr val="002060"/>
                          </a:solidFill>
                          <a:latin typeface="Arial" panose="020B0604020202020204" pitchFamily="34" charset="0"/>
                          <a:cs typeface="Arial" panose="020B0604020202020204" pitchFamily="34" charset="0"/>
                        </a:rPr>
                        <a:t>Sep. 2020</a:t>
                      </a:r>
                      <a:endParaRPr lang="en-IN"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spcBef>
                          <a:spcPts val="0"/>
                        </a:spcBef>
                        <a:spcAft>
                          <a:spcPts val="0"/>
                        </a:spcAft>
                      </a:pPr>
                      <a:r>
                        <a:rPr lang="en-US" sz="2000" b="0" dirty="0">
                          <a:effectLst/>
                          <a:latin typeface="Times New Roman" panose="02020603050405020304" pitchFamily="18" charset="0"/>
                          <a:ea typeface="Times New Roman" panose="02020603050405020304" pitchFamily="18" charset="0"/>
                        </a:rPr>
                        <a:t>108.40</a:t>
                      </a:r>
                      <a:endParaRPr lang="en-US" sz="2000" b="1" dirty="0">
                        <a:effectLst/>
                        <a:latin typeface="Times New Roman" panose="02020603050405020304" pitchFamily="18"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6"/>
                  </a:ext>
                </a:extLst>
              </a:tr>
              <a:tr h="451749">
                <a:tc>
                  <a:txBody>
                    <a:bodyPr/>
                    <a:lstStyle/>
                    <a:p>
                      <a:pPr algn="l">
                        <a:spcAft>
                          <a:spcPts val="0"/>
                        </a:spcAft>
                      </a:pPr>
                      <a:r>
                        <a:rPr lang="en-US" sz="2000" b="1" dirty="0">
                          <a:solidFill>
                            <a:srgbClr val="002060"/>
                          </a:solidFill>
                          <a:latin typeface="Arial" panose="020B0604020202020204" pitchFamily="34" charset="0"/>
                          <a:cs typeface="Arial" panose="020B0604020202020204" pitchFamily="34" charset="0"/>
                        </a:rPr>
                        <a:t>Oct. 2020</a:t>
                      </a:r>
                      <a:endParaRPr lang="en-IN"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spcBef>
                          <a:spcPts val="0"/>
                        </a:spcBef>
                        <a:spcAft>
                          <a:spcPts val="0"/>
                        </a:spcAft>
                      </a:pPr>
                      <a:r>
                        <a:rPr lang="en-US" sz="2000" b="0" dirty="0">
                          <a:effectLst/>
                          <a:latin typeface="Times New Roman" panose="02020603050405020304" pitchFamily="18" charset="0"/>
                          <a:ea typeface="Times New Roman" panose="02020603050405020304" pitchFamily="18" charset="0"/>
                        </a:rPr>
                        <a:t>191.20</a:t>
                      </a:r>
                      <a:endParaRPr lang="en-US" sz="2000" b="1" dirty="0">
                        <a:effectLst/>
                        <a:latin typeface="Times New Roman" panose="02020603050405020304" pitchFamily="18"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7"/>
                  </a:ext>
                </a:extLst>
              </a:tr>
              <a:tr h="451749">
                <a:tc>
                  <a:txBody>
                    <a:bodyPr/>
                    <a:lstStyle/>
                    <a:p>
                      <a:pPr algn="l">
                        <a:spcAft>
                          <a:spcPts val="0"/>
                        </a:spcAft>
                      </a:pPr>
                      <a:r>
                        <a:rPr lang="en-US" sz="2000" b="1" dirty="0">
                          <a:solidFill>
                            <a:srgbClr val="002060"/>
                          </a:solidFill>
                          <a:latin typeface="Arial" panose="020B0604020202020204" pitchFamily="34" charset="0"/>
                          <a:cs typeface="Arial" panose="020B0604020202020204" pitchFamily="34" charset="0"/>
                        </a:rPr>
                        <a:t>Nov. 2020</a:t>
                      </a:r>
                      <a:endParaRPr lang="en-IN"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spcBef>
                          <a:spcPts val="0"/>
                        </a:spcBef>
                        <a:spcAft>
                          <a:spcPts val="0"/>
                        </a:spcAft>
                      </a:pPr>
                      <a:r>
                        <a:rPr lang="en-US" sz="2000" b="0" dirty="0">
                          <a:effectLst/>
                          <a:latin typeface="Times New Roman" panose="02020603050405020304" pitchFamily="18" charset="0"/>
                          <a:ea typeface="Times New Roman" panose="02020603050405020304" pitchFamily="18" charset="0"/>
                        </a:rPr>
                        <a:t>148.30</a:t>
                      </a:r>
                      <a:endParaRPr lang="en-US" sz="2000" b="1" dirty="0">
                        <a:effectLst/>
                        <a:latin typeface="Times New Roman" panose="02020603050405020304" pitchFamily="18"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8"/>
                  </a:ext>
                </a:extLst>
              </a:tr>
              <a:tr h="451749">
                <a:tc>
                  <a:txBody>
                    <a:bodyPr/>
                    <a:lstStyle/>
                    <a:p>
                      <a:pPr algn="l">
                        <a:spcAft>
                          <a:spcPts val="0"/>
                        </a:spcAft>
                      </a:pPr>
                      <a:r>
                        <a:rPr lang="en-US" sz="2000" b="1" dirty="0">
                          <a:solidFill>
                            <a:srgbClr val="002060"/>
                          </a:solidFill>
                          <a:latin typeface="Arial" panose="020B0604020202020204" pitchFamily="34" charset="0"/>
                          <a:cs typeface="Arial" panose="020B0604020202020204" pitchFamily="34" charset="0"/>
                        </a:rPr>
                        <a:t>Dec. 2020</a:t>
                      </a:r>
                      <a:endParaRPr lang="en-IN"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spcBef>
                          <a:spcPts val="0"/>
                        </a:spcBef>
                        <a:spcAft>
                          <a:spcPts val="0"/>
                        </a:spcAft>
                      </a:pPr>
                      <a:r>
                        <a:rPr lang="en-US" sz="2000" b="0" dirty="0">
                          <a:effectLst/>
                          <a:latin typeface="Times New Roman" panose="02020603050405020304" pitchFamily="18" charset="0"/>
                          <a:ea typeface="Times New Roman" panose="02020603050405020304" pitchFamily="18" charset="0"/>
                        </a:rPr>
                        <a:t>70.30</a:t>
                      </a:r>
                      <a:endParaRPr lang="en-US" sz="2000" b="1" dirty="0">
                        <a:effectLst/>
                        <a:latin typeface="Times New Roman" panose="02020603050405020304" pitchFamily="18"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9"/>
                  </a:ext>
                </a:extLst>
              </a:tr>
              <a:tr h="451749">
                <a:tc>
                  <a:txBody>
                    <a:bodyPr/>
                    <a:lstStyle/>
                    <a:p>
                      <a:pPr algn="l">
                        <a:spcAft>
                          <a:spcPts val="0"/>
                        </a:spcAft>
                      </a:pPr>
                      <a:r>
                        <a:rPr lang="en-US" sz="2000" b="1" dirty="0">
                          <a:solidFill>
                            <a:srgbClr val="002060"/>
                          </a:solidFill>
                          <a:latin typeface="Arial" panose="020B0604020202020204" pitchFamily="34" charset="0"/>
                          <a:cs typeface="Arial" panose="020B0604020202020204" pitchFamily="34" charset="0"/>
                        </a:rPr>
                        <a:t>Jan. 2021</a:t>
                      </a:r>
                      <a:endParaRPr lang="en-IN"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spcBef>
                          <a:spcPts val="0"/>
                        </a:spcBef>
                        <a:spcAft>
                          <a:spcPts val="0"/>
                        </a:spcAft>
                      </a:pPr>
                      <a:r>
                        <a:rPr lang="en-US" sz="2000" b="0" dirty="0">
                          <a:effectLst/>
                          <a:latin typeface="Times New Roman" panose="02020603050405020304" pitchFamily="18" charset="0"/>
                          <a:ea typeface="Times New Roman" panose="02020603050405020304" pitchFamily="18" charset="0"/>
                        </a:rPr>
                        <a:t>27.90</a:t>
                      </a:r>
                      <a:endParaRPr lang="en-US" sz="2000" b="1" dirty="0">
                        <a:effectLst/>
                        <a:latin typeface="Times New Roman" panose="02020603050405020304" pitchFamily="18"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10"/>
                  </a:ext>
                </a:extLst>
              </a:tr>
              <a:tr h="451749">
                <a:tc>
                  <a:txBody>
                    <a:bodyPr/>
                    <a:lstStyle/>
                    <a:p>
                      <a:pPr algn="l">
                        <a:spcAft>
                          <a:spcPts val="0"/>
                        </a:spcAft>
                      </a:pPr>
                      <a:r>
                        <a:rPr lang="en-US" sz="2000" b="1" dirty="0">
                          <a:solidFill>
                            <a:srgbClr val="002060"/>
                          </a:solidFill>
                          <a:latin typeface="Arial" panose="020B0604020202020204" pitchFamily="34" charset="0"/>
                          <a:cs typeface="Arial" panose="020B0604020202020204" pitchFamily="34" charset="0"/>
                        </a:rPr>
                        <a:t>Feb. 2021</a:t>
                      </a:r>
                      <a:endParaRPr lang="en-IN"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spcBef>
                          <a:spcPts val="0"/>
                        </a:spcBef>
                        <a:spcAft>
                          <a:spcPts val="0"/>
                        </a:spcAft>
                      </a:pPr>
                      <a:r>
                        <a:rPr lang="en-US" sz="2000" b="0" dirty="0">
                          <a:effectLst/>
                          <a:latin typeface="Times New Roman" panose="02020603050405020304" pitchFamily="18" charset="0"/>
                          <a:ea typeface="Times New Roman" panose="02020603050405020304" pitchFamily="18" charset="0"/>
                        </a:rPr>
                        <a:t>17.20</a:t>
                      </a:r>
                      <a:endParaRPr lang="en-US" sz="2000" b="1" dirty="0">
                        <a:effectLst/>
                        <a:latin typeface="Times New Roman" panose="02020603050405020304" pitchFamily="18"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11"/>
                  </a:ext>
                </a:extLst>
              </a:tr>
              <a:tr h="451749">
                <a:tc>
                  <a:txBody>
                    <a:bodyPr/>
                    <a:lstStyle/>
                    <a:p>
                      <a:pPr algn="l">
                        <a:spcAft>
                          <a:spcPts val="0"/>
                        </a:spcAft>
                      </a:pPr>
                      <a:r>
                        <a:rPr lang="en-US" sz="2000" b="1" dirty="0">
                          <a:solidFill>
                            <a:srgbClr val="002060"/>
                          </a:solidFill>
                          <a:latin typeface="Arial" panose="020B0604020202020204" pitchFamily="34" charset="0"/>
                          <a:cs typeface="Arial" panose="020B0604020202020204" pitchFamily="34" charset="0"/>
                        </a:rPr>
                        <a:t>Mar. 2021</a:t>
                      </a:r>
                      <a:endParaRPr lang="en-IN"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spcBef>
                          <a:spcPts val="0"/>
                        </a:spcBef>
                        <a:spcAft>
                          <a:spcPts val="0"/>
                        </a:spcAft>
                      </a:pPr>
                      <a:r>
                        <a:rPr lang="en-US" sz="2000" b="0" dirty="0">
                          <a:effectLst/>
                          <a:latin typeface="Times New Roman" panose="02020603050405020304" pitchFamily="18" charset="0"/>
                          <a:ea typeface="Times New Roman" panose="02020603050405020304" pitchFamily="18" charset="0"/>
                        </a:rPr>
                        <a:t>46.00</a:t>
                      </a:r>
                      <a:endParaRPr lang="en-US" sz="2000" b="1" dirty="0">
                        <a:effectLst/>
                        <a:latin typeface="Times New Roman" panose="02020603050405020304" pitchFamily="18"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12"/>
                  </a:ext>
                </a:extLst>
              </a:tr>
              <a:tr h="485512">
                <a:tc>
                  <a:txBody>
                    <a:bodyPr/>
                    <a:lstStyle/>
                    <a:p>
                      <a:pPr algn="l">
                        <a:spcAft>
                          <a:spcPts val="0"/>
                        </a:spcAft>
                      </a:pPr>
                      <a:r>
                        <a:rPr lang="en-US" sz="2000" b="1" dirty="0">
                          <a:solidFill>
                            <a:srgbClr val="C00000"/>
                          </a:solidFill>
                          <a:latin typeface="Arial" panose="020B0604020202020204" pitchFamily="34" charset="0"/>
                          <a:ea typeface="Times New Roman"/>
                          <a:cs typeface="Arial" panose="020B0604020202020204" pitchFamily="34" charset="0"/>
                        </a:rPr>
                        <a:t>TOTAL</a:t>
                      </a:r>
                      <a:endParaRPr lang="en-IN" sz="2000" b="1" dirty="0">
                        <a:solidFill>
                          <a:srgbClr val="C00000"/>
                        </a:solidFill>
                        <a:latin typeface="Arial" panose="020B0604020202020204" pitchFamily="34" charset="0"/>
                        <a:ea typeface="Times New Roman"/>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lnSpc>
                          <a:spcPct val="150000"/>
                        </a:lnSpc>
                        <a:spcBef>
                          <a:spcPts val="0"/>
                        </a:spcBef>
                        <a:spcAft>
                          <a:spcPts val="0"/>
                        </a:spcAft>
                      </a:pPr>
                      <a:r>
                        <a:rPr lang="en-US" sz="2000" b="1" dirty="0">
                          <a:solidFill>
                            <a:srgbClr val="C00000"/>
                          </a:solidFill>
                          <a:latin typeface="Arial" panose="020B0604020202020204" pitchFamily="34" charset="0"/>
                          <a:ea typeface="Times New Roman"/>
                          <a:cs typeface="Arial" panose="020B0604020202020204" pitchFamily="34" charset="0"/>
                        </a:rPr>
                        <a:t>1766.10 mm</a:t>
                      </a:r>
                    </a:p>
                  </a:txBody>
                  <a:tcPr marL="9525" marR="9525" marT="9521" marB="9521" anchor="ctr">
                    <a:solidFill>
                      <a:schemeClr val="accent5">
                        <a:lumMod val="20000"/>
                        <a:lumOff val="80000"/>
                      </a:schemeClr>
                    </a:solidFill>
                  </a:tcPr>
                </a:tc>
                <a:extLst>
                  <a:ext uri="{0D108BD9-81ED-4DB2-BD59-A6C34878D82A}">
                    <a16:rowId xmlns:a16="http://schemas.microsoft.com/office/drawing/2014/main" val="10013"/>
                  </a:ext>
                </a:extLst>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24" y="71415"/>
            <a:ext cx="4652962" cy="5098338"/>
          </a:xfrm>
          <a:prstGeom prst="rect">
            <a:avLst/>
          </a:prstGeom>
          <a:ln>
            <a:solidFill>
              <a:srgbClr val="009900"/>
            </a:solidFill>
          </a:ln>
        </p:spPr>
      </p:pic>
      <p:sp>
        <p:nvSpPr>
          <p:cNvPr id="3" name="Rectangle 2"/>
          <p:cNvSpPr/>
          <p:nvPr/>
        </p:nvSpPr>
        <p:spPr>
          <a:xfrm>
            <a:off x="4572000" y="76200"/>
            <a:ext cx="4373880" cy="42384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RAINFALL 2020-21</a:t>
            </a:r>
            <a:endParaRPr lang="en-IN" sz="28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4429124" y="5257800"/>
            <a:ext cx="4652962" cy="1066800"/>
          </a:xfrm>
          <a:prstGeom prst="rect">
            <a:avLst/>
          </a:prstGeom>
          <a:solidFill>
            <a:schemeClr val="bg1"/>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panose="020B0604020202020204" pitchFamily="34" charset="0"/>
                <a:cs typeface="Arial" panose="020B0604020202020204" pitchFamily="34" charset="0"/>
              </a:rPr>
              <a:t>SOUTH WEST MONSOON –  1069.9 mm</a:t>
            </a:r>
          </a:p>
          <a:p>
            <a:pPr algn="ctr"/>
            <a:r>
              <a:rPr lang="en-US" b="1" dirty="0">
                <a:solidFill>
                  <a:srgbClr val="FF0000"/>
                </a:solidFill>
                <a:latin typeface="Arial" panose="020B0604020202020204" pitchFamily="34" charset="0"/>
                <a:cs typeface="Arial" panose="020B0604020202020204" pitchFamily="34" charset="0"/>
              </a:rPr>
              <a:t>NORTH EAST MONSOON – 409.8 mm</a:t>
            </a:r>
          </a:p>
          <a:p>
            <a:pPr algn="ctr"/>
            <a:r>
              <a:rPr lang="en-US" b="1" dirty="0">
                <a:solidFill>
                  <a:srgbClr val="FF0000"/>
                </a:solidFill>
                <a:latin typeface="Arial" panose="020B0604020202020204" pitchFamily="34" charset="0"/>
                <a:cs typeface="Arial" panose="020B0604020202020204" pitchFamily="34" charset="0"/>
              </a:rPr>
              <a:t>SUMMER – 286.4 mm</a:t>
            </a:r>
            <a:endParaRPr lang="en-IN" b="1" dirty="0">
              <a:solidFill>
                <a:srgbClr val="FF0000"/>
              </a:solidFill>
              <a:latin typeface="Arial" panose="020B0604020202020204" pitchFamily="34" charset="0"/>
              <a:cs typeface="Arial" panose="020B0604020202020204" pitchFamily="34" charset="0"/>
            </a:endParaRPr>
          </a:p>
        </p:txBody>
      </p:sp>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
        <p:nvSpPr>
          <p:cNvPr id="5" name="TextBox 4"/>
          <p:cNvSpPr txBox="1"/>
          <p:nvPr/>
        </p:nvSpPr>
        <p:spPr>
          <a:xfrm>
            <a:off x="5181600" y="666690"/>
            <a:ext cx="3276600" cy="400110"/>
          </a:xfrm>
          <a:prstGeom prst="rect">
            <a:avLst/>
          </a:prstGeom>
          <a:solidFill>
            <a:srgbClr val="00B0F0"/>
          </a:solidFill>
        </p:spPr>
        <p:txBody>
          <a:bodyPr wrap="square" rtlCol="0">
            <a:spAutoFit/>
          </a:bodyPr>
          <a:lstStyle/>
          <a:p>
            <a:r>
              <a:rPr lang="en-US" sz="2000" b="1" dirty="0">
                <a:solidFill>
                  <a:schemeClr val="bg1"/>
                </a:solidFill>
              </a:rPr>
              <a:t>Average Rainfall 3671.5mm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J:\19-20 PHOTOS\fld\fld cowpea 2019\cowpea harvested\IMG-20200617-WA0040.jpg"/>
          <p:cNvPicPr>
            <a:picLocks noGrp="1" noChangeAspect="1" noChangeArrowheads="1"/>
          </p:cNvPicPr>
          <p:nvPr>
            <p:ph sz="half" idx="1"/>
          </p:nvPr>
        </p:nvPicPr>
        <p:blipFill>
          <a:blip r:embed="rId2" cstate="print"/>
          <a:stretch>
            <a:fillRect/>
          </a:stretch>
        </p:blipFill>
        <p:spPr bwMode="auto">
          <a:xfrm>
            <a:off x="3162280" y="3552802"/>
            <a:ext cx="2904038" cy="2771798"/>
          </a:xfrm>
          <a:prstGeom prst="rect">
            <a:avLst/>
          </a:prstGeom>
          <a:ln>
            <a:solidFill>
              <a:srgbClr val="FF0000"/>
            </a:solidFill>
          </a:ln>
          <a:effectLst>
            <a:outerShdw blurRad="292100" dist="139700" dir="2700000" algn="tl" rotWithShape="0">
              <a:srgbClr val="333333">
                <a:alpha val="65000"/>
              </a:srgbClr>
            </a:outerShdw>
          </a:effectLst>
        </p:spPr>
      </p:pic>
      <p:pic>
        <p:nvPicPr>
          <p:cNvPr id="8" name="Picture 2" descr="J:\19-20 PHOTOS\fld\fld cowpea 2019\cowpea harvested\IMG-20200617-WA0042.jpg"/>
          <p:cNvPicPr>
            <a:picLocks noGrp="1" noChangeAspect="1" noChangeArrowheads="1"/>
          </p:cNvPicPr>
          <p:nvPr>
            <p:ph sz="half" idx="2"/>
          </p:nvPr>
        </p:nvPicPr>
        <p:blipFill>
          <a:blip r:embed="rId3" cstate="print"/>
          <a:srcRect/>
          <a:stretch>
            <a:fillRect/>
          </a:stretch>
        </p:blipFill>
        <p:spPr bwMode="auto">
          <a:xfrm>
            <a:off x="71445" y="3552803"/>
            <a:ext cx="3000357" cy="2771797"/>
          </a:xfrm>
          <a:prstGeom prst="rect">
            <a:avLst/>
          </a:prstGeom>
          <a:ln>
            <a:solidFill>
              <a:srgbClr val="FF0000"/>
            </a:solidFill>
          </a:ln>
          <a:effectLst>
            <a:outerShdw blurRad="292100" dist="139700" dir="2700000" algn="tl" rotWithShape="0">
              <a:srgbClr val="333333">
                <a:alpha val="65000"/>
              </a:srgbClr>
            </a:outerShdw>
          </a:effectLst>
        </p:spPr>
      </p:pic>
      <p:pic>
        <p:nvPicPr>
          <p:cNvPr id="14" name="Content Placeholder 12" descr="I:\oficial 18-19 new\photos 18-19\OFT- cowpea sampoorna\fv on 1-3-19 harvest\20190301_161544.jpg"/>
          <p:cNvPicPr>
            <a:picLocks noGrp="1" noChangeAspect="1" noChangeArrowheads="1"/>
          </p:cNvPicPr>
          <p:nvPr>
            <p:ph sz="half" idx="4294967295"/>
          </p:nvPr>
        </p:nvPicPr>
        <p:blipFill>
          <a:blip r:embed="rId4" cstate="print"/>
          <a:srcRect/>
          <a:stretch>
            <a:fillRect/>
          </a:stretch>
        </p:blipFill>
        <p:spPr bwMode="auto">
          <a:xfrm>
            <a:off x="6163762" y="3552803"/>
            <a:ext cx="2904038" cy="2771796"/>
          </a:xfrm>
          <a:prstGeom prst="rect">
            <a:avLst/>
          </a:prstGeom>
          <a:ln>
            <a:solidFill>
              <a:srgbClr val="FF0000"/>
            </a:solidFill>
          </a:ln>
          <a:effectLst>
            <a:outerShdw blurRad="292100" dist="139700" dir="2700000" algn="tl" rotWithShape="0">
              <a:srgbClr val="333333">
                <a:alpha val="65000"/>
              </a:srgbClr>
            </a:outerShdw>
          </a:effectLst>
        </p:spPr>
      </p:pic>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480063543"/>
              </p:ext>
            </p:extLst>
          </p:nvPr>
        </p:nvGraphicFramePr>
        <p:xfrm>
          <a:off x="71446" y="762000"/>
          <a:ext cx="8996354" cy="2529840"/>
        </p:xfrm>
        <a:graphic>
          <a:graphicData uri="http://schemas.openxmlformats.org/drawingml/2006/table">
            <a:tbl>
              <a:tblPr firstRow="1" bandRow="1">
                <a:tableStyleId>{5940675A-B579-460E-94D1-54222C63F5DA}</a:tableStyleId>
              </a:tblPr>
              <a:tblGrid>
                <a:gridCol w="3586154">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2586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2000" b="1" dirty="0">
                          <a:solidFill>
                            <a:schemeClr val="tx1"/>
                          </a:solidFill>
                          <a:effectLst/>
                          <a:latin typeface="Arial" pitchFamily="34" charset="0"/>
                          <a:cs typeface="Arial" pitchFamily="34" charset="0"/>
                        </a:rPr>
                        <a:t>Vandanmedu</a:t>
                      </a:r>
                    </a:p>
                  </a:txBody>
                  <a:tcPr>
                    <a:solidFill>
                      <a:srgbClr val="CCFF99"/>
                    </a:solidFill>
                  </a:tcPr>
                </a:tc>
                <a:extLst>
                  <a:ext uri="{0D108BD9-81ED-4DB2-BD59-A6C34878D82A}">
                    <a16:rowId xmlns:a16="http://schemas.microsoft.com/office/drawing/2014/main" val="10000"/>
                  </a:ext>
                </a:extLst>
              </a:tr>
              <a:tr h="2586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itchFamily="34" charset="0"/>
                          <a:cs typeface="Arial" pitchFamily="34" charset="0"/>
                        </a:rPr>
                        <a:t>Area</a:t>
                      </a:r>
                    </a:p>
                  </a:txBody>
                  <a:tcPr horzOverflow="overflow">
                    <a:solidFill>
                      <a:srgbClr val="008000"/>
                    </a:solidFill>
                  </a:tcPr>
                </a:tc>
                <a:tc>
                  <a:txBody>
                    <a:bodyPr/>
                    <a:lstStyle/>
                    <a:p>
                      <a:pPr>
                        <a:lnSpc>
                          <a:spcPct val="100000"/>
                        </a:lnSpc>
                      </a:pPr>
                      <a:r>
                        <a:rPr lang="en-US" sz="2000" b="1" baseline="0" dirty="0">
                          <a:solidFill>
                            <a:schemeClr val="tx1"/>
                          </a:solidFill>
                          <a:latin typeface="Arial" pitchFamily="34" charset="0"/>
                          <a:cs typeface="Arial" pitchFamily="34" charset="0"/>
                        </a:rPr>
                        <a:t>1 ha</a:t>
                      </a:r>
                      <a:endParaRPr lang="en-US" sz="20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1"/>
                  </a:ext>
                </a:extLst>
              </a:tr>
              <a:tr h="2586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20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2"/>
                  </a:ext>
                </a:extLst>
              </a:tr>
              <a:tr h="26122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dirty="0">
                          <a:solidFill>
                            <a:schemeClr val="bg1"/>
                          </a:solidFill>
                          <a:latin typeface="Arial" pitchFamily="34" charset="0"/>
                          <a:ea typeface="Arial Unicode MS" pitchFamily="34" charset="-128"/>
                          <a:cs typeface="Arial" pitchFamily="34" charset="0"/>
                        </a:rPr>
                        <a:t>Prioritized Problem</a:t>
                      </a:r>
                      <a:endParaRPr kumimoji="0" lang="en-US" sz="20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287338" indent="-233363">
                        <a:buFont typeface="Arial" pitchFamily="34" charset="0"/>
                        <a:buNone/>
                        <a:defRPr/>
                      </a:pPr>
                      <a:r>
                        <a:rPr lang="en-US" sz="2000" b="1" dirty="0">
                          <a:solidFill>
                            <a:schemeClr val="tx1"/>
                          </a:solidFill>
                          <a:latin typeface="Arial" pitchFamily="34" charset="0"/>
                          <a:cs typeface="Arial" pitchFamily="34" charset="0"/>
                        </a:rPr>
                        <a:t>Low</a:t>
                      </a:r>
                      <a:r>
                        <a:rPr lang="en-US" sz="2000" b="1" baseline="0" dirty="0">
                          <a:solidFill>
                            <a:schemeClr val="tx1"/>
                          </a:solidFill>
                          <a:latin typeface="Arial" pitchFamily="34" charset="0"/>
                          <a:cs typeface="Arial" pitchFamily="34" charset="0"/>
                        </a:rPr>
                        <a:t> nutrient efficiency</a:t>
                      </a:r>
                      <a:endParaRPr lang="en-US" sz="20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3"/>
                  </a:ext>
                </a:extLst>
              </a:tr>
              <a:tr h="33866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dirty="0">
                          <a:solidFill>
                            <a:schemeClr val="bg1"/>
                          </a:solidFill>
                          <a:latin typeface="Arial" pitchFamily="34" charset="0"/>
                          <a:cs typeface="Arial" pitchFamily="34" charset="0"/>
                        </a:rPr>
                        <a:t>Technologies Demonstrated</a:t>
                      </a:r>
                      <a:endParaRPr kumimoji="0" lang="en-US" sz="20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403225"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dirty="0">
                          <a:solidFill>
                            <a:schemeClr val="tx1"/>
                          </a:solidFill>
                          <a:latin typeface="Arial" pitchFamily="34" charset="0"/>
                          <a:cs typeface="Arial" pitchFamily="34" charset="0"/>
                        </a:rPr>
                        <a:t>Seed treatment with Rhizobium@200g/acre</a:t>
                      </a:r>
                      <a:r>
                        <a:rPr lang="en-US" sz="1400" b="1" baseline="0" dirty="0">
                          <a:solidFill>
                            <a:schemeClr val="tx1"/>
                          </a:solidFill>
                          <a:latin typeface="Arial" pitchFamily="34" charset="0"/>
                          <a:cs typeface="Arial" pitchFamily="34" charset="0"/>
                        </a:rPr>
                        <a:t> of seed</a:t>
                      </a:r>
                    </a:p>
                    <a:p>
                      <a:pPr marL="403225"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baseline="0" dirty="0">
                          <a:solidFill>
                            <a:schemeClr val="tx1"/>
                          </a:solidFill>
                          <a:latin typeface="Arial" pitchFamily="34" charset="0"/>
                          <a:cs typeface="Arial" pitchFamily="34" charset="0"/>
                        </a:rPr>
                        <a:t>Lime @ 600kg/ha</a:t>
                      </a:r>
                    </a:p>
                    <a:p>
                      <a:pPr marL="403225"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baseline="0" dirty="0">
                          <a:solidFill>
                            <a:schemeClr val="tx1"/>
                          </a:solidFill>
                          <a:latin typeface="Arial" pitchFamily="34" charset="0"/>
                          <a:cs typeface="Arial" pitchFamily="34" charset="0"/>
                        </a:rPr>
                        <a:t>STL based nutrient application</a:t>
                      </a:r>
                    </a:p>
                    <a:p>
                      <a:pPr marL="403225"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baseline="0" dirty="0">
                          <a:solidFill>
                            <a:schemeClr val="tx1"/>
                          </a:solidFill>
                          <a:latin typeface="Arial" pitchFamily="34" charset="0"/>
                          <a:cs typeface="Arial" pitchFamily="34" charset="0"/>
                        </a:rPr>
                        <a:t>Foliar spray of Veg. special @ 2g / lit. of water</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bl>
          </a:graphicData>
        </a:graphic>
      </p:graphicFrame>
      <p:sp>
        <p:nvSpPr>
          <p:cNvPr id="9" name="Footer Placeholder 3"/>
          <p:cNvSpPr txBox="1">
            <a:spLocks/>
          </p:cNvSpPr>
          <p:nvPr/>
        </p:nvSpPr>
        <p:spPr>
          <a:xfrm>
            <a:off x="0" y="0"/>
            <a:ext cx="9144000" cy="6858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FLD 1.  ENHANCING PRODUCTIVITY AND NITROGEN USE EFFICIENCY IN COWPEA</a:t>
            </a:r>
          </a:p>
        </p:txBody>
      </p:sp>
      <p:sp>
        <p:nvSpPr>
          <p:cNvPr id="11"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367660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340342898"/>
              </p:ext>
            </p:extLst>
          </p:nvPr>
        </p:nvGraphicFramePr>
        <p:xfrm>
          <a:off x="76200" y="357166"/>
          <a:ext cx="6096000" cy="2143125"/>
        </p:xfrm>
        <a:graphic>
          <a:graphicData uri="http://schemas.openxmlformats.org/drawingml/2006/table">
            <a:tbl>
              <a:tblPr/>
              <a:tblGrid>
                <a:gridCol w="2895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178119">
                <a:tc>
                  <a:txBody>
                    <a:bodyPr/>
                    <a:lstStyle/>
                    <a:p>
                      <a:pPr algn="ctr" fontAlgn="b"/>
                      <a:r>
                        <a:rPr lang="en-US" sz="2000" b="1" i="0" u="none" strike="noStrike" dirty="0">
                          <a:solidFill>
                            <a:schemeClr val="bg1"/>
                          </a:solidFill>
                          <a:latin typeface="Calibri" pitchFamily="34" charset="0"/>
                          <a:cs typeface="Arial" pitchFamily="34" charset="0"/>
                        </a:rPr>
                        <a:t> Parameters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algn="ctr" fontAlgn="b"/>
                      <a:r>
                        <a:rPr lang="en-US" sz="2000" b="1" i="0" u="none" strike="noStrike" dirty="0">
                          <a:solidFill>
                            <a:schemeClr val="tx1"/>
                          </a:solidFill>
                          <a:latin typeface="Calibri" pitchFamily="34" charset="0"/>
                          <a:cs typeface="Arial" pitchFamily="34" charset="0"/>
                        </a:rPr>
                        <a:t>Check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tc>
                  <a:txBody>
                    <a:bodyPr/>
                    <a:lstStyle/>
                    <a:p>
                      <a:pPr algn="ctr" fontAlgn="b"/>
                      <a:r>
                        <a:rPr lang="en-US" sz="2000" b="1" i="0" u="none" strike="noStrike" dirty="0">
                          <a:solidFill>
                            <a:schemeClr val="tx1"/>
                          </a:solidFill>
                          <a:latin typeface="Calibri" pitchFamily="34" charset="0"/>
                          <a:cs typeface="Arial" pitchFamily="34" charset="0"/>
                        </a:rPr>
                        <a:t>Demo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0"/>
                  </a:ext>
                </a:extLst>
              </a:tr>
              <a:tr h="172721">
                <a:tc>
                  <a:txBody>
                    <a:bodyPr/>
                    <a:lstStyle/>
                    <a:p>
                      <a:pPr marL="0" marR="0">
                        <a:spcBef>
                          <a:spcPts val="0"/>
                        </a:spcBef>
                        <a:spcAft>
                          <a:spcPts val="0"/>
                        </a:spcAft>
                      </a:pPr>
                      <a:r>
                        <a:rPr lang="en-US" sz="2000" b="1" dirty="0">
                          <a:solidFill>
                            <a:schemeClr val="bg1"/>
                          </a:solidFill>
                          <a:latin typeface="Calibri" pitchFamily="34" charset="0"/>
                          <a:ea typeface="Times New Roman"/>
                          <a:cs typeface="Arial" pitchFamily="34" charset="0"/>
                        </a:rPr>
                        <a:t>Soil pH</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marL="0" marR="0" algn="ctr">
                        <a:spcBef>
                          <a:spcPts val="0"/>
                        </a:spcBef>
                        <a:spcAft>
                          <a:spcPts val="0"/>
                        </a:spcAft>
                      </a:pPr>
                      <a:r>
                        <a:rPr lang="en-US" sz="2000" b="1" dirty="0">
                          <a:solidFill>
                            <a:schemeClr val="tx1"/>
                          </a:solidFill>
                          <a:latin typeface="Calibri" pitchFamily="34" charset="0"/>
                          <a:ea typeface="Times New Roman"/>
                          <a:cs typeface="Arial" pitchFamily="34" charset="0"/>
                        </a:rPr>
                        <a:t>4.30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tc>
                  <a:txBody>
                    <a:bodyPr/>
                    <a:lstStyle/>
                    <a:p>
                      <a:pPr marL="0" marR="0" algn="ctr">
                        <a:spcBef>
                          <a:spcPts val="0"/>
                        </a:spcBef>
                        <a:spcAft>
                          <a:spcPts val="0"/>
                        </a:spcAft>
                      </a:pPr>
                      <a:r>
                        <a:rPr lang="en-US" sz="2000" b="1" dirty="0">
                          <a:solidFill>
                            <a:schemeClr val="tx1"/>
                          </a:solidFill>
                          <a:latin typeface="Calibri" pitchFamily="34" charset="0"/>
                          <a:ea typeface="Times New Roman"/>
                          <a:cs typeface="Arial" pitchFamily="34" charset="0"/>
                        </a:rPr>
                        <a:t>6.2</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1"/>
                  </a:ext>
                </a:extLst>
              </a:tr>
              <a:tr h="172721">
                <a:tc>
                  <a:txBody>
                    <a:bodyPr/>
                    <a:lstStyle/>
                    <a:p>
                      <a:pPr marL="0" marR="0">
                        <a:spcBef>
                          <a:spcPts val="0"/>
                        </a:spcBef>
                        <a:spcAft>
                          <a:spcPts val="0"/>
                        </a:spcAft>
                      </a:pPr>
                      <a:r>
                        <a:rPr lang="en-US" sz="2000" b="1" dirty="0">
                          <a:solidFill>
                            <a:schemeClr val="bg1"/>
                          </a:solidFill>
                          <a:latin typeface="Calibri" pitchFamily="34" charset="0"/>
                          <a:ea typeface="Times New Roman"/>
                          <a:cs typeface="Arial" pitchFamily="34" charset="0"/>
                        </a:rPr>
                        <a:t>Potassium (Kg/ha)</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marL="0" marR="0" algn="ctr">
                        <a:spcBef>
                          <a:spcPts val="0"/>
                        </a:spcBef>
                        <a:spcAft>
                          <a:spcPts val="0"/>
                        </a:spcAft>
                      </a:pPr>
                      <a:r>
                        <a:rPr lang="en-US" sz="2000" b="1" dirty="0">
                          <a:solidFill>
                            <a:schemeClr val="tx1"/>
                          </a:solidFill>
                          <a:latin typeface="Calibri" pitchFamily="34" charset="0"/>
                          <a:ea typeface="Times New Roman"/>
                          <a:cs typeface="Arial" pitchFamily="34" charset="0"/>
                        </a:rPr>
                        <a:t>101</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tc>
                  <a:txBody>
                    <a:bodyPr/>
                    <a:lstStyle/>
                    <a:p>
                      <a:pPr marL="0" marR="0" algn="ctr">
                        <a:spcBef>
                          <a:spcPts val="0"/>
                        </a:spcBef>
                        <a:spcAft>
                          <a:spcPts val="0"/>
                        </a:spcAft>
                      </a:pPr>
                      <a:r>
                        <a:rPr lang="en-US" sz="2000" b="1" dirty="0">
                          <a:solidFill>
                            <a:schemeClr val="tx1"/>
                          </a:solidFill>
                          <a:latin typeface="Calibri" pitchFamily="34" charset="0"/>
                          <a:ea typeface="Times New Roman"/>
                          <a:cs typeface="Arial" pitchFamily="34" charset="0"/>
                        </a:rPr>
                        <a:t>151</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2"/>
                  </a:ext>
                </a:extLst>
              </a:tr>
              <a:tr h="172721">
                <a:tc>
                  <a:txBody>
                    <a:bodyPr/>
                    <a:lstStyle/>
                    <a:p>
                      <a:pPr marL="0" marR="0">
                        <a:spcBef>
                          <a:spcPts val="0"/>
                        </a:spcBef>
                        <a:spcAft>
                          <a:spcPts val="0"/>
                        </a:spcAft>
                      </a:pPr>
                      <a:r>
                        <a:rPr lang="en-US" sz="2000" b="1" dirty="0">
                          <a:solidFill>
                            <a:schemeClr val="bg1"/>
                          </a:solidFill>
                          <a:latin typeface="Calibri" pitchFamily="34" charset="0"/>
                          <a:ea typeface="Times New Roman"/>
                          <a:cs typeface="Arial" pitchFamily="34" charset="0"/>
                        </a:rPr>
                        <a:t>Calcium (meq/100g)</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marL="0" marR="0" algn="ctr">
                        <a:spcBef>
                          <a:spcPts val="0"/>
                        </a:spcBef>
                        <a:spcAft>
                          <a:spcPts val="0"/>
                        </a:spcAft>
                      </a:pPr>
                      <a:r>
                        <a:rPr lang="en-US" sz="2000" b="1" dirty="0">
                          <a:solidFill>
                            <a:schemeClr val="tx1"/>
                          </a:solidFill>
                          <a:latin typeface="Calibri" pitchFamily="34" charset="0"/>
                          <a:ea typeface="Times New Roman"/>
                          <a:cs typeface="Arial" pitchFamily="34" charset="0"/>
                        </a:rPr>
                        <a:t>1.5</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tc>
                  <a:txBody>
                    <a:bodyPr/>
                    <a:lstStyle/>
                    <a:p>
                      <a:pPr marL="0" marR="0" algn="ctr">
                        <a:spcBef>
                          <a:spcPts val="0"/>
                        </a:spcBef>
                        <a:spcAft>
                          <a:spcPts val="0"/>
                        </a:spcAft>
                      </a:pPr>
                      <a:r>
                        <a:rPr lang="en-US" sz="2000" b="1" dirty="0">
                          <a:solidFill>
                            <a:schemeClr val="tx1"/>
                          </a:solidFill>
                          <a:latin typeface="Calibri" pitchFamily="34" charset="0"/>
                          <a:ea typeface="Times New Roman"/>
                          <a:cs typeface="Arial" pitchFamily="34" charset="0"/>
                        </a:rPr>
                        <a:t>1.8</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3"/>
                  </a:ext>
                </a:extLst>
              </a:tr>
              <a:tr h="172721">
                <a:tc>
                  <a:txBody>
                    <a:bodyPr/>
                    <a:lstStyle/>
                    <a:p>
                      <a:pPr marL="0" marR="0">
                        <a:spcBef>
                          <a:spcPts val="0"/>
                        </a:spcBef>
                        <a:spcAft>
                          <a:spcPts val="0"/>
                        </a:spcAft>
                      </a:pPr>
                      <a:r>
                        <a:rPr lang="en-US" sz="2000" b="1" dirty="0">
                          <a:solidFill>
                            <a:schemeClr val="bg1"/>
                          </a:solidFill>
                          <a:latin typeface="Calibri" pitchFamily="34" charset="0"/>
                          <a:ea typeface="Times New Roman"/>
                          <a:cs typeface="Arial" pitchFamily="34" charset="0"/>
                        </a:rPr>
                        <a:t>Magnesium  (meq/100g)</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marL="0" marR="0" algn="ctr">
                        <a:spcBef>
                          <a:spcPts val="0"/>
                        </a:spcBef>
                        <a:spcAft>
                          <a:spcPts val="0"/>
                        </a:spcAft>
                      </a:pPr>
                      <a:r>
                        <a:rPr lang="en-US" sz="2000" b="1" dirty="0">
                          <a:solidFill>
                            <a:schemeClr val="tx1"/>
                          </a:solidFill>
                          <a:latin typeface="Calibri" pitchFamily="34" charset="0"/>
                          <a:ea typeface="Times New Roman"/>
                          <a:cs typeface="Arial" pitchFamily="34" charset="0"/>
                        </a:rPr>
                        <a:t>0.3</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tc>
                  <a:txBody>
                    <a:bodyPr/>
                    <a:lstStyle/>
                    <a:p>
                      <a:pPr marL="0" marR="0" algn="ctr">
                        <a:spcBef>
                          <a:spcPts val="0"/>
                        </a:spcBef>
                        <a:spcAft>
                          <a:spcPts val="0"/>
                        </a:spcAft>
                      </a:pPr>
                      <a:r>
                        <a:rPr lang="en-US" sz="2000" b="1" dirty="0">
                          <a:solidFill>
                            <a:schemeClr val="tx1"/>
                          </a:solidFill>
                          <a:latin typeface="Calibri" pitchFamily="34" charset="0"/>
                          <a:ea typeface="Times New Roman"/>
                          <a:cs typeface="Arial" pitchFamily="34" charset="0"/>
                        </a:rPr>
                        <a:t>0.45</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4"/>
                  </a:ext>
                </a:extLst>
              </a:tr>
              <a:tr h="172721">
                <a:tc>
                  <a:txBody>
                    <a:bodyPr/>
                    <a:lstStyle/>
                    <a:p>
                      <a:pPr marL="0" marR="0">
                        <a:spcBef>
                          <a:spcPts val="0"/>
                        </a:spcBef>
                        <a:spcAft>
                          <a:spcPts val="0"/>
                        </a:spcAft>
                      </a:pPr>
                      <a:r>
                        <a:rPr lang="en-US" sz="2000" b="1" dirty="0">
                          <a:solidFill>
                            <a:schemeClr val="bg1"/>
                          </a:solidFill>
                          <a:latin typeface="Calibri" pitchFamily="34" charset="0"/>
                          <a:ea typeface="Times New Roman"/>
                          <a:cs typeface="Arial" pitchFamily="34" charset="0"/>
                        </a:rPr>
                        <a:t>Zinc</a:t>
                      </a:r>
                      <a:r>
                        <a:rPr lang="en-US" sz="2000" b="1" baseline="0" dirty="0">
                          <a:solidFill>
                            <a:schemeClr val="bg1"/>
                          </a:solidFill>
                          <a:latin typeface="Calibri" pitchFamily="34" charset="0"/>
                          <a:ea typeface="Times New Roman"/>
                          <a:cs typeface="Arial" pitchFamily="34" charset="0"/>
                        </a:rPr>
                        <a:t>  </a:t>
                      </a:r>
                      <a:r>
                        <a:rPr lang="en-US" sz="2000" b="1" baseline="0" dirty="0" err="1">
                          <a:solidFill>
                            <a:schemeClr val="bg1"/>
                          </a:solidFill>
                          <a:latin typeface="Calibri" pitchFamily="34" charset="0"/>
                          <a:ea typeface="Times New Roman"/>
                          <a:cs typeface="Arial" pitchFamily="34" charset="0"/>
                        </a:rPr>
                        <a:t>ppm</a:t>
                      </a:r>
                      <a:endParaRPr lang="en-US" sz="2000" b="1" dirty="0">
                        <a:solidFill>
                          <a:schemeClr val="bg1"/>
                        </a:solidFill>
                        <a:latin typeface="Calibri"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marL="0" marR="0" algn="ctr">
                        <a:spcBef>
                          <a:spcPts val="0"/>
                        </a:spcBef>
                        <a:spcAft>
                          <a:spcPts val="0"/>
                        </a:spcAft>
                      </a:pPr>
                      <a:r>
                        <a:rPr lang="en-US" sz="2000" b="1" dirty="0">
                          <a:solidFill>
                            <a:schemeClr val="tx1"/>
                          </a:solidFill>
                          <a:latin typeface="Calibri" pitchFamily="34" charset="0"/>
                          <a:ea typeface="Times New Roman"/>
                          <a:cs typeface="Arial" pitchFamily="34" charset="0"/>
                        </a:rPr>
                        <a:t>0.7</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tc>
                  <a:txBody>
                    <a:bodyPr/>
                    <a:lstStyle/>
                    <a:p>
                      <a:pPr marL="0" marR="0" algn="ctr">
                        <a:spcBef>
                          <a:spcPts val="0"/>
                        </a:spcBef>
                        <a:spcAft>
                          <a:spcPts val="0"/>
                        </a:spcAft>
                      </a:pPr>
                      <a:r>
                        <a:rPr lang="en-US" sz="2000" b="1" dirty="0">
                          <a:solidFill>
                            <a:schemeClr val="tx1"/>
                          </a:solidFill>
                          <a:latin typeface="Calibri" pitchFamily="34" charset="0"/>
                          <a:ea typeface="Times New Roman"/>
                          <a:cs typeface="Arial" pitchFamily="34" charset="0"/>
                        </a:rPr>
                        <a:t>0.5</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5"/>
                  </a:ext>
                </a:extLst>
              </a:tr>
              <a:tr h="172721">
                <a:tc>
                  <a:txBody>
                    <a:bodyPr/>
                    <a:lstStyle/>
                    <a:p>
                      <a:r>
                        <a:rPr lang="en-US" sz="2000" b="1" dirty="0">
                          <a:solidFill>
                            <a:schemeClr val="bg1"/>
                          </a:solidFill>
                          <a:latin typeface="Calibri" pitchFamily="34" charset="0"/>
                          <a:cs typeface="Arial" pitchFamily="34" charset="0"/>
                        </a:rPr>
                        <a:t>Boron </a:t>
                      </a:r>
                      <a:r>
                        <a:rPr lang="en-US" sz="2000" b="1" dirty="0" err="1">
                          <a:solidFill>
                            <a:schemeClr val="bg1"/>
                          </a:solidFill>
                          <a:latin typeface="Calibri" pitchFamily="34" charset="0"/>
                          <a:cs typeface="Arial" pitchFamily="34" charset="0"/>
                        </a:rPr>
                        <a:t>ppm</a:t>
                      </a:r>
                      <a:endParaRPr lang="en-US" sz="2000" b="1" dirty="0">
                        <a:solidFill>
                          <a:schemeClr val="bg1"/>
                        </a:solidFill>
                        <a:latin typeface="Calibri" pitchFamily="34" charset="0"/>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marL="0" marR="0" algn="ctr">
                        <a:spcBef>
                          <a:spcPts val="0"/>
                        </a:spcBef>
                        <a:spcAft>
                          <a:spcPts val="0"/>
                        </a:spcAft>
                      </a:pPr>
                      <a:r>
                        <a:rPr lang="en-US" sz="2000" b="1" dirty="0">
                          <a:solidFill>
                            <a:schemeClr val="tx1"/>
                          </a:solidFill>
                          <a:latin typeface="Calibri" pitchFamily="34" charset="0"/>
                          <a:ea typeface="Times New Roman"/>
                          <a:cs typeface="Arial" pitchFamily="34" charset="0"/>
                        </a:rPr>
                        <a:t>0.4</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tc>
                  <a:txBody>
                    <a:bodyPr/>
                    <a:lstStyle/>
                    <a:p>
                      <a:pPr marL="0" marR="0" algn="ctr">
                        <a:spcBef>
                          <a:spcPts val="0"/>
                        </a:spcBef>
                        <a:spcAft>
                          <a:spcPts val="0"/>
                        </a:spcAft>
                      </a:pPr>
                      <a:r>
                        <a:rPr lang="en-US" sz="2000" b="1" dirty="0">
                          <a:solidFill>
                            <a:schemeClr val="tx1"/>
                          </a:solidFill>
                          <a:latin typeface="Calibri" pitchFamily="34" charset="0"/>
                          <a:ea typeface="Times New Roman"/>
                          <a:cs typeface="Arial" pitchFamily="34" charset="0"/>
                        </a:rPr>
                        <a:t>1.0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FF93"/>
                    </a:solidFill>
                  </a:tcPr>
                </a:tc>
                <a:extLst>
                  <a:ext uri="{0D108BD9-81ED-4DB2-BD59-A6C34878D82A}">
                    <a16:rowId xmlns:a16="http://schemas.microsoft.com/office/drawing/2014/main" val="1000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893701521"/>
              </p:ext>
            </p:extLst>
          </p:nvPr>
        </p:nvGraphicFramePr>
        <p:xfrm>
          <a:off x="76200" y="2590800"/>
          <a:ext cx="8991600" cy="2813685"/>
        </p:xfrm>
        <a:graphic>
          <a:graphicData uri="http://schemas.openxmlformats.org/drawingml/2006/table">
            <a:tbl>
              <a:tblPr/>
              <a:tblGrid>
                <a:gridCol w="5079511">
                  <a:extLst>
                    <a:ext uri="{9D8B030D-6E8A-4147-A177-3AD203B41FA5}">
                      <a16:colId xmlns:a16="http://schemas.microsoft.com/office/drawing/2014/main" val="20000"/>
                    </a:ext>
                  </a:extLst>
                </a:gridCol>
                <a:gridCol w="1994470">
                  <a:extLst>
                    <a:ext uri="{9D8B030D-6E8A-4147-A177-3AD203B41FA5}">
                      <a16:colId xmlns:a16="http://schemas.microsoft.com/office/drawing/2014/main" val="20001"/>
                    </a:ext>
                  </a:extLst>
                </a:gridCol>
                <a:gridCol w="1917619">
                  <a:extLst>
                    <a:ext uri="{9D8B030D-6E8A-4147-A177-3AD203B41FA5}">
                      <a16:colId xmlns:a16="http://schemas.microsoft.com/office/drawing/2014/main" val="20002"/>
                    </a:ext>
                  </a:extLst>
                </a:gridCol>
              </a:tblGrid>
              <a:tr h="104811">
                <a:tc>
                  <a:txBody>
                    <a:bodyPr/>
                    <a:lstStyle/>
                    <a:p>
                      <a:pPr algn="ctr" fontAlgn="b"/>
                      <a:r>
                        <a:rPr lang="en-US" sz="2400" b="1" i="0" u="none" strike="noStrike" dirty="0">
                          <a:solidFill>
                            <a:srgbClr val="FF3399"/>
                          </a:solidFill>
                          <a:latin typeface="Calibri" pitchFamily="34" charset="0"/>
                          <a:cs typeface="Arial" pitchFamily="34" charset="0"/>
                        </a:rPr>
                        <a:t> Parameters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FF3399"/>
                          </a:solidFill>
                          <a:latin typeface="Calibri" pitchFamily="34" charset="0"/>
                          <a:cs typeface="Arial" pitchFamily="34" charset="0"/>
                        </a:rPr>
                        <a:t>Check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FF3399"/>
                          </a:solidFill>
                          <a:latin typeface="Calibri" pitchFamily="34" charset="0"/>
                          <a:cs typeface="Arial" pitchFamily="34" charset="0"/>
                        </a:rPr>
                        <a:t>Demo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5126">
                <a:tc>
                  <a:txBody>
                    <a:bodyPr/>
                    <a:lstStyle/>
                    <a:p>
                      <a:pPr marL="0" marR="0">
                        <a:spcBef>
                          <a:spcPts val="0"/>
                        </a:spcBef>
                        <a:spcAft>
                          <a:spcPts val="0"/>
                        </a:spcAft>
                      </a:pPr>
                      <a:r>
                        <a:rPr lang="en-US" sz="2000" b="1" dirty="0">
                          <a:solidFill>
                            <a:srgbClr val="002060"/>
                          </a:solidFill>
                          <a:latin typeface="Calibri" pitchFamily="34" charset="0"/>
                          <a:ea typeface="Times New Roman"/>
                          <a:cs typeface="Arial" pitchFamily="34" charset="0"/>
                        </a:rPr>
                        <a:t>Average Pod  length (cm)</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002060"/>
                          </a:solidFill>
                          <a:latin typeface="Calibri" pitchFamily="34" charset="0"/>
                          <a:ea typeface="Times New Roman"/>
                          <a:cs typeface="Arial" pitchFamily="34" charset="0"/>
                        </a:rPr>
                        <a:t>50.1</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FF3399"/>
                          </a:solidFill>
                          <a:latin typeface="Calibri" pitchFamily="34" charset="0"/>
                          <a:ea typeface="Times New Roman"/>
                          <a:cs typeface="Arial" pitchFamily="34" charset="0"/>
                        </a:rPr>
                        <a:t>66.2</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5126">
                <a:tc>
                  <a:txBody>
                    <a:bodyPr/>
                    <a:lstStyle/>
                    <a:p>
                      <a:pPr marL="0" marR="0">
                        <a:spcBef>
                          <a:spcPts val="0"/>
                        </a:spcBef>
                        <a:spcAft>
                          <a:spcPts val="0"/>
                        </a:spcAft>
                      </a:pPr>
                      <a:r>
                        <a:rPr lang="en-US" sz="2000" b="1" dirty="0">
                          <a:solidFill>
                            <a:srgbClr val="002060"/>
                          </a:solidFill>
                          <a:latin typeface="Calibri" pitchFamily="34" charset="0"/>
                          <a:ea typeface="Times New Roman"/>
                          <a:cs typeface="Arial" pitchFamily="34" charset="0"/>
                        </a:rPr>
                        <a:t>No of seeds per pod</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002060"/>
                          </a:solidFill>
                          <a:latin typeface="Calibri" pitchFamily="34" charset="0"/>
                          <a:ea typeface="Times New Roman"/>
                          <a:cs typeface="Arial" pitchFamily="34" charset="0"/>
                        </a:rPr>
                        <a:t>20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FF3399"/>
                          </a:solidFill>
                          <a:latin typeface="Calibri" pitchFamily="34" charset="0"/>
                          <a:ea typeface="Times New Roman"/>
                          <a:cs typeface="Arial" pitchFamily="34" charset="0"/>
                        </a:rPr>
                        <a:t>27</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5126">
                <a:tc>
                  <a:txBody>
                    <a:bodyPr/>
                    <a:lstStyle/>
                    <a:p>
                      <a:pPr marL="0" marR="0">
                        <a:spcBef>
                          <a:spcPts val="0"/>
                        </a:spcBef>
                        <a:spcAft>
                          <a:spcPts val="0"/>
                        </a:spcAft>
                      </a:pPr>
                      <a:r>
                        <a:rPr lang="en-US" sz="2000" b="1" dirty="0">
                          <a:solidFill>
                            <a:srgbClr val="002060"/>
                          </a:solidFill>
                          <a:latin typeface="Calibri" pitchFamily="34" charset="0"/>
                          <a:ea typeface="Times New Roman"/>
                          <a:cs typeface="Arial" pitchFamily="34" charset="0"/>
                        </a:rPr>
                        <a:t>Average weight of pod (g)</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002060"/>
                          </a:solidFill>
                          <a:latin typeface="Calibri" pitchFamily="34" charset="0"/>
                          <a:ea typeface="Times New Roman"/>
                          <a:cs typeface="Arial" pitchFamily="34" charset="0"/>
                        </a:rPr>
                        <a:t>32</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FF3399"/>
                          </a:solidFill>
                          <a:latin typeface="Calibri" pitchFamily="34" charset="0"/>
                          <a:ea typeface="Times New Roman"/>
                          <a:cs typeface="Arial" pitchFamily="34" charset="0"/>
                        </a:rPr>
                        <a:t>50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5126">
                <a:tc>
                  <a:txBody>
                    <a:bodyPr/>
                    <a:lstStyle/>
                    <a:p>
                      <a:pPr marL="0" marR="0">
                        <a:spcBef>
                          <a:spcPts val="0"/>
                        </a:spcBef>
                        <a:spcAft>
                          <a:spcPts val="0"/>
                        </a:spcAft>
                      </a:pPr>
                      <a:r>
                        <a:rPr lang="en-US" sz="2000" b="1" dirty="0">
                          <a:solidFill>
                            <a:srgbClr val="002060"/>
                          </a:solidFill>
                          <a:latin typeface="Calibri" pitchFamily="34" charset="0"/>
                          <a:ea typeface="Times New Roman"/>
                          <a:cs typeface="Arial" pitchFamily="34" charset="0"/>
                        </a:rPr>
                        <a:t>Yield (t/ha)</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002060"/>
                          </a:solidFill>
                          <a:latin typeface="Calibri" pitchFamily="34" charset="0"/>
                          <a:ea typeface="Times New Roman"/>
                          <a:cs typeface="Arial" pitchFamily="34" charset="0"/>
                        </a:rPr>
                        <a:t>10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FF3399"/>
                          </a:solidFill>
                          <a:latin typeface="Calibri" pitchFamily="34" charset="0"/>
                          <a:ea typeface="Times New Roman"/>
                          <a:cs typeface="Arial" pitchFamily="34" charset="0"/>
                        </a:rPr>
                        <a:t>13.0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85126">
                <a:tc>
                  <a:txBody>
                    <a:bodyPr/>
                    <a:lstStyle/>
                    <a:p>
                      <a:pPr marL="0" marR="0">
                        <a:spcBef>
                          <a:spcPts val="0"/>
                        </a:spcBef>
                        <a:spcAft>
                          <a:spcPts val="0"/>
                        </a:spcAft>
                      </a:pPr>
                      <a:r>
                        <a:rPr lang="en-US" sz="2000" b="1" dirty="0">
                          <a:solidFill>
                            <a:srgbClr val="002060"/>
                          </a:solidFill>
                          <a:latin typeface="Calibri" pitchFamily="34" charset="0"/>
                          <a:ea typeface="Times New Roman"/>
                          <a:cs typeface="Arial" pitchFamily="34" charset="0"/>
                        </a:rPr>
                        <a:t>Gross cost (Rs/ha)</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002060"/>
                          </a:solidFill>
                          <a:latin typeface="Calibri" pitchFamily="34" charset="0"/>
                          <a:ea typeface="Times New Roman"/>
                          <a:cs typeface="Arial" pitchFamily="34" charset="0"/>
                        </a:rPr>
                        <a:t>89000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FF3399"/>
                          </a:solidFill>
                          <a:latin typeface="Calibri" pitchFamily="34" charset="0"/>
                          <a:ea typeface="Times New Roman"/>
                          <a:cs typeface="Arial" pitchFamily="34" charset="0"/>
                        </a:rPr>
                        <a:t>87000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5126">
                <a:tc>
                  <a:txBody>
                    <a:bodyPr/>
                    <a:lstStyle/>
                    <a:p>
                      <a:pPr marL="0" marR="0">
                        <a:spcBef>
                          <a:spcPts val="0"/>
                        </a:spcBef>
                        <a:spcAft>
                          <a:spcPts val="0"/>
                        </a:spcAft>
                      </a:pPr>
                      <a:r>
                        <a:rPr lang="en-US" sz="2000" b="1" dirty="0">
                          <a:solidFill>
                            <a:srgbClr val="002060"/>
                          </a:solidFill>
                          <a:latin typeface="Calibri" pitchFamily="34" charset="0"/>
                          <a:ea typeface="Times New Roman"/>
                          <a:cs typeface="Arial" pitchFamily="34" charset="0"/>
                        </a:rPr>
                        <a:t>Gross income (Rs/ha)</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002060"/>
                          </a:solidFill>
                          <a:latin typeface="Calibri" pitchFamily="34" charset="0"/>
                          <a:ea typeface="Times New Roman"/>
                          <a:cs typeface="Arial" pitchFamily="34" charset="0"/>
                        </a:rPr>
                        <a:t>200000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FF3399"/>
                          </a:solidFill>
                          <a:latin typeface="Calibri" pitchFamily="34" charset="0"/>
                          <a:ea typeface="Times New Roman"/>
                          <a:cs typeface="Arial" pitchFamily="34" charset="0"/>
                        </a:rPr>
                        <a:t>260000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85126">
                <a:tc>
                  <a:txBody>
                    <a:bodyPr/>
                    <a:lstStyle/>
                    <a:p>
                      <a:pPr marL="0" marR="0">
                        <a:spcBef>
                          <a:spcPts val="0"/>
                        </a:spcBef>
                        <a:spcAft>
                          <a:spcPts val="0"/>
                        </a:spcAft>
                      </a:pPr>
                      <a:r>
                        <a:rPr lang="en-US" sz="2000" b="1" dirty="0">
                          <a:solidFill>
                            <a:srgbClr val="002060"/>
                          </a:solidFill>
                          <a:latin typeface="Calibri" pitchFamily="34" charset="0"/>
                          <a:ea typeface="Times New Roman"/>
                          <a:cs typeface="Arial" pitchFamily="34" charset="0"/>
                        </a:rPr>
                        <a:t>Net return (Rs./ha)</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002060"/>
                          </a:solidFill>
                          <a:latin typeface="Calibri" pitchFamily="34" charset="0"/>
                          <a:ea typeface="Times New Roman"/>
                          <a:cs typeface="Arial" pitchFamily="34" charset="0"/>
                        </a:rPr>
                        <a:t>111000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FF3399"/>
                          </a:solidFill>
                          <a:latin typeface="Calibri" pitchFamily="34" charset="0"/>
                          <a:ea typeface="Times New Roman"/>
                          <a:cs typeface="Arial" pitchFamily="34" charset="0"/>
                        </a:rPr>
                        <a:t>173000</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85126">
                <a:tc>
                  <a:txBody>
                    <a:bodyPr/>
                    <a:lstStyle/>
                    <a:p>
                      <a:pPr marL="0" marR="0">
                        <a:spcBef>
                          <a:spcPts val="0"/>
                        </a:spcBef>
                        <a:spcAft>
                          <a:spcPts val="0"/>
                        </a:spcAft>
                      </a:pPr>
                      <a:r>
                        <a:rPr lang="en-US" sz="2000" b="1" dirty="0">
                          <a:solidFill>
                            <a:srgbClr val="002060"/>
                          </a:solidFill>
                          <a:latin typeface="Calibri" pitchFamily="34" charset="0"/>
                          <a:ea typeface="Times New Roman"/>
                          <a:cs typeface="Arial" pitchFamily="34" charset="0"/>
                        </a:rPr>
                        <a:t>BCR</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002060"/>
                          </a:solidFill>
                          <a:latin typeface="Calibri" pitchFamily="34" charset="0"/>
                          <a:ea typeface="Times New Roman"/>
                          <a:cs typeface="Arial" pitchFamily="34" charset="0"/>
                        </a:rPr>
                        <a:t>2.2</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FF3399"/>
                          </a:solidFill>
                          <a:latin typeface="Calibri" pitchFamily="34" charset="0"/>
                          <a:ea typeface="Times New Roman"/>
                          <a:cs typeface="Arial" pitchFamily="34" charset="0"/>
                        </a:rPr>
                        <a:t>2.9</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8" name="Footer Placeholder 3"/>
          <p:cNvSpPr txBox="1">
            <a:spLocks/>
          </p:cNvSpPr>
          <p:nvPr/>
        </p:nvSpPr>
        <p:spPr>
          <a:xfrm>
            <a:off x="0" y="0"/>
            <a:ext cx="9144000" cy="285728"/>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Calibri" pitchFamily="34" charset="0"/>
                <a:cs typeface="Arial" pitchFamily="34" charset="0"/>
              </a:rPr>
              <a:t>SOIL TEST RESULTS</a:t>
            </a:r>
          </a:p>
        </p:txBody>
      </p:sp>
      <p:pic>
        <p:nvPicPr>
          <p:cNvPr id="10" name="Picture 4" descr="J:\19-20 PHOTOS\fld\fld cowpea 2019\cowpea harvested\IMG-20200617-WA0039.jpg"/>
          <p:cNvPicPr>
            <a:picLocks noGrp="1" noChangeAspect="1" noChangeArrowheads="1"/>
          </p:cNvPicPr>
          <p:nvPr>
            <p:ph sz="half" idx="1"/>
          </p:nvPr>
        </p:nvPicPr>
        <p:blipFill>
          <a:blip r:embed="rId3" cstate="print"/>
          <a:srcRect/>
          <a:stretch>
            <a:fillRect/>
          </a:stretch>
        </p:blipFill>
        <p:spPr bwMode="auto">
          <a:xfrm>
            <a:off x="6248400" y="357166"/>
            <a:ext cx="2819400" cy="2137417"/>
          </a:xfrm>
          <a:prstGeom prst="rect">
            <a:avLst/>
          </a:prstGeom>
          <a:noFill/>
          <a:ln>
            <a:solidFill>
              <a:srgbClr val="FF0000"/>
            </a:solidFill>
          </a:ln>
        </p:spPr>
      </p:pic>
      <p:sp>
        <p:nvSpPr>
          <p:cNvPr id="12" name="TextBox 11"/>
          <p:cNvSpPr txBox="1">
            <a:spLocks noChangeArrowheads="1"/>
          </p:cNvSpPr>
          <p:nvPr/>
        </p:nvSpPr>
        <p:spPr bwMode="auto">
          <a:xfrm>
            <a:off x="0" y="5845314"/>
            <a:ext cx="9144000" cy="707886"/>
          </a:xfrm>
          <a:prstGeom prst="rect">
            <a:avLst/>
          </a:prstGeom>
          <a:noFill/>
          <a:ln w="9525">
            <a:noFill/>
            <a:miter lim="800000"/>
            <a:headEnd/>
            <a:tailEnd/>
          </a:ln>
        </p:spPr>
        <p:txBody>
          <a:bodyPr wrap="square">
            <a:spAutoFit/>
          </a:bodyPr>
          <a:lstStyle/>
          <a:p>
            <a:r>
              <a:rPr lang="en-US" sz="2000" b="1" dirty="0">
                <a:solidFill>
                  <a:schemeClr val="accent6">
                    <a:lumMod val="75000"/>
                  </a:schemeClr>
                </a:solidFill>
                <a:latin typeface="Arial" pitchFamily="34" charset="0"/>
                <a:cs typeface="Arial" pitchFamily="34" charset="0"/>
              </a:rPr>
              <a:t>Ca &amp; B deficiency was reduced as compared to check which  suppressed the Anthracnose disease and enhanced the yield </a:t>
            </a:r>
          </a:p>
        </p:txBody>
      </p:sp>
      <p:sp>
        <p:nvSpPr>
          <p:cNvPr id="11" name="Rectangle 10"/>
          <p:cNvSpPr/>
          <p:nvPr/>
        </p:nvSpPr>
        <p:spPr>
          <a:xfrm>
            <a:off x="76201" y="5500702"/>
            <a:ext cx="1752599" cy="369332"/>
          </a:xfrm>
          <a:prstGeom prst="rect">
            <a:avLst/>
          </a:prstGeom>
          <a:solidFill>
            <a:srgbClr val="7030A0"/>
          </a:solidFill>
        </p:spPr>
        <p:txBody>
          <a:bodyPr wrap="square">
            <a:spAutoFit/>
          </a:bodyPr>
          <a:lstStyle/>
          <a:p>
            <a:r>
              <a:rPr lang="en-US" b="1" dirty="0">
                <a:solidFill>
                  <a:schemeClr val="bg1"/>
                </a:solidFill>
                <a:latin typeface="Arial" pitchFamily="34" charset="0"/>
                <a:cs typeface="Arial" pitchFamily="34" charset="0"/>
              </a:rPr>
              <a:t>FEED BACK:  </a:t>
            </a:r>
            <a:endParaRPr lang="en-US" dirty="0">
              <a:solidFill>
                <a:schemeClr val="bg1"/>
              </a:solidFill>
              <a:latin typeface="Arial" pitchFamily="34" charset="0"/>
              <a:cs typeface="Arial" pitchFamily="34" charset="0"/>
            </a:endParaRPr>
          </a:p>
        </p:txBody>
      </p:sp>
      <p:sp>
        <p:nvSpPr>
          <p:cNvPr id="14"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67218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2"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14" name="TextBox 13"/>
          <p:cNvSpPr txBox="1"/>
          <p:nvPr/>
        </p:nvSpPr>
        <p:spPr>
          <a:xfrm>
            <a:off x="0" y="1"/>
            <a:ext cx="9144000" cy="400110"/>
          </a:xfrm>
          <a:prstGeom prst="rect">
            <a:avLst/>
          </a:prstGeom>
          <a:solidFill>
            <a:srgbClr val="008000"/>
          </a:solidFill>
          <a:ln>
            <a:solidFill>
              <a:schemeClr val="accent2"/>
            </a:solidFill>
          </a:ln>
        </p:spPr>
        <p:txBody>
          <a:bodyPr wrap="square" rtlCol="0">
            <a:spAutoFit/>
          </a:bodyPr>
          <a:lstStyle/>
          <a:p>
            <a:pPr algn="ctr">
              <a:defRPr/>
            </a:pPr>
            <a:r>
              <a:rPr lang="en-US" sz="2000" b="1" dirty="0">
                <a:ln w="11430"/>
                <a:solidFill>
                  <a:schemeClr val="bg1"/>
                </a:solidFill>
                <a:latin typeface="Arial" pitchFamily="34" charset="0"/>
                <a:cs typeface="Arial" pitchFamily="34" charset="0"/>
              </a:rPr>
              <a:t>FLD 2. BIO- INTENSIVE PEST AND DISEASE MANAGEMENT IN COWPEA</a:t>
            </a:r>
          </a:p>
        </p:txBody>
      </p:sp>
      <p:graphicFrame>
        <p:nvGraphicFramePr>
          <p:cNvPr id="16" name="Table 15"/>
          <p:cNvGraphicFramePr>
            <a:graphicFrameLocks noGrp="1"/>
          </p:cNvGraphicFramePr>
          <p:nvPr>
            <p:extLst>
              <p:ext uri="{D42A27DB-BD31-4B8C-83A1-F6EECF244321}">
                <p14:modId xmlns:p14="http://schemas.microsoft.com/office/powerpoint/2010/main" val="1574085434"/>
              </p:ext>
            </p:extLst>
          </p:nvPr>
        </p:nvGraphicFramePr>
        <p:xfrm>
          <a:off x="76200" y="458689"/>
          <a:ext cx="5710246" cy="6126480"/>
        </p:xfrm>
        <a:graphic>
          <a:graphicData uri="http://schemas.openxmlformats.org/drawingml/2006/table">
            <a:tbl>
              <a:tblPr firstRow="1" bandRow="1">
                <a:tableStyleId>{5940675A-B579-460E-94D1-54222C63F5DA}</a:tableStyleId>
              </a:tblPr>
              <a:tblGrid>
                <a:gridCol w="2424098">
                  <a:extLst>
                    <a:ext uri="{9D8B030D-6E8A-4147-A177-3AD203B41FA5}">
                      <a16:colId xmlns:a16="http://schemas.microsoft.com/office/drawing/2014/main" val="20000"/>
                    </a:ext>
                  </a:extLst>
                </a:gridCol>
                <a:gridCol w="3286148">
                  <a:extLst>
                    <a:ext uri="{9D8B030D-6E8A-4147-A177-3AD203B41FA5}">
                      <a16:colId xmlns:a16="http://schemas.microsoft.com/office/drawing/2014/main" val="20001"/>
                    </a:ext>
                  </a:extLst>
                </a:gridCol>
              </a:tblGrid>
              <a:tr h="2852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bg1"/>
                          </a:solidFill>
                          <a:effectLst/>
                          <a:latin typeface="Arial" pitchFamily="34" charset="0"/>
                          <a:cs typeface="Arial" pitchFamily="34" charset="0"/>
                        </a:rPr>
                        <a:t>Operational area </a:t>
                      </a:r>
                      <a:endParaRPr kumimoji="0" lang="en-US" sz="16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algn="l" fontAlgn="auto">
                        <a:spcBef>
                          <a:spcPts val="0"/>
                        </a:spcBef>
                        <a:spcAft>
                          <a:spcPts val="0"/>
                        </a:spcAft>
                        <a:defRPr/>
                      </a:pPr>
                      <a:r>
                        <a:rPr lang="en-US" sz="1600" b="1" dirty="0">
                          <a:solidFill>
                            <a:schemeClr val="tx1"/>
                          </a:solidFill>
                          <a:latin typeface="Arial" pitchFamily="34" charset="0"/>
                          <a:cs typeface="Arial" pitchFamily="34" charset="0"/>
                        </a:rPr>
                        <a:t>Udumbanchola</a:t>
                      </a:r>
                    </a:p>
                  </a:txBody>
                  <a:tcPr marL="9525" marR="9525" marT="9525" marB="0" anchor="b">
                    <a:solidFill>
                      <a:srgbClr val="93FF93"/>
                    </a:solidFill>
                  </a:tcPr>
                </a:tc>
                <a:extLst>
                  <a:ext uri="{0D108BD9-81ED-4DB2-BD59-A6C34878D82A}">
                    <a16:rowId xmlns:a16="http://schemas.microsoft.com/office/drawing/2014/main" val="10000"/>
                  </a:ext>
                </a:extLst>
              </a:tr>
              <a:tr h="2852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bg1"/>
                          </a:solidFill>
                          <a:effectLst/>
                          <a:latin typeface="Arial" pitchFamily="34" charset="0"/>
                          <a:cs typeface="Arial" pitchFamily="34" charset="0"/>
                        </a:rPr>
                        <a:t>Season </a:t>
                      </a:r>
                      <a:endParaRPr kumimoji="0" lang="en-US" sz="16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600" b="1" dirty="0">
                          <a:solidFill>
                            <a:schemeClr val="tx1"/>
                          </a:solidFill>
                          <a:latin typeface="Arial" pitchFamily="34" charset="0"/>
                          <a:cs typeface="Arial" pitchFamily="34" charset="0"/>
                        </a:rPr>
                        <a:t>Rabi</a:t>
                      </a:r>
                      <a:endParaRPr lang="en-US" sz="1600" dirty="0"/>
                    </a:p>
                  </a:txBody>
                  <a:tcPr>
                    <a:solidFill>
                      <a:srgbClr val="93FF93"/>
                    </a:solidFill>
                  </a:tcPr>
                </a:tc>
                <a:extLst>
                  <a:ext uri="{0D108BD9-81ED-4DB2-BD59-A6C34878D82A}">
                    <a16:rowId xmlns:a16="http://schemas.microsoft.com/office/drawing/2014/main" val="10001"/>
                  </a:ext>
                </a:extLst>
              </a:tr>
              <a:tr h="2852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chemeClr val="bg1"/>
                          </a:solidFill>
                          <a:effectLst/>
                          <a:latin typeface="Arial" pitchFamily="34" charset="0"/>
                          <a:cs typeface="Arial" pitchFamily="34" charset="0"/>
                        </a:rPr>
                        <a:t>Situation </a:t>
                      </a:r>
                      <a:endParaRPr kumimoji="0" lang="en-US" sz="16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itchFamily="34" charset="0"/>
                          <a:cs typeface="Arial" pitchFamily="34" charset="0"/>
                        </a:rPr>
                        <a:t>Irrigated</a:t>
                      </a:r>
                    </a:p>
                  </a:txBody>
                  <a:tcPr>
                    <a:solidFill>
                      <a:srgbClr val="93FF93"/>
                    </a:solidFill>
                  </a:tcPr>
                </a:tc>
                <a:extLst>
                  <a:ext uri="{0D108BD9-81ED-4DB2-BD59-A6C34878D82A}">
                    <a16:rowId xmlns:a16="http://schemas.microsoft.com/office/drawing/2014/main" val="10002"/>
                  </a:ext>
                </a:extLst>
              </a:tr>
              <a:tr h="285258">
                <a:tc>
                  <a:txBody>
                    <a:bodyPr/>
                    <a:lstStyle/>
                    <a:p>
                      <a:pPr>
                        <a:lnSpc>
                          <a:spcPct val="100000"/>
                        </a:lnSpc>
                      </a:pPr>
                      <a:r>
                        <a:rPr lang="en-US" sz="1600" b="1" dirty="0">
                          <a:solidFill>
                            <a:schemeClr val="bg1"/>
                          </a:solidFill>
                          <a:latin typeface="Arial" pitchFamily="34" charset="0"/>
                          <a:cs typeface="Arial" pitchFamily="34" charset="0"/>
                        </a:rPr>
                        <a:t>Area</a:t>
                      </a:r>
                    </a:p>
                  </a:txBody>
                  <a:tcPr>
                    <a:solidFill>
                      <a:srgbClr val="008000"/>
                    </a:solidFill>
                  </a:tcPr>
                </a:tc>
                <a:tc>
                  <a:txBody>
                    <a:bodyPr/>
                    <a:lstStyle/>
                    <a:p>
                      <a:r>
                        <a:rPr lang="en-US" sz="1600" b="1" dirty="0">
                          <a:latin typeface="Arial" pitchFamily="34" charset="0"/>
                          <a:cs typeface="Arial" pitchFamily="34" charset="0"/>
                        </a:rPr>
                        <a:t>2 ha</a:t>
                      </a:r>
                    </a:p>
                  </a:txBody>
                  <a:tcPr>
                    <a:solidFill>
                      <a:srgbClr val="93FF93"/>
                    </a:solidFill>
                  </a:tcPr>
                </a:tc>
                <a:extLst>
                  <a:ext uri="{0D108BD9-81ED-4DB2-BD59-A6C34878D82A}">
                    <a16:rowId xmlns:a16="http://schemas.microsoft.com/office/drawing/2014/main" val="10003"/>
                  </a:ext>
                </a:extLst>
              </a:tr>
              <a:tr h="2852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cs typeface="Arial" pitchFamily="34" charset="0"/>
                        </a:rPr>
                        <a:t>Demonstrations</a:t>
                      </a:r>
                    </a:p>
                  </a:txBody>
                  <a:tcPr horzOverflow="overflow">
                    <a:solidFill>
                      <a:srgbClr val="008000"/>
                    </a:solidFill>
                  </a:tcPr>
                </a:tc>
                <a:tc>
                  <a:txBody>
                    <a:bodyPr/>
                    <a:lstStyle/>
                    <a:p>
                      <a:r>
                        <a:rPr lang="en-US" sz="1600" b="1" dirty="0">
                          <a:latin typeface="Arial" pitchFamily="34" charset="0"/>
                          <a:cs typeface="Arial" pitchFamily="34" charset="0"/>
                        </a:rPr>
                        <a:t>5</a:t>
                      </a:r>
                    </a:p>
                  </a:txBody>
                  <a:tcPr>
                    <a:solidFill>
                      <a:srgbClr val="93FF93"/>
                    </a:solidFill>
                  </a:tcPr>
                </a:tc>
                <a:extLst>
                  <a:ext uri="{0D108BD9-81ED-4DB2-BD59-A6C34878D82A}">
                    <a16:rowId xmlns:a16="http://schemas.microsoft.com/office/drawing/2014/main" val="10004"/>
                  </a:ext>
                </a:extLst>
              </a:tr>
              <a:tr h="2852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dirty="0">
                          <a:solidFill>
                            <a:schemeClr val="bg1"/>
                          </a:solidFill>
                          <a:latin typeface="Arial" pitchFamily="34" charset="0"/>
                          <a:cs typeface="Arial" pitchFamily="34" charset="0"/>
                        </a:rPr>
                        <a:t>Total Area </a:t>
                      </a:r>
                      <a:endParaRPr kumimoji="0" lang="en-US" sz="16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600" b="1" dirty="0">
                          <a:latin typeface="Arial" pitchFamily="34" charset="0"/>
                          <a:cs typeface="Arial" pitchFamily="34" charset="0"/>
                        </a:rPr>
                        <a:t>343</a:t>
                      </a:r>
                    </a:p>
                  </a:txBody>
                  <a:tcPr>
                    <a:solidFill>
                      <a:srgbClr val="93FF93"/>
                    </a:solidFill>
                  </a:tcPr>
                </a:tc>
                <a:extLst>
                  <a:ext uri="{0D108BD9-81ED-4DB2-BD59-A6C34878D82A}">
                    <a16:rowId xmlns:a16="http://schemas.microsoft.com/office/drawing/2014/main" val="10005"/>
                  </a:ext>
                </a:extLst>
              </a:tr>
              <a:tr h="28525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chemeClr val="bg1"/>
                          </a:solidFill>
                          <a:latin typeface="Arial" pitchFamily="34" charset="0"/>
                          <a:cs typeface="Arial" pitchFamily="34" charset="0"/>
                        </a:rPr>
                        <a:t>Area </a:t>
                      </a:r>
                      <a:r>
                        <a:rPr lang="en-US" sz="1600" b="1" baseline="0" dirty="0">
                          <a:solidFill>
                            <a:schemeClr val="bg1"/>
                          </a:solidFill>
                          <a:latin typeface="Arial" pitchFamily="34" charset="0"/>
                          <a:cs typeface="Arial" pitchFamily="34" charset="0"/>
                        </a:rPr>
                        <a:t>affected</a:t>
                      </a:r>
                      <a:r>
                        <a:rPr lang="en-US" sz="1600" b="1" dirty="0">
                          <a:solidFill>
                            <a:schemeClr val="bg1"/>
                          </a:solidFill>
                          <a:latin typeface="Arial" pitchFamily="34" charset="0"/>
                          <a:cs typeface="Arial" pitchFamily="34" charset="0"/>
                        </a:rPr>
                        <a:t> </a:t>
                      </a:r>
                      <a:endParaRPr kumimoji="0" lang="en-US" sz="16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600" b="1" dirty="0">
                          <a:latin typeface="Arial" pitchFamily="34" charset="0"/>
                          <a:cs typeface="Arial" pitchFamily="34" charset="0"/>
                        </a:rPr>
                        <a:t>51</a:t>
                      </a:r>
                    </a:p>
                  </a:txBody>
                  <a:tcPr>
                    <a:solidFill>
                      <a:srgbClr val="93FF93"/>
                    </a:solidFill>
                  </a:tcPr>
                </a:tc>
                <a:extLst>
                  <a:ext uri="{0D108BD9-81ED-4DB2-BD59-A6C34878D82A}">
                    <a16:rowId xmlns:a16="http://schemas.microsoft.com/office/drawing/2014/main" val="10006"/>
                  </a:ext>
                </a:extLst>
              </a:tr>
              <a:tr h="49271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chemeClr val="bg1"/>
                          </a:solidFill>
                          <a:latin typeface="Arial" pitchFamily="34" charset="0"/>
                          <a:cs typeface="Arial" pitchFamily="34" charset="0"/>
                        </a:rPr>
                        <a:t>Prioritized problem</a:t>
                      </a: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itchFamily="34" charset="0"/>
                          <a:ea typeface="Times New Roman"/>
                          <a:cs typeface="Arial" pitchFamily="34" charset="0"/>
                        </a:rPr>
                        <a:t>Indiscriminate use of chemical inputs</a:t>
                      </a:r>
                      <a:endParaRPr lang="en-US" sz="1600" b="1" dirty="0">
                        <a:solidFill>
                          <a:schemeClr val="tx1"/>
                        </a:solidFill>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7"/>
                  </a:ext>
                </a:extLst>
              </a:tr>
              <a:tr h="210053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chemeClr val="bg1"/>
                          </a:solidFill>
                          <a:latin typeface="Arial" pitchFamily="34" charset="0"/>
                          <a:cs typeface="Arial" pitchFamily="34" charset="0"/>
                        </a:rPr>
                        <a:t>Technologies Demonstrated</a:t>
                      </a: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400" b="1" kern="1200" dirty="0">
                          <a:solidFill>
                            <a:schemeClr val="tx1"/>
                          </a:solidFill>
                          <a:latin typeface="Arial" pitchFamily="34" charset="0"/>
                          <a:ea typeface="+mn-ea"/>
                          <a:cs typeface="Arial" pitchFamily="34" charset="0"/>
                        </a:rPr>
                        <a:t>Seed treatment of </a:t>
                      </a:r>
                      <a:r>
                        <a:rPr lang="en-US" sz="1400" b="1" i="1" kern="1200" dirty="0" err="1">
                          <a:solidFill>
                            <a:schemeClr val="tx1"/>
                          </a:solidFill>
                          <a:latin typeface="Arial" pitchFamily="34" charset="0"/>
                          <a:ea typeface="+mn-ea"/>
                          <a:cs typeface="Arial" pitchFamily="34" charset="0"/>
                        </a:rPr>
                        <a:t>Trichoderma</a:t>
                      </a:r>
                      <a:r>
                        <a:rPr lang="en-US" sz="1400" b="1" i="1" kern="1200" dirty="0">
                          <a:solidFill>
                            <a:schemeClr val="tx1"/>
                          </a:solidFill>
                          <a:latin typeface="Arial" pitchFamily="34" charset="0"/>
                          <a:ea typeface="+mn-ea"/>
                          <a:cs typeface="Arial" pitchFamily="34" charset="0"/>
                        </a:rPr>
                        <a:t> </a:t>
                      </a:r>
                      <a:r>
                        <a:rPr lang="en-US" sz="1400" b="1" i="1" kern="1200" dirty="0" err="1">
                          <a:solidFill>
                            <a:schemeClr val="tx1"/>
                          </a:solidFill>
                          <a:latin typeface="Arial" pitchFamily="34" charset="0"/>
                          <a:ea typeface="+mn-ea"/>
                          <a:cs typeface="Arial" pitchFamily="34" charset="0"/>
                        </a:rPr>
                        <a:t>harzianum</a:t>
                      </a:r>
                      <a:r>
                        <a:rPr lang="en-US" sz="1400" b="1" i="1" kern="1200" dirty="0">
                          <a:solidFill>
                            <a:schemeClr val="tx1"/>
                          </a:solidFill>
                          <a:latin typeface="Arial" pitchFamily="34" charset="0"/>
                          <a:ea typeface="+mn-ea"/>
                          <a:cs typeface="Arial" pitchFamily="34" charset="0"/>
                        </a:rPr>
                        <a:t> </a:t>
                      </a:r>
                      <a:r>
                        <a:rPr lang="en-US" sz="1400" b="1" kern="1200" dirty="0">
                          <a:solidFill>
                            <a:schemeClr val="tx1"/>
                          </a:solidFill>
                          <a:latin typeface="Arial" pitchFamily="34" charset="0"/>
                          <a:ea typeface="+mn-ea"/>
                          <a:cs typeface="Arial" pitchFamily="34" charset="0"/>
                        </a:rPr>
                        <a:t>10g</a:t>
                      </a:r>
                      <a:r>
                        <a:rPr lang="en-US" sz="1400" b="1" kern="1200" baseline="0" dirty="0">
                          <a:solidFill>
                            <a:schemeClr val="tx1"/>
                          </a:solidFill>
                          <a:latin typeface="Arial" pitchFamily="34" charset="0"/>
                          <a:ea typeface="+mn-ea"/>
                          <a:cs typeface="Arial" pitchFamily="34" charset="0"/>
                        </a:rPr>
                        <a:t> </a:t>
                      </a:r>
                      <a:r>
                        <a:rPr lang="en-US" sz="1400" b="1" kern="1200" dirty="0">
                          <a:solidFill>
                            <a:schemeClr val="tx1"/>
                          </a:solidFill>
                          <a:latin typeface="Arial" pitchFamily="34" charset="0"/>
                          <a:ea typeface="+mn-ea"/>
                          <a:cs typeface="Arial" pitchFamily="34" charset="0"/>
                        </a:rPr>
                        <a:t>of concentrated   formulation with 100ml with water/1 kg of seed.</a:t>
                      </a:r>
                      <a:endParaRPr lang="en-US" sz="1400" b="1" i="1"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400" b="1" kern="1200" dirty="0">
                          <a:solidFill>
                            <a:schemeClr val="tx1"/>
                          </a:solidFill>
                          <a:latin typeface="Arial" pitchFamily="34" charset="0"/>
                          <a:ea typeface="+mn-ea"/>
                          <a:cs typeface="Arial" pitchFamily="34" charset="0"/>
                        </a:rPr>
                        <a:t>Spraying of </a:t>
                      </a:r>
                      <a:r>
                        <a:rPr lang="en-US" sz="1400" b="1" i="1" dirty="0" err="1">
                          <a:solidFill>
                            <a:schemeClr val="tx1"/>
                          </a:solidFill>
                          <a:latin typeface="Arial" pitchFamily="34" charset="0"/>
                          <a:cs typeface="Arial" pitchFamily="34" charset="0"/>
                        </a:rPr>
                        <a:t>Hanseniaspora</a:t>
                      </a:r>
                      <a:r>
                        <a:rPr lang="en-US" sz="1400" b="1" i="1" dirty="0">
                          <a:solidFill>
                            <a:schemeClr val="tx1"/>
                          </a:solidFill>
                          <a:latin typeface="Arial" pitchFamily="34" charset="0"/>
                          <a:cs typeface="Arial" pitchFamily="34" charset="0"/>
                        </a:rPr>
                        <a:t> </a:t>
                      </a:r>
                      <a:r>
                        <a:rPr lang="en-US" sz="1400" b="1" i="1" dirty="0" err="1">
                          <a:solidFill>
                            <a:schemeClr val="tx1"/>
                          </a:solidFill>
                          <a:latin typeface="Arial" pitchFamily="34" charset="0"/>
                          <a:cs typeface="Arial" pitchFamily="34" charset="0"/>
                        </a:rPr>
                        <a:t>uvarum</a:t>
                      </a:r>
                      <a:r>
                        <a:rPr lang="en-US" sz="1400" b="1" i="1" dirty="0">
                          <a:solidFill>
                            <a:schemeClr val="tx1"/>
                          </a:solidFill>
                          <a:latin typeface="Arial" pitchFamily="34" charset="0"/>
                          <a:cs typeface="Arial" pitchFamily="34" charset="0"/>
                        </a:rPr>
                        <a:t> </a:t>
                      </a:r>
                      <a:r>
                        <a:rPr lang="en-US" sz="1400" b="1" i="1" baseline="0" dirty="0">
                          <a:solidFill>
                            <a:schemeClr val="tx1"/>
                          </a:solidFill>
                          <a:latin typeface="Arial" pitchFamily="34" charset="0"/>
                          <a:cs typeface="Arial" pitchFamily="34" charset="0"/>
                        </a:rPr>
                        <a:t> </a:t>
                      </a:r>
                      <a:r>
                        <a:rPr lang="en-US" sz="1400" b="1" kern="1200" dirty="0">
                          <a:solidFill>
                            <a:schemeClr val="tx1"/>
                          </a:solidFill>
                          <a:latin typeface="Arial" pitchFamily="34" charset="0"/>
                          <a:ea typeface="+mn-ea"/>
                          <a:cs typeface="Arial" pitchFamily="34" charset="0"/>
                        </a:rPr>
                        <a:t>@ 5ml/L</a:t>
                      </a:r>
                      <a:r>
                        <a:rPr lang="en-US" sz="1400" b="1" kern="1200" baseline="0" dirty="0">
                          <a:solidFill>
                            <a:schemeClr val="tx1"/>
                          </a:solidFill>
                          <a:latin typeface="Arial" pitchFamily="34" charset="0"/>
                          <a:ea typeface="+mn-ea"/>
                          <a:cs typeface="Arial" pitchFamily="34" charset="0"/>
                        </a:rPr>
                        <a:t> of water each strains separately from  15</a:t>
                      </a:r>
                      <a:r>
                        <a:rPr lang="en-US" sz="1400" b="1" kern="1200" baseline="30000" dirty="0">
                          <a:solidFill>
                            <a:schemeClr val="tx1"/>
                          </a:solidFill>
                          <a:latin typeface="Arial" pitchFamily="34" charset="0"/>
                          <a:ea typeface="+mn-ea"/>
                          <a:cs typeface="Arial" pitchFamily="34" charset="0"/>
                        </a:rPr>
                        <a:t>th,</a:t>
                      </a:r>
                      <a:r>
                        <a:rPr lang="en-US" sz="1400" b="1" kern="1200" baseline="0" dirty="0">
                          <a:solidFill>
                            <a:schemeClr val="tx1"/>
                          </a:solidFill>
                          <a:latin typeface="Arial" pitchFamily="34" charset="0"/>
                          <a:ea typeface="+mn-ea"/>
                          <a:cs typeface="Arial" pitchFamily="34" charset="0"/>
                        </a:rPr>
                        <a:t> 25</a:t>
                      </a:r>
                      <a:r>
                        <a:rPr lang="en-US" sz="1400" b="1" kern="1200" baseline="30000" dirty="0">
                          <a:solidFill>
                            <a:schemeClr val="tx1"/>
                          </a:solidFill>
                          <a:latin typeface="Arial" pitchFamily="34" charset="0"/>
                          <a:ea typeface="+mn-ea"/>
                          <a:cs typeface="Arial" pitchFamily="34" charset="0"/>
                        </a:rPr>
                        <a:t>th</a:t>
                      </a:r>
                      <a:r>
                        <a:rPr lang="en-US" sz="1400" b="1" kern="1200" baseline="0" dirty="0">
                          <a:solidFill>
                            <a:schemeClr val="tx1"/>
                          </a:solidFill>
                          <a:latin typeface="Arial" pitchFamily="34" charset="0"/>
                          <a:ea typeface="+mn-ea"/>
                          <a:cs typeface="Arial" pitchFamily="34" charset="0"/>
                        </a:rPr>
                        <a:t> ,40</a:t>
                      </a:r>
                      <a:r>
                        <a:rPr lang="en-US" sz="1400" b="1" kern="1200" baseline="30000" dirty="0">
                          <a:solidFill>
                            <a:schemeClr val="tx1"/>
                          </a:solidFill>
                          <a:latin typeface="Arial" pitchFamily="34" charset="0"/>
                          <a:ea typeface="+mn-ea"/>
                          <a:cs typeface="Arial" pitchFamily="34" charset="0"/>
                        </a:rPr>
                        <a:t>th</a:t>
                      </a:r>
                      <a:r>
                        <a:rPr lang="en-US" sz="1400" b="1" kern="1200" baseline="0" dirty="0">
                          <a:solidFill>
                            <a:schemeClr val="tx1"/>
                          </a:solidFill>
                          <a:latin typeface="Arial" pitchFamily="34" charset="0"/>
                          <a:ea typeface="+mn-ea"/>
                          <a:cs typeface="Arial" pitchFamily="34" charset="0"/>
                        </a:rPr>
                        <a:t> , 65</a:t>
                      </a:r>
                      <a:r>
                        <a:rPr lang="en-US" sz="1400" b="1" kern="1200" baseline="30000" dirty="0">
                          <a:solidFill>
                            <a:schemeClr val="tx1"/>
                          </a:solidFill>
                          <a:latin typeface="Arial" pitchFamily="34" charset="0"/>
                          <a:ea typeface="+mn-ea"/>
                          <a:cs typeface="Arial" pitchFamily="34" charset="0"/>
                        </a:rPr>
                        <a:t>th</a:t>
                      </a:r>
                      <a:r>
                        <a:rPr lang="en-US" sz="1400" b="1" kern="1200" baseline="0" dirty="0">
                          <a:solidFill>
                            <a:schemeClr val="tx1"/>
                          </a:solidFill>
                          <a:latin typeface="Arial" pitchFamily="34" charset="0"/>
                          <a:ea typeface="+mn-ea"/>
                          <a:cs typeface="Arial" pitchFamily="34" charset="0"/>
                        </a:rPr>
                        <a:t> and 80</a:t>
                      </a:r>
                      <a:r>
                        <a:rPr lang="en-US" sz="1400" b="1" kern="1200" baseline="30000" dirty="0">
                          <a:solidFill>
                            <a:schemeClr val="tx1"/>
                          </a:solidFill>
                          <a:latin typeface="Arial" pitchFamily="34" charset="0"/>
                          <a:ea typeface="+mn-ea"/>
                          <a:cs typeface="Arial" pitchFamily="34" charset="0"/>
                        </a:rPr>
                        <a:t>th</a:t>
                      </a:r>
                      <a:r>
                        <a:rPr lang="en-US" sz="1400" b="1" kern="1200" baseline="0" dirty="0">
                          <a:solidFill>
                            <a:schemeClr val="tx1"/>
                          </a:solidFill>
                          <a:latin typeface="Arial" pitchFamily="34" charset="0"/>
                          <a:ea typeface="+mn-ea"/>
                          <a:cs typeface="Arial" pitchFamily="34" charset="0"/>
                        </a:rPr>
                        <a:t> days after transplanting (</a:t>
                      </a:r>
                      <a:r>
                        <a:rPr lang="en-US" sz="1400" b="1" i="0" dirty="0">
                          <a:solidFill>
                            <a:schemeClr val="tx1"/>
                          </a:solidFill>
                          <a:latin typeface="Arial" pitchFamily="34" charset="0"/>
                          <a:cs typeface="Arial" pitchFamily="34" charset="0"/>
                        </a:rPr>
                        <a:t>Special Strain</a:t>
                      </a:r>
                      <a:r>
                        <a:rPr lang="en-US" sz="1400" b="1" i="0" baseline="0" dirty="0">
                          <a:solidFill>
                            <a:schemeClr val="tx1"/>
                          </a:solidFill>
                          <a:latin typeface="Arial" pitchFamily="34" charset="0"/>
                          <a:cs typeface="Arial" pitchFamily="34" charset="0"/>
                        </a:rPr>
                        <a:t> from ICAR-NBAIR)</a:t>
                      </a:r>
                      <a:r>
                        <a:rPr lang="en-US" sz="1400" b="1" kern="1200" baseline="0" dirty="0">
                          <a:solidFill>
                            <a:schemeClr val="tx1"/>
                          </a:solidFill>
                          <a:latin typeface="Arial" pitchFamily="34" charset="0"/>
                          <a:ea typeface="+mn-ea"/>
                          <a:cs typeface="Arial" pitchFamily="34" charset="0"/>
                        </a:rPr>
                        <a:t>. </a:t>
                      </a:r>
                      <a:endParaRPr lang="en-US" sz="1400" b="1" kern="1200" dirty="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400" b="1" kern="1200" dirty="0">
                          <a:solidFill>
                            <a:schemeClr val="tx1"/>
                          </a:solidFill>
                          <a:latin typeface="Arial" pitchFamily="34" charset="0"/>
                          <a:ea typeface="+mn-ea"/>
                          <a:cs typeface="Arial" pitchFamily="34" charset="0"/>
                        </a:rPr>
                        <a:t>Spraying</a:t>
                      </a:r>
                      <a:r>
                        <a:rPr lang="en-US" sz="1400" b="1" kern="1200" baseline="0" dirty="0">
                          <a:solidFill>
                            <a:schemeClr val="tx1"/>
                          </a:solidFill>
                          <a:latin typeface="Arial" pitchFamily="34" charset="0"/>
                          <a:ea typeface="+mn-ea"/>
                          <a:cs typeface="Arial" pitchFamily="34" charset="0"/>
                        </a:rPr>
                        <a:t> of </a:t>
                      </a:r>
                      <a:r>
                        <a:rPr lang="en-US" sz="1400" b="1" i="1" kern="1200" dirty="0" err="1">
                          <a:solidFill>
                            <a:schemeClr val="tx1"/>
                          </a:solidFill>
                          <a:latin typeface="Arial" pitchFamily="34" charset="0"/>
                          <a:ea typeface="+mn-ea"/>
                          <a:cs typeface="Arial" pitchFamily="34" charset="0"/>
                        </a:rPr>
                        <a:t>Lecanicillium</a:t>
                      </a:r>
                      <a:r>
                        <a:rPr lang="en-US" sz="1400" b="1" i="1" kern="1200" dirty="0">
                          <a:solidFill>
                            <a:schemeClr val="tx1"/>
                          </a:solidFill>
                          <a:latin typeface="Arial" pitchFamily="34" charset="0"/>
                          <a:ea typeface="+mn-ea"/>
                          <a:cs typeface="Arial" pitchFamily="34" charset="0"/>
                        </a:rPr>
                        <a:t> </a:t>
                      </a:r>
                      <a:r>
                        <a:rPr lang="en-US" sz="1400" b="1" i="1" kern="1200" dirty="0" err="1">
                          <a:solidFill>
                            <a:schemeClr val="tx1"/>
                          </a:solidFill>
                          <a:latin typeface="Arial" pitchFamily="34" charset="0"/>
                          <a:ea typeface="+mn-ea"/>
                          <a:cs typeface="Arial" pitchFamily="34" charset="0"/>
                        </a:rPr>
                        <a:t>saksenae</a:t>
                      </a:r>
                      <a:r>
                        <a:rPr lang="en-US" sz="1400" b="1" i="1" kern="1200" dirty="0">
                          <a:solidFill>
                            <a:schemeClr val="tx1"/>
                          </a:solidFill>
                          <a:latin typeface="Arial" pitchFamily="34" charset="0"/>
                          <a:ea typeface="+mn-ea"/>
                          <a:cs typeface="Arial" pitchFamily="34" charset="0"/>
                        </a:rPr>
                        <a:t> </a:t>
                      </a:r>
                      <a:r>
                        <a:rPr lang="en-US" sz="1400" b="1" kern="1200" dirty="0">
                          <a:solidFill>
                            <a:schemeClr val="tx1"/>
                          </a:solidFill>
                          <a:latin typeface="Arial" pitchFamily="34" charset="0"/>
                          <a:ea typeface="+mn-ea"/>
                          <a:cs typeface="Arial" pitchFamily="34" charset="0"/>
                        </a:rPr>
                        <a:t>@ 15g / </a:t>
                      </a:r>
                      <a:r>
                        <a:rPr lang="en-US" sz="1400" b="1" kern="1200" dirty="0" err="1">
                          <a:solidFill>
                            <a:schemeClr val="tx1"/>
                          </a:solidFill>
                          <a:latin typeface="Arial" pitchFamily="34" charset="0"/>
                          <a:ea typeface="+mn-ea"/>
                          <a:cs typeface="Arial" pitchFamily="34" charset="0"/>
                        </a:rPr>
                        <a:t>litre</a:t>
                      </a:r>
                      <a:r>
                        <a:rPr lang="en-US" sz="1400" b="1" kern="1200" dirty="0">
                          <a:solidFill>
                            <a:schemeClr val="tx1"/>
                          </a:solidFill>
                          <a:latin typeface="Arial" pitchFamily="34" charset="0"/>
                          <a:ea typeface="+mn-ea"/>
                          <a:cs typeface="Arial" pitchFamily="34" charset="0"/>
                        </a:rPr>
                        <a:t> </a:t>
                      </a:r>
                      <a:r>
                        <a:rPr lang="en-US" sz="1400" b="1" i="0" dirty="0">
                          <a:solidFill>
                            <a:schemeClr val="tx1"/>
                          </a:solidFill>
                          <a:latin typeface="Arial" pitchFamily="34" charset="0"/>
                          <a:cs typeface="Arial" pitchFamily="34" charset="0"/>
                        </a:rPr>
                        <a:t>three times (Special Strain</a:t>
                      </a:r>
                      <a:r>
                        <a:rPr lang="en-US" sz="1400" b="1" i="0" baseline="0" dirty="0">
                          <a:solidFill>
                            <a:schemeClr val="tx1"/>
                          </a:solidFill>
                          <a:latin typeface="Arial" pitchFamily="34" charset="0"/>
                          <a:cs typeface="Arial" pitchFamily="34" charset="0"/>
                        </a:rPr>
                        <a:t> from KAU)</a:t>
                      </a:r>
                      <a:r>
                        <a:rPr lang="en-US" sz="1400" b="1" i="0" dirty="0">
                          <a:solidFill>
                            <a:schemeClr val="tx1"/>
                          </a:solidFill>
                          <a:latin typeface="Arial" pitchFamily="34" charset="0"/>
                          <a:cs typeface="Arial" pitchFamily="34" charset="0"/>
                        </a:rPr>
                        <a:t>.</a:t>
                      </a:r>
                      <a:endParaRPr lang="en-US" sz="1400" b="1" kern="1200" dirty="0">
                        <a:solidFill>
                          <a:schemeClr val="tx1"/>
                        </a:solidFill>
                        <a:latin typeface="Arial" pitchFamily="34" charset="0"/>
                        <a:ea typeface="+mn-ea"/>
                        <a:cs typeface="Arial" pitchFamily="34" charset="0"/>
                      </a:endParaRPr>
                    </a:p>
                  </a:txBody>
                  <a:tcPr>
                    <a:solidFill>
                      <a:srgbClr val="93FF93"/>
                    </a:solidFill>
                  </a:tcPr>
                </a:tc>
                <a:extLst>
                  <a:ext uri="{0D108BD9-81ED-4DB2-BD59-A6C34878D82A}">
                    <a16:rowId xmlns:a16="http://schemas.microsoft.com/office/drawing/2014/main" val="10008"/>
                  </a:ext>
                </a:extLst>
              </a:tr>
              <a:tr h="28525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chemeClr val="bg1"/>
                          </a:solidFill>
                          <a:latin typeface="Arial" pitchFamily="34" charset="0"/>
                          <a:cs typeface="Arial" pitchFamily="34" charset="0"/>
                        </a:rPr>
                        <a:t>Source </a:t>
                      </a: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Arial" pitchFamily="34" charset="0"/>
                          <a:ea typeface="+mn-ea"/>
                          <a:cs typeface="Arial" pitchFamily="34" charset="0"/>
                        </a:rPr>
                        <a:t>ICAR NBAIR,</a:t>
                      </a:r>
                      <a:r>
                        <a:rPr lang="en-US" sz="1600" b="1" kern="1200" baseline="0" dirty="0">
                          <a:solidFill>
                            <a:schemeClr val="tx1"/>
                          </a:solidFill>
                          <a:latin typeface="Arial" pitchFamily="34" charset="0"/>
                          <a:ea typeface="+mn-ea"/>
                          <a:cs typeface="Arial" pitchFamily="34" charset="0"/>
                        </a:rPr>
                        <a:t> KAU </a:t>
                      </a:r>
                      <a:r>
                        <a:rPr lang="en-US" sz="1600" b="1" kern="1200" dirty="0">
                          <a:solidFill>
                            <a:schemeClr val="tx1"/>
                          </a:solidFill>
                          <a:latin typeface="Arial" pitchFamily="34" charset="0"/>
                          <a:ea typeface="+mn-ea"/>
                          <a:cs typeface="Arial" pitchFamily="34" charset="0"/>
                        </a:rPr>
                        <a:t>&amp; TNAU</a:t>
                      </a:r>
                      <a:endParaRPr lang="en-US" sz="1600" b="1" dirty="0">
                        <a:solidFill>
                          <a:schemeClr val="tx1"/>
                        </a:solidFill>
                        <a:effectLst/>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9"/>
                  </a:ext>
                </a:extLst>
              </a:tr>
            </a:tbl>
          </a:graphicData>
        </a:graphic>
      </p:graphicFrame>
      <p:pic>
        <p:nvPicPr>
          <p:cNvPr id="7" name="Picture 6" descr="D:\COVID 19 work\PP Photos ARM\FLD\Front line demonstartion on Bio-intensive pest management in Cowpea field at Vandanmedu.jpg"/>
          <p:cNvPicPr/>
          <p:nvPr/>
        </p:nvPicPr>
        <p:blipFill>
          <a:blip r:embed="rId3" cstate="print"/>
          <a:srcRect/>
          <a:stretch>
            <a:fillRect/>
          </a:stretch>
        </p:blipFill>
        <p:spPr bwMode="auto">
          <a:xfrm>
            <a:off x="5862646" y="457200"/>
            <a:ext cx="3200483" cy="1800200"/>
          </a:xfrm>
          <a:prstGeom prst="rect">
            <a:avLst/>
          </a:prstGeom>
          <a:noFill/>
          <a:ln w="9525">
            <a:solidFill>
              <a:srgbClr val="FF0000"/>
            </a:solidFill>
            <a:miter lim="800000"/>
            <a:headEnd/>
            <a:tailEnd/>
          </a:ln>
        </p:spPr>
      </p:pic>
      <p:pic>
        <p:nvPicPr>
          <p:cNvPr id="6" name="Picture 5" descr="D:\pendrive scan 1\PP Phots ARM 2019-20\Front Line Demonstration -Seed treament Arka Mangala with Microbial Consortium at KVK Farm.JPG"/>
          <p:cNvPicPr/>
          <p:nvPr/>
        </p:nvPicPr>
        <p:blipFill>
          <a:blip r:embed="rId4" cstate="print"/>
          <a:srcRect/>
          <a:stretch>
            <a:fillRect/>
          </a:stretch>
        </p:blipFill>
        <p:spPr bwMode="auto">
          <a:xfrm>
            <a:off x="5883250" y="4201616"/>
            <a:ext cx="3187009" cy="1928826"/>
          </a:xfrm>
          <a:prstGeom prst="rect">
            <a:avLst/>
          </a:prstGeom>
          <a:noFill/>
          <a:ln w="9525">
            <a:solidFill>
              <a:srgbClr val="FF0000"/>
            </a:solidFill>
            <a:miter lim="800000"/>
            <a:headEnd/>
            <a:tailEnd/>
          </a:ln>
        </p:spPr>
      </p:pic>
      <p:pic>
        <p:nvPicPr>
          <p:cNvPr id="8" name="Picture 7" descr="H:\local apple disk E\Photos 2017-18\oft-fld 2017-18\cow pea anthracnose\IMG20170127113038.jpg"/>
          <p:cNvPicPr/>
          <p:nvPr/>
        </p:nvPicPr>
        <p:blipFill>
          <a:blip r:embed="rId5" cstate="print"/>
          <a:srcRect/>
          <a:stretch>
            <a:fillRect/>
          </a:stretch>
        </p:blipFill>
        <p:spPr bwMode="auto">
          <a:xfrm>
            <a:off x="5872351" y="2329408"/>
            <a:ext cx="3190807" cy="1785950"/>
          </a:xfrm>
          <a:prstGeom prst="rect">
            <a:avLst/>
          </a:prstGeom>
          <a:noFill/>
          <a:ln w="9525">
            <a:solidFill>
              <a:srgbClr val="FF0000"/>
            </a:solidFill>
            <a:miter lim="800000"/>
            <a:headEnd/>
            <a:tailEnd/>
          </a:ln>
        </p:spPr>
      </p:pic>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76201" y="571477"/>
          <a:ext cx="5924560" cy="3169920"/>
        </p:xfrm>
        <a:graphic>
          <a:graphicData uri="http://schemas.openxmlformats.org/drawingml/2006/table">
            <a:tbl>
              <a:tblPr firstRow="1" bandRow="1">
                <a:tableStyleId>{2D5ABB26-0587-4C30-8999-92F81FD0307C}</a:tableStyleId>
              </a:tblPr>
              <a:tblGrid>
                <a:gridCol w="3110394">
                  <a:extLst>
                    <a:ext uri="{9D8B030D-6E8A-4147-A177-3AD203B41FA5}">
                      <a16:colId xmlns:a16="http://schemas.microsoft.com/office/drawing/2014/main" val="20000"/>
                    </a:ext>
                  </a:extLst>
                </a:gridCol>
                <a:gridCol w="1407083">
                  <a:extLst>
                    <a:ext uri="{9D8B030D-6E8A-4147-A177-3AD203B41FA5}">
                      <a16:colId xmlns:a16="http://schemas.microsoft.com/office/drawing/2014/main" val="20001"/>
                    </a:ext>
                  </a:extLst>
                </a:gridCol>
                <a:gridCol w="1407083">
                  <a:extLst>
                    <a:ext uri="{9D8B030D-6E8A-4147-A177-3AD203B41FA5}">
                      <a16:colId xmlns:a16="http://schemas.microsoft.com/office/drawing/2014/main" val="20002"/>
                    </a:ext>
                  </a:extLst>
                </a:gridCol>
              </a:tblGrid>
              <a:tr h="321471">
                <a:tc>
                  <a:txBody>
                    <a:bodyPr/>
                    <a:lstStyle/>
                    <a:p>
                      <a:pPr algn="ctr">
                        <a:lnSpc>
                          <a:spcPct val="100000"/>
                        </a:lnSpc>
                      </a:pPr>
                      <a:r>
                        <a:rPr lang="en-US" sz="2000" b="1" dirty="0">
                          <a:solidFill>
                            <a:srgbClr val="CC3399"/>
                          </a:solidFill>
                          <a:latin typeface="Arial" pitchFamily="34" charset="0"/>
                          <a:cs typeface="Arial" pitchFamily="34" charset="0"/>
                        </a:rPr>
                        <a:t>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CC3399"/>
                          </a:solidFill>
                          <a:latin typeface="Arial" pitchFamily="34" charset="0"/>
                          <a:cs typeface="Arial" pitchFamily="34" charset="0"/>
                        </a:rPr>
                        <a:t>Check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FF3399"/>
                          </a:solidFill>
                          <a:latin typeface="Arial" pitchFamily="34" charset="0"/>
                          <a:cs typeface="Arial" pitchFamily="34" charset="0"/>
                        </a:rPr>
                        <a:t>Demo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1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itchFamily="34" charset="0"/>
                          <a:cs typeface="Arial" pitchFamily="34" charset="0"/>
                        </a:rPr>
                        <a:t>Disease</a:t>
                      </a:r>
                      <a:r>
                        <a:rPr lang="en-US" sz="2000" b="1" baseline="0" dirty="0">
                          <a:solidFill>
                            <a:srgbClr val="002060"/>
                          </a:solidFill>
                          <a:latin typeface="Arial" pitchFamily="34" charset="0"/>
                          <a:cs typeface="Arial" pitchFamily="34" charset="0"/>
                        </a:rPr>
                        <a:t> Index (%)</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002060"/>
                          </a:solidFill>
                          <a:latin typeface="Arial" pitchFamily="34" charset="0"/>
                          <a:cs typeface="Arial"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FF3399"/>
                          </a:solidFill>
                          <a:latin typeface="Arial" pitchFamily="34" charset="0"/>
                          <a:cs typeface="Arial"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1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itchFamily="34" charset="0"/>
                          <a:cs typeface="Arial" pitchFamily="34" charset="0"/>
                        </a:rPr>
                        <a:t>Pest Incidence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002060"/>
                          </a:solidFill>
                          <a:latin typeface="Arial" pitchFamily="34" charset="0"/>
                          <a:cs typeface="Arial" pitchFamily="34"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FF3399"/>
                          </a:solidFill>
                          <a:latin typeface="Arial" pitchFamily="34" charset="0"/>
                          <a:cs typeface="Arial"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1471">
                <a:tc>
                  <a:txBody>
                    <a:bodyPr/>
                    <a:lstStyle/>
                    <a:p>
                      <a:pPr>
                        <a:lnSpc>
                          <a:spcPct val="100000"/>
                        </a:lnSpc>
                      </a:pPr>
                      <a:r>
                        <a:rPr kumimoji="0" lang="en-US" sz="2000" b="1" kern="1200" dirty="0">
                          <a:solidFill>
                            <a:srgbClr val="002060"/>
                          </a:solidFill>
                          <a:latin typeface="Arial" pitchFamily="34" charset="0"/>
                          <a:ea typeface="+mn-ea"/>
                          <a:cs typeface="Arial" pitchFamily="34" charset="0"/>
                        </a:rPr>
                        <a:t>Yield (q/ha)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b="1" dirty="0">
                          <a:solidFill>
                            <a:srgbClr val="002060"/>
                          </a:solidFill>
                          <a:latin typeface="Arial" pitchFamily="34" charset="0"/>
                          <a:cs typeface="Arial" pitchFamily="34" charset="0"/>
                        </a:rPr>
                        <a:t>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b="1" dirty="0">
                          <a:solidFill>
                            <a:srgbClr val="FF3399"/>
                          </a:solidFill>
                          <a:latin typeface="Arial" pitchFamily="34" charset="0"/>
                          <a:cs typeface="Arial" pitchFamily="34" charset="0"/>
                        </a:rPr>
                        <a:t>155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1471">
                <a:tc>
                  <a:txBody>
                    <a:bodyPr/>
                    <a:lstStyle/>
                    <a:p>
                      <a:pPr>
                        <a:lnSpc>
                          <a:spcPct val="100000"/>
                        </a:lnSpc>
                      </a:pPr>
                      <a:r>
                        <a:rPr kumimoji="0" lang="en-US" sz="2000" b="1" kern="1200" dirty="0">
                          <a:solidFill>
                            <a:srgbClr val="002060"/>
                          </a:solidFill>
                          <a:latin typeface="Arial" pitchFamily="34" charset="0"/>
                          <a:ea typeface="+mn-ea"/>
                          <a:cs typeface="Arial" pitchFamily="34" charset="0"/>
                        </a:rPr>
                        <a:t>Gross Cost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Arial" pitchFamily="34" charset="0"/>
                          <a:cs typeface="Arial" pitchFamily="34" charset="0"/>
                        </a:rPr>
                        <a:t>165000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b="1" dirty="0">
                          <a:solidFill>
                            <a:srgbClr val="FF3399"/>
                          </a:solidFill>
                          <a:latin typeface="Arial" pitchFamily="34" charset="0"/>
                          <a:cs typeface="Arial" pitchFamily="34" charset="0"/>
                        </a:rPr>
                        <a:t>175000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1471">
                <a:tc>
                  <a:txBody>
                    <a:bodyPr/>
                    <a:lstStyle/>
                    <a:p>
                      <a:pPr>
                        <a:lnSpc>
                          <a:spcPct val="100000"/>
                        </a:lnSpc>
                      </a:pPr>
                      <a:r>
                        <a:rPr kumimoji="0" lang="en-US" sz="2000" b="1" kern="1200" dirty="0">
                          <a:solidFill>
                            <a:srgbClr val="002060"/>
                          </a:solidFill>
                          <a:latin typeface="Arial" pitchFamily="34" charset="0"/>
                          <a:ea typeface="+mn-ea"/>
                          <a:cs typeface="Arial" pitchFamily="34" charset="0"/>
                        </a:rPr>
                        <a:t>Gross Return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Arial" pitchFamily="34" charset="0"/>
                          <a:cs typeface="Arial" pitchFamily="34" charset="0"/>
                        </a:rPr>
                        <a:t>300500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3399"/>
                          </a:solidFill>
                          <a:latin typeface="Arial" pitchFamily="34" charset="0"/>
                          <a:cs typeface="Arial" pitchFamily="34" charset="0"/>
                        </a:rPr>
                        <a:t>387500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21471">
                <a:tc>
                  <a:txBody>
                    <a:bodyPr/>
                    <a:lstStyle/>
                    <a:p>
                      <a:pPr>
                        <a:lnSpc>
                          <a:spcPct val="100000"/>
                        </a:lnSpc>
                      </a:pPr>
                      <a:r>
                        <a:rPr kumimoji="0" lang="en-US" sz="2000" b="1" kern="1200" dirty="0">
                          <a:solidFill>
                            <a:srgbClr val="002060"/>
                          </a:solidFill>
                          <a:latin typeface="Arial" pitchFamily="34" charset="0"/>
                          <a:ea typeface="+mn-ea"/>
                          <a:cs typeface="Arial" pitchFamily="34" charset="0"/>
                        </a:rPr>
                        <a:t>Net Return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Arial" pitchFamily="34" charset="0"/>
                          <a:cs typeface="Arial" pitchFamily="34" charset="0"/>
                        </a:rPr>
                        <a:t>135500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3399"/>
                          </a:solidFill>
                          <a:latin typeface="Arial" pitchFamily="34" charset="0"/>
                          <a:cs typeface="Arial" pitchFamily="34" charset="0"/>
                        </a:rPr>
                        <a:t>212500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21471">
                <a:tc>
                  <a:txBody>
                    <a:bodyPr/>
                    <a:lstStyle/>
                    <a:p>
                      <a:pPr>
                        <a:lnSpc>
                          <a:spcPct val="100000"/>
                        </a:lnSpc>
                      </a:pPr>
                      <a:r>
                        <a:rPr lang="en-US" sz="2000" b="1" dirty="0">
                          <a:solidFill>
                            <a:srgbClr val="002060"/>
                          </a:solidFill>
                          <a:latin typeface="Arial" pitchFamily="34" charset="0"/>
                          <a:cs typeface="Arial" pitchFamily="34" charset="0"/>
                        </a:rPr>
                        <a:t>BCR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002060"/>
                          </a:solidFill>
                          <a:latin typeface="Arial" pitchFamily="34" charset="0"/>
                          <a:cs typeface="Arial" pitchFamily="34" charset="0"/>
                        </a:rPr>
                        <a:t>1.82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800" b="1" dirty="0">
                          <a:solidFill>
                            <a:srgbClr val="FF3399"/>
                          </a:solidFill>
                          <a:latin typeface="Arial" pitchFamily="34" charset="0"/>
                          <a:ea typeface="Times New Roman"/>
                          <a:cs typeface="Arial" pitchFamily="34" charset="0"/>
                        </a:rPr>
                        <a:t>2.21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3" name="TextBox 12"/>
          <p:cNvSpPr txBox="1"/>
          <p:nvPr/>
        </p:nvSpPr>
        <p:spPr>
          <a:xfrm>
            <a:off x="0" y="1"/>
            <a:ext cx="9144000" cy="461665"/>
          </a:xfrm>
          <a:prstGeom prst="rect">
            <a:avLst/>
          </a:prstGeom>
          <a:solidFill>
            <a:srgbClr val="008000"/>
          </a:solidFill>
          <a:ln>
            <a:solidFill>
              <a:schemeClr val="accent2"/>
            </a:solidFill>
          </a:ln>
        </p:spPr>
        <p:txBody>
          <a:bodyPr wrap="square" rtlCol="0">
            <a:spAutoFit/>
          </a:bodyPr>
          <a:lstStyle/>
          <a:p>
            <a:pPr algn="ctr">
              <a:defRPr/>
            </a:pPr>
            <a:r>
              <a:rPr lang="en-US" sz="2400" b="1" dirty="0">
                <a:ln w="11430"/>
                <a:solidFill>
                  <a:schemeClr val="bg1"/>
                </a:solidFill>
                <a:latin typeface="Arial" pitchFamily="34" charset="0"/>
                <a:cs typeface="Arial" pitchFamily="34" charset="0"/>
              </a:rPr>
              <a:t>RESULTS</a:t>
            </a:r>
          </a:p>
        </p:txBody>
      </p:sp>
      <p:sp>
        <p:nvSpPr>
          <p:cNvPr id="16" name="Rectangle 15"/>
          <p:cNvSpPr/>
          <p:nvPr/>
        </p:nvSpPr>
        <p:spPr>
          <a:xfrm>
            <a:off x="71438" y="4286256"/>
            <a:ext cx="5929322" cy="21431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defRPr/>
            </a:pPr>
            <a:r>
              <a:rPr lang="en-US" sz="2400" b="1" dirty="0">
                <a:solidFill>
                  <a:schemeClr val="accent6">
                    <a:lumMod val="75000"/>
                  </a:schemeClr>
                </a:solidFill>
                <a:latin typeface="Arial" pitchFamily="34" charset="0"/>
                <a:cs typeface="Arial" pitchFamily="34" charset="0"/>
              </a:rPr>
              <a:t>Application of Bio agents along with PPFM increased the number of harvest, keeping quality, taste which lead to better acceptability (scale 5.0)</a:t>
            </a:r>
            <a:endParaRPr lang="en-US" sz="2400" b="1" i="1" dirty="0">
              <a:solidFill>
                <a:schemeClr val="accent6">
                  <a:lumMod val="75000"/>
                </a:schemeClr>
              </a:solidFill>
              <a:latin typeface="Arial" pitchFamily="34" charset="0"/>
              <a:cs typeface="Arial" pitchFamily="34" charset="0"/>
            </a:endParaRPr>
          </a:p>
        </p:txBody>
      </p:sp>
      <p:pic>
        <p:nvPicPr>
          <p:cNvPr id="5" name="Picture 4" descr="C:\Users\Sudhakar\Desktop\IMG_7250.JPG"/>
          <p:cNvPicPr/>
          <p:nvPr/>
        </p:nvPicPr>
        <p:blipFill>
          <a:blip r:embed="rId2" cstate="print"/>
          <a:srcRect/>
          <a:stretch>
            <a:fillRect/>
          </a:stretch>
        </p:blipFill>
        <p:spPr bwMode="auto">
          <a:xfrm>
            <a:off x="6138874" y="571477"/>
            <a:ext cx="2928926" cy="2781323"/>
          </a:xfrm>
          <a:prstGeom prst="rect">
            <a:avLst/>
          </a:prstGeom>
          <a:noFill/>
          <a:ln w="9525">
            <a:solidFill>
              <a:srgbClr val="FF0000"/>
            </a:solidFill>
            <a:miter lim="800000"/>
            <a:headEnd/>
            <a:tailEnd/>
          </a:ln>
        </p:spPr>
      </p:pic>
      <p:sp>
        <p:nvSpPr>
          <p:cNvPr id="8" name="Rectangle 7"/>
          <p:cNvSpPr/>
          <p:nvPr/>
        </p:nvSpPr>
        <p:spPr>
          <a:xfrm>
            <a:off x="76201" y="3857628"/>
            <a:ext cx="1752599" cy="369332"/>
          </a:xfrm>
          <a:prstGeom prst="rect">
            <a:avLst/>
          </a:prstGeom>
          <a:solidFill>
            <a:srgbClr val="7030A0"/>
          </a:solidFill>
        </p:spPr>
        <p:txBody>
          <a:bodyPr wrap="square">
            <a:spAutoFit/>
          </a:bodyPr>
          <a:lstStyle/>
          <a:p>
            <a:r>
              <a:rPr lang="en-US" b="1" dirty="0">
                <a:solidFill>
                  <a:schemeClr val="bg1"/>
                </a:solidFill>
                <a:latin typeface="Arial" pitchFamily="34" charset="0"/>
                <a:cs typeface="Arial" pitchFamily="34" charset="0"/>
              </a:rPr>
              <a:t>FEED BACK:  </a:t>
            </a:r>
            <a:endParaRPr lang="en-US" dirty="0">
              <a:solidFill>
                <a:schemeClr val="bg1"/>
              </a:solidFill>
              <a:latin typeface="Arial" pitchFamily="34" charset="0"/>
              <a:cs typeface="Arial" pitchFamily="34" charset="0"/>
            </a:endParaRPr>
          </a:p>
        </p:txBody>
      </p:sp>
      <p:pic>
        <p:nvPicPr>
          <p:cNvPr id="10" name="Picture 2" descr="J:\cowpea\IMG-20200603-WA0030.jpg"/>
          <p:cNvPicPr>
            <a:picLocks noGrp="1" noChangeAspect="1" noChangeArrowheads="1"/>
          </p:cNvPicPr>
          <p:nvPr>
            <p:ph sz="half" idx="1"/>
          </p:nvPr>
        </p:nvPicPr>
        <p:blipFill>
          <a:blip r:embed="rId3"/>
          <a:srcRect/>
          <a:stretch>
            <a:fillRect/>
          </a:stretch>
        </p:blipFill>
        <p:spPr bwMode="auto">
          <a:xfrm>
            <a:off x="6143636" y="3661636"/>
            <a:ext cx="2928926" cy="2739164"/>
          </a:xfrm>
          <a:prstGeom prst="rect">
            <a:avLst/>
          </a:prstGeom>
          <a:noFill/>
          <a:ln>
            <a:solidFill>
              <a:srgbClr val="FF0000"/>
            </a:solidFill>
          </a:ln>
        </p:spPr>
      </p:pic>
      <p:sp>
        <p:nvSpPr>
          <p:cNvPr id="11"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ethod demonstration on soil sample collection for soil test.JPG"/>
          <p:cNvPicPr>
            <a:picLocks noChangeAspect="1"/>
          </p:cNvPicPr>
          <p:nvPr/>
        </p:nvPicPr>
        <p:blipFill>
          <a:blip r:embed="rId2" cstate="print"/>
          <a:srcRect l="19048"/>
          <a:stretch>
            <a:fillRect/>
          </a:stretch>
        </p:blipFill>
        <p:spPr>
          <a:xfrm>
            <a:off x="76200" y="4511040"/>
            <a:ext cx="2887626" cy="2000872"/>
          </a:xfrm>
          <a:prstGeom prst="rect">
            <a:avLst/>
          </a:prstGeom>
          <a:ln>
            <a:solidFill>
              <a:srgbClr val="FF0000"/>
            </a:solidFill>
          </a:ln>
        </p:spPr>
      </p:pic>
      <p:pic>
        <p:nvPicPr>
          <p:cNvPr id="10" name="Picture 9" descr="Screenshot_2020-06-23-07-36-26-383_com.miui.gallery-01.jpeg"/>
          <p:cNvPicPr>
            <a:picLocks noChangeAspect="1"/>
          </p:cNvPicPr>
          <p:nvPr/>
        </p:nvPicPr>
        <p:blipFill>
          <a:blip r:embed="rId3" cstate="print"/>
          <a:srcRect t="34444" r="15555" b="10000"/>
          <a:stretch>
            <a:fillRect/>
          </a:stretch>
        </p:blipFill>
        <p:spPr>
          <a:xfrm>
            <a:off x="6180174" y="518160"/>
            <a:ext cx="2892388" cy="2739308"/>
          </a:xfrm>
          <a:prstGeom prst="rect">
            <a:avLst/>
          </a:prstGeom>
          <a:ln>
            <a:solidFill>
              <a:srgbClr val="FF0000"/>
            </a:solidFill>
          </a:ln>
        </p:spPr>
      </p:pic>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099385002"/>
              </p:ext>
            </p:extLst>
          </p:nvPr>
        </p:nvGraphicFramePr>
        <p:xfrm>
          <a:off x="71438" y="518160"/>
          <a:ext cx="6024562" cy="3901440"/>
        </p:xfrm>
        <a:graphic>
          <a:graphicData uri="http://schemas.openxmlformats.org/drawingml/2006/table">
            <a:tbl>
              <a:tblPr firstRow="1" bandRow="1">
                <a:tableStyleId>{5940675A-B579-460E-94D1-54222C63F5DA}</a:tableStyleId>
              </a:tblPr>
              <a:tblGrid>
                <a:gridCol w="1833562">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2705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1600" b="1" dirty="0" err="1">
                          <a:solidFill>
                            <a:schemeClr val="tx1"/>
                          </a:solidFill>
                          <a:effectLst/>
                          <a:latin typeface="Arial" pitchFamily="34" charset="0"/>
                          <a:cs typeface="Arial" pitchFamily="34" charset="0"/>
                        </a:rPr>
                        <a:t>Vattavada</a:t>
                      </a:r>
                      <a:endParaRPr lang="en-US" sz="1600" b="1" dirty="0">
                        <a:solidFill>
                          <a:schemeClr val="tx1"/>
                        </a:solidFill>
                        <a:effectLst/>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0"/>
                  </a:ext>
                </a:extLst>
              </a:tr>
              <a:tr h="4733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cs typeface="Arial" pitchFamily="34" charset="0"/>
                        </a:rPr>
                        <a:t>Area under  cabbage</a:t>
                      </a:r>
                    </a:p>
                  </a:txBody>
                  <a:tcPr horzOverflow="overflow">
                    <a:solidFill>
                      <a:srgbClr val="008000"/>
                    </a:solidFill>
                  </a:tcPr>
                </a:tc>
                <a:tc>
                  <a:txBody>
                    <a:bodyPr/>
                    <a:lstStyle/>
                    <a:p>
                      <a:pPr>
                        <a:lnSpc>
                          <a:spcPct val="100000"/>
                        </a:lnSpc>
                      </a:pPr>
                      <a:r>
                        <a:rPr lang="en-US" sz="1600" b="1" baseline="0" dirty="0">
                          <a:solidFill>
                            <a:schemeClr val="tx1"/>
                          </a:solidFill>
                          <a:latin typeface="Arial" pitchFamily="34" charset="0"/>
                          <a:cs typeface="Arial" pitchFamily="34" charset="0"/>
                        </a:rPr>
                        <a:t>218 ha</a:t>
                      </a:r>
                      <a:endParaRPr lang="en-US" sz="16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1"/>
                  </a:ext>
                </a:extLst>
              </a:tr>
              <a:tr h="2705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6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2"/>
                  </a:ext>
                </a:extLst>
              </a:tr>
              <a:tr h="2705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cs typeface="Arial" pitchFamily="34" charset="0"/>
                        </a:rPr>
                        <a:t>Season</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600" b="1" dirty="0">
                          <a:solidFill>
                            <a:schemeClr val="tx1"/>
                          </a:solidFill>
                          <a:latin typeface="Arial" pitchFamily="34" charset="0"/>
                          <a:cs typeface="Arial" pitchFamily="34" charset="0"/>
                        </a:rPr>
                        <a:t>Rabi</a:t>
                      </a:r>
                    </a:p>
                  </a:txBody>
                  <a:tcPr>
                    <a:solidFill>
                      <a:srgbClr val="CCFF99"/>
                    </a:solidFill>
                  </a:tcPr>
                </a:tc>
                <a:extLst>
                  <a:ext uri="{0D108BD9-81ED-4DB2-BD59-A6C34878D82A}">
                    <a16:rowId xmlns:a16="http://schemas.microsoft.com/office/drawing/2014/main" val="10003"/>
                  </a:ext>
                </a:extLst>
              </a:tr>
              <a:tr h="115823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chemeClr val="bg1"/>
                          </a:solidFill>
                          <a:latin typeface="Arial" pitchFamily="34" charset="0"/>
                          <a:ea typeface="Arial Unicode MS" pitchFamily="34" charset="-128"/>
                          <a:cs typeface="Arial" pitchFamily="34" charset="0"/>
                        </a:rPr>
                        <a:t>Prioritized Problem</a:t>
                      </a:r>
                      <a:endParaRPr kumimoji="0" lang="en-US" sz="16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287338" indent="-233363">
                        <a:buFont typeface="Arial" pitchFamily="34" charset="0"/>
                        <a:buChar char="•"/>
                        <a:defRPr/>
                      </a:pPr>
                      <a:r>
                        <a:rPr lang="en-US" sz="1400" b="1" baseline="0" dirty="0">
                          <a:solidFill>
                            <a:schemeClr val="tx1"/>
                          </a:solidFill>
                          <a:latin typeface="Arial" pitchFamily="34" charset="0"/>
                          <a:ea typeface="Times New Roman"/>
                          <a:cs typeface="Arial" pitchFamily="34" charset="0"/>
                        </a:rPr>
                        <a:t>Inadequate knowledge on soil test based nutrient  management</a:t>
                      </a:r>
                    </a:p>
                    <a:p>
                      <a:pPr marL="287338" indent="-233363">
                        <a:buFont typeface="Arial" pitchFamily="34" charset="0"/>
                        <a:buChar char="•"/>
                        <a:defRPr/>
                      </a:pPr>
                      <a:r>
                        <a:rPr lang="en-US" sz="1400" b="1" baseline="0" dirty="0">
                          <a:solidFill>
                            <a:schemeClr val="tx1"/>
                          </a:solidFill>
                          <a:latin typeface="Arial" pitchFamily="34" charset="0"/>
                          <a:cs typeface="Arial" pitchFamily="34" charset="0"/>
                        </a:rPr>
                        <a:t>Indiscriminate use of  chemical inputs</a:t>
                      </a:r>
                    </a:p>
                    <a:p>
                      <a:pPr marL="287338" indent="-233363">
                        <a:buFont typeface="Arial" pitchFamily="34" charset="0"/>
                        <a:buChar char="•"/>
                        <a:defRPr/>
                      </a:pPr>
                      <a:r>
                        <a:rPr lang="en-US" sz="1400" b="1" baseline="0" dirty="0">
                          <a:solidFill>
                            <a:schemeClr val="tx1"/>
                          </a:solidFill>
                          <a:latin typeface="Arial" pitchFamily="34" charset="0"/>
                          <a:cs typeface="Arial" pitchFamily="34" charset="0"/>
                        </a:rPr>
                        <a:t>Physiological disorders due to deficiency  of nutrients</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r h="47339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chemeClr val="bg1"/>
                          </a:solidFill>
                          <a:latin typeface="Arial" pitchFamily="34" charset="0"/>
                          <a:cs typeface="Arial" pitchFamily="34" charset="0"/>
                        </a:rPr>
                        <a:t>Technologies Demonstrated</a:t>
                      </a:r>
                      <a:endParaRPr kumimoji="0" lang="en-US" sz="16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346075"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latin typeface="Arial" pitchFamily="34" charset="0"/>
                          <a:cs typeface="Arial" pitchFamily="34" charset="0"/>
                        </a:rPr>
                        <a:t>Seed tr. With Pseudomonas@10g/kg</a:t>
                      </a:r>
                      <a:r>
                        <a:rPr lang="en-US" sz="1400" b="1" baseline="0" dirty="0">
                          <a:solidFill>
                            <a:schemeClr val="tx1"/>
                          </a:solidFill>
                          <a:latin typeface="Arial" pitchFamily="34" charset="0"/>
                          <a:cs typeface="Arial" pitchFamily="34" charset="0"/>
                        </a:rPr>
                        <a:t> seed</a:t>
                      </a:r>
                    </a:p>
                    <a:p>
                      <a:pPr marL="346075"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baseline="0" dirty="0">
                          <a:solidFill>
                            <a:schemeClr val="tx1"/>
                          </a:solidFill>
                          <a:latin typeface="Arial" pitchFamily="34" charset="0"/>
                          <a:cs typeface="Arial" pitchFamily="34" charset="0"/>
                        </a:rPr>
                        <a:t>Lime@600kg/ha</a:t>
                      </a:r>
                    </a:p>
                    <a:p>
                      <a:pPr marL="346075"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baseline="0" dirty="0">
                          <a:solidFill>
                            <a:schemeClr val="tx1"/>
                          </a:solidFill>
                          <a:latin typeface="Arial" pitchFamily="34" charset="0"/>
                          <a:cs typeface="Arial" pitchFamily="34" charset="0"/>
                        </a:rPr>
                        <a:t>STL based nutrient application</a:t>
                      </a:r>
                    </a:p>
                    <a:p>
                      <a:pPr marL="346075"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baseline="0" dirty="0">
                          <a:solidFill>
                            <a:schemeClr val="tx1"/>
                          </a:solidFill>
                          <a:latin typeface="Arial" pitchFamily="34" charset="0"/>
                          <a:cs typeface="Arial" pitchFamily="34" charset="0"/>
                        </a:rPr>
                        <a:t>Foliar application of Veg. special @5g/lit of water</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5"/>
                  </a:ext>
                </a:extLst>
              </a:tr>
            </a:tbl>
          </a:graphicData>
        </a:graphic>
      </p:graphicFrame>
      <p:sp>
        <p:nvSpPr>
          <p:cNvPr id="8"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FLD 3.  INTEGRATED NUTRIENT MANAGEMNT IN CABBAGE</a:t>
            </a:r>
          </a:p>
        </p:txBody>
      </p:sp>
      <p:pic>
        <p:nvPicPr>
          <p:cNvPr id="11" name="Picture 10" descr="IMG-20200401-WA0008.jpg"/>
          <p:cNvPicPr>
            <a:picLocks noChangeAspect="1"/>
          </p:cNvPicPr>
          <p:nvPr/>
        </p:nvPicPr>
        <p:blipFill>
          <a:blip r:embed="rId4" cstate="print"/>
          <a:srcRect l="30909" b="-202"/>
          <a:stretch>
            <a:fillRect/>
          </a:stretch>
        </p:blipFill>
        <p:spPr>
          <a:xfrm>
            <a:off x="3048000" y="4511040"/>
            <a:ext cx="3048000" cy="2013559"/>
          </a:xfrm>
          <a:prstGeom prst="rect">
            <a:avLst/>
          </a:prstGeom>
          <a:ln>
            <a:solidFill>
              <a:srgbClr val="FF0000"/>
            </a:solidFill>
          </a:ln>
        </p:spPr>
      </p:pic>
      <p:pic>
        <p:nvPicPr>
          <p:cNvPr id="1026" name="Picture 2" descr="C:\Users\User\Desktop\arm\FLD-INM in cabbage\IMG-20200401-WA0009.jpg"/>
          <p:cNvPicPr>
            <a:picLocks noChangeAspect="1" noChangeArrowheads="1"/>
          </p:cNvPicPr>
          <p:nvPr/>
        </p:nvPicPr>
        <p:blipFill>
          <a:blip r:embed="rId5" cstate="print"/>
          <a:srcRect/>
          <a:stretch>
            <a:fillRect/>
          </a:stretch>
        </p:blipFill>
        <p:spPr bwMode="auto">
          <a:xfrm>
            <a:off x="6180174" y="3886200"/>
            <a:ext cx="2892388" cy="2624598"/>
          </a:xfrm>
          <a:prstGeom prst="rect">
            <a:avLst/>
          </a:prstGeom>
          <a:noFill/>
          <a:ln>
            <a:solidFill>
              <a:srgbClr val="FF0000"/>
            </a:solidFill>
          </a:ln>
        </p:spPr>
      </p:pic>
      <p:sp>
        <p:nvSpPr>
          <p:cNvPr id="15"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938087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txBox="1">
            <a:spLocks/>
          </p:cNvSpPr>
          <p:nvPr/>
        </p:nvSpPr>
        <p:spPr>
          <a:xfrm>
            <a:off x="0" y="-24"/>
            <a:ext cx="9144000" cy="500066"/>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SOIL TEST RESULT</a:t>
            </a:r>
          </a:p>
        </p:txBody>
      </p:sp>
      <p:graphicFrame>
        <p:nvGraphicFramePr>
          <p:cNvPr id="7" name="Table 6"/>
          <p:cNvGraphicFramePr>
            <a:graphicFrameLocks noGrp="1"/>
          </p:cNvGraphicFramePr>
          <p:nvPr>
            <p:extLst>
              <p:ext uri="{D42A27DB-BD31-4B8C-83A1-F6EECF244321}">
                <p14:modId xmlns:p14="http://schemas.microsoft.com/office/powerpoint/2010/main" val="3662720941"/>
              </p:ext>
            </p:extLst>
          </p:nvPr>
        </p:nvGraphicFramePr>
        <p:xfrm>
          <a:off x="152400" y="642918"/>
          <a:ext cx="8839200" cy="5214972"/>
        </p:xfrm>
        <a:graphic>
          <a:graphicData uri="http://schemas.openxmlformats.org/drawingml/2006/table">
            <a:tbl>
              <a:tblPr firstRow="1" bandRow="1">
                <a:tableStyleId>{5940675A-B579-460E-94D1-54222C63F5DA}</a:tableStyleId>
              </a:tblPr>
              <a:tblGrid>
                <a:gridCol w="3327298">
                  <a:extLst>
                    <a:ext uri="{9D8B030D-6E8A-4147-A177-3AD203B41FA5}">
                      <a16:colId xmlns:a16="http://schemas.microsoft.com/office/drawing/2014/main" val="20000"/>
                    </a:ext>
                  </a:extLst>
                </a:gridCol>
                <a:gridCol w="2831743">
                  <a:extLst>
                    <a:ext uri="{9D8B030D-6E8A-4147-A177-3AD203B41FA5}">
                      <a16:colId xmlns:a16="http://schemas.microsoft.com/office/drawing/2014/main" val="20001"/>
                    </a:ext>
                  </a:extLst>
                </a:gridCol>
                <a:gridCol w="2680159">
                  <a:extLst>
                    <a:ext uri="{9D8B030D-6E8A-4147-A177-3AD203B41FA5}">
                      <a16:colId xmlns:a16="http://schemas.microsoft.com/office/drawing/2014/main" val="20002"/>
                    </a:ext>
                  </a:extLst>
                </a:gridCol>
              </a:tblGrid>
              <a:tr h="744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3399"/>
                          </a:solidFill>
                          <a:effectLst/>
                          <a:latin typeface="Arial" pitchFamily="34" charset="0"/>
                          <a:cs typeface="Arial" pitchFamily="34" charset="0"/>
                        </a:rPr>
                        <a:t>PARAMETERS</a:t>
                      </a:r>
                    </a:p>
                  </a:txBody>
                  <a:tcPr horzOverflow="overflow">
                    <a:solidFill>
                      <a:srgbClr val="008000"/>
                    </a:solidFill>
                  </a:tcPr>
                </a:tc>
                <a:tc>
                  <a:txBody>
                    <a:bodyPr/>
                    <a:lstStyle/>
                    <a:p>
                      <a:pPr algn="ctr" fontAlgn="auto">
                        <a:spcBef>
                          <a:spcPts val="0"/>
                        </a:spcBef>
                        <a:spcAft>
                          <a:spcPts val="0"/>
                        </a:spcAft>
                        <a:defRPr/>
                      </a:pPr>
                      <a:r>
                        <a:rPr lang="en-US" sz="2400" b="1" dirty="0">
                          <a:solidFill>
                            <a:srgbClr val="FF3399"/>
                          </a:solidFill>
                          <a:effectLst/>
                          <a:latin typeface="Arial" pitchFamily="34" charset="0"/>
                          <a:cs typeface="Arial" pitchFamily="34" charset="0"/>
                        </a:rPr>
                        <a:t>CHECK</a:t>
                      </a:r>
                    </a:p>
                  </a:txBody>
                  <a:tcPr>
                    <a:solidFill>
                      <a:srgbClr val="CCFF99"/>
                    </a:solidFill>
                  </a:tcPr>
                </a:tc>
                <a:tc>
                  <a:txBody>
                    <a:bodyPr/>
                    <a:lstStyle/>
                    <a:p>
                      <a:pPr algn="ctr" fontAlgn="auto">
                        <a:spcBef>
                          <a:spcPts val="0"/>
                        </a:spcBef>
                        <a:spcAft>
                          <a:spcPts val="0"/>
                        </a:spcAft>
                        <a:defRPr/>
                      </a:pPr>
                      <a:r>
                        <a:rPr lang="en-US" sz="2400" b="1" dirty="0">
                          <a:solidFill>
                            <a:srgbClr val="FF3399"/>
                          </a:solidFill>
                          <a:effectLst/>
                          <a:latin typeface="Arial" pitchFamily="34" charset="0"/>
                          <a:cs typeface="Arial" pitchFamily="34" charset="0"/>
                        </a:rPr>
                        <a:t>DEMO</a:t>
                      </a:r>
                    </a:p>
                  </a:txBody>
                  <a:tcPr>
                    <a:solidFill>
                      <a:srgbClr val="CCFF99"/>
                    </a:solidFill>
                  </a:tcPr>
                </a:tc>
                <a:extLst>
                  <a:ext uri="{0D108BD9-81ED-4DB2-BD59-A6C34878D82A}">
                    <a16:rowId xmlns:a16="http://schemas.microsoft.com/office/drawing/2014/main" val="10000"/>
                  </a:ext>
                </a:extLst>
              </a:tr>
              <a:tr h="744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itchFamily="34" charset="0"/>
                          <a:cs typeface="Arial" pitchFamily="34" charset="0"/>
                        </a:rPr>
                        <a:t>Soil pH</a:t>
                      </a:r>
                    </a:p>
                  </a:txBody>
                  <a:tcPr horzOverflow="overflow">
                    <a:solidFill>
                      <a:srgbClr val="008000"/>
                    </a:solidFill>
                  </a:tcPr>
                </a:tc>
                <a:tc>
                  <a:txBody>
                    <a:bodyPr/>
                    <a:lstStyle/>
                    <a:p>
                      <a:pPr marL="0" indent="0" algn="ctr">
                        <a:buFont typeface="Wingdings" pitchFamily="2" charset="2"/>
                        <a:buNone/>
                      </a:pPr>
                      <a:r>
                        <a:rPr lang="en-US" sz="2400" b="1" dirty="0">
                          <a:solidFill>
                            <a:schemeClr val="tx1"/>
                          </a:solidFill>
                          <a:latin typeface="Arial" pitchFamily="34" charset="0"/>
                          <a:cs typeface="Arial" pitchFamily="34" charset="0"/>
                        </a:rPr>
                        <a:t>4.2</a:t>
                      </a:r>
                    </a:p>
                  </a:txBody>
                  <a:tcPr>
                    <a:solidFill>
                      <a:srgbClr val="CCFF99"/>
                    </a:solidFill>
                  </a:tcPr>
                </a:tc>
                <a:tc>
                  <a:txBody>
                    <a:bodyPr/>
                    <a:lstStyle/>
                    <a:p>
                      <a:pPr marL="0" indent="0" algn="ctr">
                        <a:buFont typeface="Wingdings" pitchFamily="2" charset="2"/>
                        <a:buNone/>
                      </a:pPr>
                      <a:r>
                        <a:rPr lang="en-US" sz="2400" b="1" dirty="0">
                          <a:solidFill>
                            <a:schemeClr val="tx1"/>
                          </a:solidFill>
                          <a:latin typeface="Arial" pitchFamily="34" charset="0"/>
                          <a:cs typeface="Arial" pitchFamily="34" charset="0"/>
                        </a:rPr>
                        <a:t>5.9</a:t>
                      </a:r>
                    </a:p>
                  </a:txBody>
                  <a:tcPr>
                    <a:solidFill>
                      <a:srgbClr val="CCFF99"/>
                    </a:solidFill>
                  </a:tcPr>
                </a:tc>
                <a:extLst>
                  <a:ext uri="{0D108BD9-81ED-4DB2-BD59-A6C34878D82A}">
                    <a16:rowId xmlns:a16="http://schemas.microsoft.com/office/drawing/2014/main" val="10001"/>
                  </a:ext>
                </a:extLst>
              </a:tr>
              <a:tr h="744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itchFamily="34" charset="0"/>
                          <a:cs typeface="Arial" pitchFamily="34" charset="0"/>
                        </a:rPr>
                        <a:t>Nitrogen (kg/ha)</a:t>
                      </a:r>
                    </a:p>
                  </a:txBody>
                  <a:tcPr horzOverflow="overflow">
                    <a:solidFill>
                      <a:srgbClr val="008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itchFamily="34" charset="0"/>
                          <a:cs typeface="Arial" pitchFamily="34" charset="0"/>
                        </a:rPr>
                        <a:t>312.6</a:t>
                      </a:r>
                    </a:p>
                  </a:txBody>
                  <a:tcP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itchFamily="34" charset="0"/>
                          <a:cs typeface="Arial" pitchFamily="34" charset="0"/>
                        </a:rPr>
                        <a:t>588.1</a:t>
                      </a:r>
                    </a:p>
                  </a:txBody>
                  <a:tcPr>
                    <a:solidFill>
                      <a:srgbClr val="CCFF99"/>
                    </a:solidFill>
                  </a:tcPr>
                </a:tc>
                <a:extLst>
                  <a:ext uri="{0D108BD9-81ED-4DB2-BD59-A6C34878D82A}">
                    <a16:rowId xmlns:a16="http://schemas.microsoft.com/office/drawing/2014/main" val="10002"/>
                  </a:ext>
                </a:extLst>
              </a:tr>
              <a:tr h="744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itchFamily="34" charset="0"/>
                          <a:cs typeface="Arial" pitchFamily="34" charset="0"/>
                        </a:rPr>
                        <a:t>Phosphorus (kg/ha)</a:t>
                      </a:r>
                    </a:p>
                  </a:txBody>
                  <a:tcPr horzOverflow="overflow">
                    <a:solidFill>
                      <a:srgbClr val="008000"/>
                    </a:solidFill>
                  </a:tcPr>
                </a:tc>
                <a:tc>
                  <a:txBody>
                    <a:bodyPr/>
                    <a:lstStyle/>
                    <a:p>
                      <a:pPr algn="ctr"/>
                      <a:r>
                        <a:rPr lang="en-US" sz="2400" b="1" dirty="0">
                          <a:solidFill>
                            <a:schemeClr val="tx1"/>
                          </a:solidFill>
                          <a:latin typeface="Arial" pitchFamily="34" charset="0"/>
                          <a:cs typeface="Arial" pitchFamily="34" charset="0"/>
                        </a:rPr>
                        <a:t>20.5</a:t>
                      </a:r>
                    </a:p>
                  </a:txBody>
                  <a:tcPr>
                    <a:solidFill>
                      <a:srgbClr val="CCFF99"/>
                    </a:solidFill>
                  </a:tcPr>
                </a:tc>
                <a:tc>
                  <a:txBody>
                    <a:bodyPr/>
                    <a:lstStyle/>
                    <a:p>
                      <a:pPr algn="ctr"/>
                      <a:r>
                        <a:rPr lang="en-US" sz="2400" b="1" dirty="0">
                          <a:solidFill>
                            <a:schemeClr val="tx1"/>
                          </a:solidFill>
                          <a:latin typeface="Arial" pitchFamily="34" charset="0"/>
                          <a:cs typeface="Arial" pitchFamily="34" charset="0"/>
                        </a:rPr>
                        <a:t>46.0</a:t>
                      </a:r>
                    </a:p>
                  </a:txBody>
                  <a:tcPr>
                    <a:solidFill>
                      <a:srgbClr val="CCFF99"/>
                    </a:solidFill>
                  </a:tcPr>
                </a:tc>
                <a:extLst>
                  <a:ext uri="{0D108BD9-81ED-4DB2-BD59-A6C34878D82A}">
                    <a16:rowId xmlns:a16="http://schemas.microsoft.com/office/drawing/2014/main" val="10003"/>
                  </a:ext>
                </a:extLst>
              </a:tr>
              <a:tr h="744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itchFamily="34" charset="0"/>
                          <a:cs typeface="Arial" pitchFamily="34" charset="0"/>
                        </a:rPr>
                        <a:t>Potassium (kg/ha)</a:t>
                      </a:r>
                    </a:p>
                  </a:txBody>
                  <a:tcPr horzOverflow="overflow">
                    <a:solidFill>
                      <a:srgbClr val="008000"/>
                    </a:solidFill>
                  </a:tcPr>
                </a:tc>
                <a:tc>
                  <a:txBody>
                    <a:bodyPr/>
                    <a:lstStyle/>
                    <a:p>
                      <a:pPr marL="0" marR="0" lvl="0" indent="0" algn="ctr" defTabSz="965200" rtl="0" eaLnBrk="1" fontAlgn="base" latinLnBrk="0" hangingPunct="1">
                        <a:lnSpc>
                          <a:spcPct val="100000"/>
                        </a:lnSpc>
                        <a:spcBef>
                          <a:spcPct val="0"/>
                        </a:spcBef>
                        <a:spcAft>
                          <a:spcPct val="0"/>
                        </a:spcAft>
                        <a:buClrTx/>
                        <a:buSzTx/>
                        <a:buFontTx/>
                        <a:buNone/>
                        <a:tabLst/>
                        <a:defRPr/>
                      </a:pPr>
                      <a:r>
                        <a:rPr lang="en-US" sz="2400" b="1" dirty="0">
                          <a:solidFill>
                            <a:schemeClr val="tx1"/>
                          </a:solidFill>
                          <a:latin typeface="Arial" pitchFamily="34" charset="0"/>
                          <a:cs typeface="Arial" pitchFamily="34" charset="0"/>
                        </a:rPr>
                        <a:t>215</a:t>
                      </a:r>
                    </a:p>
                  </a:txBody>
                  <a:tcPr>
                    <a:solidFill>
                      <a:srgbClr val="CCFF99"/>
                    </a:solidFill>
                  </a:tcPr>
                </a:tc>
                <a:tc>
                  <a:txBody>
                    <a:bodyPr/>
                    <a:lstStyle/>
                    <a:p>
                      <a:pPr marL="0" marR="0" lvl="0" indent="0" algn="ctr" defTabSz="965200" rtl="0" eaLnBrk="1" fontAlgn="base" latinLnBrk="0" hangingPunct="1">
                        <a:lnSpc>
                          <a:spcPct val="100000"/>
                        </a:lnSpc>
                        <a:spcBef>
                          <a:spcPct val="0"/>
                        </a:spcBef>
                        <a:spcAft>
                          <a:spcPct val="0"/>
                        </a:spcAft>
                        <a:buClrTx/>
                        <a:buSzTx/>
                        <a:buFontTx/>
                        <a:buNone/>
                        <a:tabLst/>
                        <a:defRPr/>
                      </a:pPr>
                      <a:r>
                        <a:rPr lang="en-US" sz="2400" b="1" dirty="0">
                          <a:solidFill>
                            <a:schemeClr val="tx1"/>
                          </a:solidFill>
                          <a:latin typeface="Arial" pitchFamily="34" charset="0"/>
                          <a:cs typeface="Arial" pitchFamily="34" charset="0"/>
                        </a:rPr>
                        <a:t>385</a:t>
                      </a:r>
                    </a:p>
                  </a:txBody>
                  <a:tcPr>
                    <a:solidFill>
                      <a:srgbClr val="CCFF99"/>
                    </a:solidFill>
                  </a:tcPr>
                </a:tc>
                <a:extLst>
                  <a:ext uri="{0D108BD9-81ED-4DB2-BD59-A6C34878D82A}">
                    <a16:rowId xmlns:a16="http://schemas.microsoft.com/office/drawing/2014/main" val="10004"/>
                  </a:ext>
                </a:extLst>
              </a:tr>
              <a:tr h="744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itchFamily="34" charset="0"/>
                          <a:cs typeface="Arial" pitchFamily="34" charset="0"/>
                        </a:rPr>
                        <a:t>Zinc (</a:t>
                      </a:r>
                      <a:r>
                        <a:rPr kumimoji="0" lang="en-US" sz="2400" b="1" i="0" u="none" strike="noStrike" cap="none" normalizeH="0" baseline="0" dirty="0" err="1">
                          <a:ln>
                            <a:noFill/>
                          </a:ln>
                          <a:solidFill>
                            <a:schemeClr val="bg1"/>
                          </a:solidFill>
                          <a:effectLst/>
                          <a:latin typeface="Arial" pitchFamily="34" charset="0"/>
                          <a:cs typeface="Arial" pitchFamily="34" charset="0"/>
                        </a:rPr>
                        <a:t>ppm</a:t>
                      </a:r>
                      <a:r>
                        <a:rPr kumimoji="0" lang="en-US" sz="2400" b="1" i="0" u="none" strike="noStrike" cap="none" normalizeH="0" baseline="0" dirty="0">
                          <a:ln>
                            <a:noFill/>
                          </a:ln>
                          <a:solidFill>
                            <a:schemeClr val="bg1"/>
                          </a:solidFill>
                          <a:effectLst/>
                          <a:latin typeface="Arial" pitchFamily="34" charset="0"/>
                          <a:cs typeface="Arial" pitchFamily="34" charset="0"/>
                        </a:rPr>
                        <a:t>)</a:t>
                      </a:r>
                    </a:p>
                  </a:txBody>
                  <a:tcPr horzOverflow="overflow">
                    <a:solidFill>
                      <a:srgbClr val="008000"/>
                    </a:solidFill>
                  </a:tcPr>
                </a:tc>
                <a:tc>
                  <a:txBody>
                    <a:bodyPr/>
                    <a:lstStyle/>
                    <a:p>
                      <a:pPr marL="0" marR="0" lvl="0" indent="0" algn="ctr" defTabSz="965200" rtl="0" eaLnBrk="1" fontAlgn="base" latinLnBrk="0" hangingPunct="1">
                        <a:lnSpc>
                          <a:spcPct val="100000"/>
                        </a:lnSpc>
                        <a:spcBef>
                          <a:spcPct val="0"/>
                        </a:spcBef>
                        <a:spcAft>
                          <a:spcPct val="0"/>
                        </a:spcAft>
                        <a:buClrTx/>
                        <a:buSzTx/>
                        <a:buFontTx/>
                        <a:buNone/>
                        <a:tabLst/>
                        <a:defRPr/>
                      </a:pPr>
                      <a:r>
                        <a:rPr lang="en-US" sz="2400" b="1" dirty="0">
                          <a:solidFill>
                            <a:schemeClr val="tx1"/>
                          </a:solidFill>
                          <a:latin typeface="Arial" pitchFamily="34" charset="0"/>
                          <a:cs typeface="Arial" pitchFamily="34" charset="0"/>
                        </a:rPr>
                        <a:t>0.4</a:t>
                      </a:r>
                    </a:p>
                  </a:txBody>
                  <a:tcPr>
                    <a:solidFill>
                      <a:srgbClr val="CCFF99"/>
                    </a:solidFill>
                  </a:tcPr>
                </a:tc>
                <a:tc>
                  <a:txBody>
                    <a:bodyPr/>
                    <a:lstStyle/>
                    <a:p>
                      <a:pPr marL="0" marR="0" lvl="0" indent="0" algn="ctr" defTabSz="965200" rtl="0" eaLnBrk="1" fontAlgn="base" latinLnBrk="0" hangingPunct="1">
                        <a:lnSpc>
                          <a:spcPct val="100000"/>
                        </a:lnSpc>
                        <a:spcBef>
                          <a:spcPct val="0"/>
                        </a:spcBef>
                        <a:spcAft>
                          <a:spcPct val="0"/>
                        </a:spcAft>
                        <a:buClrTx/>
                        <a:buSzTx/>
                        <a:buFontTx/>
                        <a:buNone/>
                        <a:tabLst/>
                        <a:defRPr/>
                      </a:pPr>
                      <a:r>
                        <a:rPr lang="en-US" sz="2400" b="1" dirty="0">
                          <a:solidFill>
                            <a:schemeClr val="tx1"/>
                          </a:solidFill>
                          <a:latin typeface="Arial" pitchFamily="34" charset="0"/>
                          <a:cs typeface="Arial" pitchFamily="34" charset="0"/>
                        </a:rPr>
                        <a:t>1.0</a:t>
                      </a:r>
                    </a:p>
                  </a:txBody>
                  <a:tcPr>
                    <a:solidFill>
                      <a:srgbClr val="CCFF99"/>
                    </a:solidFill>
                  </a:tcPr>
                </a:tc>
                <a:extLst>
                  <a:ext uri="{0D108BD9-81ED-4DB2-BD59-A6C34878D82A}">
                    <a16:rowId xmlns:a16="http://schemas.microsoft.com/office/drawing/2014/main" val="10005"/>
                  </a:ext>
                </a:extLst>
              </a:tr>
              <a:tr h="7449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itchFamily="34" charset="0"/>
                          <a:cs typeface="Arial" pitchFamily="34" charset="0"/>
                        </a:rPr>
                        <a:t>Boron (</a:t>
                      </a:r>
                      <a:r>
                        <a:rPr kumimoji="0" lang="en-US" sz="2400" b="1" i="0" u="none" strike="noStrike" cap="none" normalizeH="0" baseline="0" dirty="0" err="1">
                          <a:ln>
                            <a:noFill/>
                          </a:ln>
                          <a:solidFill>
                            <a:schemeClr val="bg1"/>
                          </a:solidFill>
                          <a:effectLst/>
                          <a:latin typeface="Arial" pitchFamily="34" charset="0"/>
                          <a:cs typeface="Arial" pitchFamily="34" charset="0"/>
                        </a:rPr>
                        <a:t>ppm</a:t>
                      </a:r>
                      <a:r>
                        <a:rPr kumimoji="0" lang="en-US" sz="2400" b="1" i="0" u="none" strike="noStrike" cap="none" normalizeH="0" baseline="0" dirty="0">
                          <a:ln>
                            <a:noFill/>
                          </a:ln>
                          <a:solidFill>
                            <a:schemeClr val="bg1"/>
                          </a:solidFill>
                          <a:effectLst/>
                          <a:latin typeface="Arial" pitchFamily="34" charset="0"/>
                          <a:cs typeface="Arial" pitchFamily="34" charset="0"/>
                        </a:rPr>
                        <a:t>)</a:t>
                      </a:r>
                    </a:p>
                  </a:txBody>
                  <a:tcPr horzOverflow="overflow">
                    <a:solidFill>
                      <a:srgbClr val="008000"/>
                    </a:solidFill>
                  </a:tcPr>
                </a:tc>
                <a:tc>
                  <a:txBody>
                    <a:bodyPr/>
                    <a:lstStyle/>
                    <a:p>
                      <a:pPr marL="0" marR="0" lvl="0" indent="0" algn="ctr" defTabSz="965200" rtl="0" eaLnBrk="1" fontAlgn="base" latinLnBrk="0" hangingPunct="1">
                        <a:lnSpc>
                          <a:spcPct val="100000"/>
                        </a:lnSpc>
                        <a:spcBef>
                          <a:spcPct val="0"/>
                        </a:spcBef>
                        <a:spcAft>
                          <a:spcPct val="0"/>
                        </a:spcAft>
                        <a:buClrTx/>
                        <a:buSzTx/>
                        <a:buFontTx/>
                        <a:buNone/>
                        <a:tabLst/>
                        <a:defRPr/>
                      </a:pPr>
                      <a:r>
                        <a:rPr lang="en-US" sz="2400" b="1" dirty="0">
                          <a:solidFill>
                            <a:schemeClr val="tx1"/>
                          </a:solidFill>
                          <a:latin typeface="Arial" pitchFamily="34" charset="0"/>
                          <a:cs typeface="Arial" pitchFamily="34" charset="0"/>
                        </a:rPr>
                        <a:t>0.3</a:t>
                      </a:r>
                    </a:p>
                  </a:txBody>
                  <a:tcPr>
                    <a:solidFill>
                      <a:srgbClr val="CCFF99"/>
                    </a:solidFill>
                  </a:tcPr>
                </a:tc>
                <a:tc>
                  <a:txBody>
                    <a:bodyPr/>
                    <a:lstStyle/>
                    <a:p>
                      <a:pPr marL="0" marR="0" lvl="0" indent="0" algn="ctr" defTabSz="965200" rtl="0" eaLnBrk="1" fontAlgn="base" latinLnBrk="0" hangingPunct="1">
                        <a:lnSpc>
                          <a:spcPct val="100000"/>
                        </a:lnSpc>
                        <a:spcBef>
                          <a:spcPct val="0"/>
                        </a:spcBef>
                        <a:spcAft>
                          <a:spcPct val="0"/>
                        </a:spcAft>
                        <a:buClrTx/>
                        <a:buSzTx/>
                        <a:buFontTx/>
                        <a:buNone/>
                        <a:tabLst/>
                        <a:defRPr/>
                      </a:pPr>
                      <a:r>
                        <a:rPr lang="en-US" sz="2400" b="1" dirty="0">
                          <a:solidFill>
                            <a:schemeClr val="tx1"/>
                          </a:solidFill>
                          <a:latin typeface="Arial" pitchFamily="34" charset="0"/>
                          <a:cs typeface="Arial" pitchFamily="34" charset="0"/>
                        </a:rPr>
                        <a:t>0.9</a:t>
                      </a:r>
                    </a:p>
                  </a:txBody>
                  <a:tcPr>
                    <a:solidFill>
                      <a:srgbClr val="CCFF99"/>
                    </a:solidFill>
                  </a:tcPr>
                </a:tc>
                <a:extLst>
                  <a:ext uri="{0D108BD9-81ED-4DB2-BD59-A6C34878D82A}">
                    <a16:rowId xmlns:a16="http://schemas.microsoft.com/office/drawing/2014/main" val="10006"/>
                  </a:ext>
                </a:extLst>
              </a:tr>
            </a:tbl>
          </a:graphicData>
        </a:graphic>
      </p:graphicFrame>
      <p:sp>
        <p:nvSpPr>
          <p:cNvPr id="8"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G-20200401-WA0007.jpg"/>
          <p:cNvPicPr>
            <a:picLocks noChangeAspect="1"/>
          </p:cNvPicPr>
          <p:nvPr/>
        </p:nvPicPr>
        <p:blipFill>
          <a:blip r:embed="rId2" cstate="print"/>
          <a:srcRect r="35855" b="1754"/>
          <a:stretch>
            <a:fillRect/>
          </a:stretch>
        </p:blipFill>
        <p:spPr>
          <a:xfrm>
            <a:off x="5143504" y="3714752"/>
            <a:ext cx="3924296" cy="2786082"/>
          </a:xfrm>
          <a:prstGeom prst="rect">
            <a:avLst/>
          </a:prstGeom>
          <a:ln>
            <a:solidFill>
              <a:srgbClr val="FF0000"/>
            </a:solidFill>
          </a:ln>
        </p:spPr>
      </p:pic>
      <p:graphicFrame>
        <p:nvGraphicFramePr>
          <p:cNvPr id="7" name="Table 6"/>
          <p:cNvGraphicFramePr>
            <a:graphicFrameLocks noGrp="1"/>
          </p:cNvGraphicFramePr>
          <p:nvPr>
            <p:extLst>
              <p:ext uri="{D42A27DB-BD31-4B8C-83A1-F6EECF244321}">
                <p14:modId xmlns:p14="http://schemas.microsoft.com/office/powerpoint/2010/main" val="1731091246"/>
              </p:ext>
            </p:extLst>
          </p:nvPr>
        </p:nvGraphicFramePr>
        <p:xfrm>
          <a:off x="76200" y="493327"/>
          <a:ext cx="8991600" cy="3188317"/>
        </p:xfrm>
        <a:graphic>
          <a:graphicData uri="http://schemas.openxmlformats.org/drawingml/2006/table">
            <a:tbl>
              <a:tblPr firstRow="1" bandRow="1">
                <a:tableStyleId>{2D5ABB26-0587-4C30-8999-92F81FD0307C}</a:tableStyleId>
              </a:tblPr>
              <a:tblGrid>
                <a:gridCol w="4849212">
                  <a:extLst>
                    <a:ext uri="{9D8B030D-6E8A-4147-A177-3AD203B41FA5}">
                      <a16:colId xmlns:a16="http://schemas.microsoft.com/office/drawing/2014/main" val="20000"/>
                    </a:ext>
                  </a:extLst>
                </a:gridCol>
                <a:gridCol w="2078256">
                  <a:extLst>
                    <a:ext uri="{9D8B030D-6E8A-4147-A177-3AD203B41FA5}">
                      <a16:colId xmlns:a16="http://schemas.microsoft.com/office/drawing/2014/main" val="20001"/>
                    </a:ext>
                  </a:extLst>
                </a:gridCol>
                <a:gridCol w="2064132">
                  <a:extLst>
                    <a:ext uri="{9D8B030D-6E8A-4147-A177-3AD203B41FA5}">
                      <a16:colId xmlns:a16="http://schemas.microsoft.com/office/drawing/2014/main" val="20002"/>
                    </a:ext>
                  </a:extLst>
                </a:gridCol>
              </a:tblGrid>
              <a:tr h="348662">
                <a:tc>
                  <a:txBody>
                    <a:bodyPr/>
                    <a:lstStyle/>
                    <a:p>
                      <a:pPr algn="ctr">
                        <a:lnSpc>
                          <a:spcPct val="100000"/>
                        </a:lnSpc>
                      </a:pPr>
                      <a:r>
                        <a:rPr lang="en-US" sz="2000" b="1" dirty="0">
                          <a:solidFill>
                            <a:srgbClr val="FF3399"/>
                          </a:solidFill>
                          <a:latin typeface="Arial" pitchFamily="34" charset="0"/>
                          <a:cs typeface="Arial" pitchFamily="34" charset="0"/>
                        </a:rPr>
                        <a:t>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FF3399"/>
                          </a:solidFill>
                          <a:latin typeface="Arial" pitchFamily="34" charset="0"/>
                          <a:cs typeface="Arial" pitchFamily="34" charset="0"/>
                        </a:rPr>
                        <a:t>Check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FF3399"/>
                          </a:solidFill>
                          <a:latin typeface="Arial" pitchFamily="34" charset="0"/>
                          <a:cs typeface="Arial" pitchFamily="34" charset="0"/>
                        </a:rPr>
                        <a:t>Demo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0359">
                <a:tc>
                  <a:txBody>
                    <a:bodyPr/>
                    <a:lstStyle/>
                    <a:p>
                      <a:pPr>
                        <a:lnSpc>
                          <a:spcPct val="100000"/>
                        </a:lnSpc>
                      </a:pPr>
                      <a:r>
                        <a:rPr lang="en-US" sz="2000" b="1" dirty="0">
                          <a:solidFill>
                            <a:srgbClr val="002060"/>
                          </a:solidFill>
                          <a:latin typeface="Arial" pitchFamily="34" charset="0"/>
                          <a:cs typeface="Arial" pitchFamily="34" charset="0"/>
                        </a:rPr>
                        <a:t>Head weight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002060"/>
                          </a:solidFill>
                          <a:latin typeface="Arial" pitchFamily="34" charset="0"/>
                          <a:cs typeface="Arial"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FF3399"/>
                          </a:solidFill>
                          <a:latin typeface="Arial" pitchFamily="34" charset="0"/>
                          <a:cs typeface="Arial" pitchFamily="34"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0193">
                <a:tc>
                  <a:txBody>
                    <a:bodyPr/>
                    <a:lstStyle/>
                    <a:p>
                      <a:pPr marL="0" marR="0">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Head size (cm)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14.2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dirty="0">
                          <a:solidFill>
                            <a:srgbClr val="FF3399"/>
                          </a:solidFill>
                          <a:latin typeface="Arial" pitchFamily="34" charset="0"/>
                          <a:ea typeface="Times New Roman"/>
                          <a:cs typeface="Arial" pitchFamily="34" charset="0"/>
                        </a:rPr>
                        <a:t>19.8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0193">
                <a:tc>
                  <a:txBody>
                    <a:bodyPr/>
                    <a:lstStyle/>
                    <a:p>
                      <a:pPr marL="0" marR="0">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Yield (q/ha)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377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dirty="0">
                          <a:solidFill>
                            <a:srgbClr val="FF3399"/>
                          </a:solidFill>
                          <a:latin typeface="Arial" pitchFamily="34" charset="0"/>
                          <a:ea typeface="Times New Roman"/>
                          <a:cs typeface="Arial" pitchFamily="34" charset="0"/>
                        </a:rPr>
                        <a:t>596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80359">
                <a:tc>
                  <a:txBody>
                    <a:bodyPr/>
                    <a:lstStyle/>
                    <a:p>
                      <a:pPr>
                        <a:lnSpc>
                          <a:spcPct val="100000"/>
                        </a:lnSpc>
                      </a:pPr>
                      <a:r>
                        <a:rPr kumimoji="0" lang="en-US" sz="2000" b="1" kern="1200" dirty="0">
                          <a:solidFill>
                            <a:srgbClr val="002060"/>
                          </a:solidFill>
                          <a:latin typeface="Arial" pitchFamily="34" charset="0"/>
                          <a:ea typeface="+mn-ea"/>
                          <a:cs typeface="Arial" pitchFamily="34" charset="0"/>
                        </a:rPr>
                        <a:t>Gross Cost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itchFamily="34" charset="0"/>
                          <a:cs typeface="Arial" pitchFamily="34" charset="0"/>
                        </a:rPr>
                        <a:t>1,13,700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FF3399"/>
                          </a:solidFill>
                          <a:latin typeface="Arial" pitchFamily="34" charset="0"/>
                          <a:cs typeface="Arial" pitchFamily="34" charset="0"/>
                        </a:rPr>
                        <a:t>1,19,400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6077">
                <a:tc>
                  <a:txBody>
                    <a:bodyPr/>
                    <a:lstStyle/>
                    <a:p>
                      <a:pPr>
                        <a:lnSpc>
                          <a:spcPct val="100000"/>
                        </a:lnSpc>
                      </a:pPr>
                      <a:r>
                        <a:rPr kumimoji="0" lang="en-US" sz="2000" b="1" kern="1200" dirty="0">
                          <a:solidFill>
                            <a:srgbClr val="002060"/>
                          </a:solidFill>
                          <a:latin typeface="Arial" pitchFamily="34" charset="0"/>
                          <a:ea typeface="+mn-ea"/>
                          <a:cs typeface="Arial" pitchFamily="34" charset="0"/>
                        </a:rPr>
                        <a:t>Gross Return(Rs./ha)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itchFamily="34" charset="0"/>
                          <a:cs typeface="Arial" pitchFamily="34" charset="0"/>
                        </a:rPr>
                        <a:t>2,26,080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kern="1200" dirty="0">
                          <a:solidFill>
                            <a:srgbClr val="FF3399"/>
                          </a:solidFill>
                          <a:latin typeface="Arial" pitchFamily="34" charset="0"/>
                          <a:ea typeface="+mn-ea"/>
                          <a:cs typeface="Arial" pitchFamily="34" charset="0"/>
                        </a:rPr>
                        <a:t>3,57,600</a:t>
                      </a:r>
                      <a:endParaRPr lang="en-US" sz="2000" b="1" dirty="0">
                        <a:solidFill>
                          <a:srgbClr val="FF3399"/>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80359">
                <a:tc>
                  <a:txBody>
                    <a:bodyPr/>
                    <a:lstStyle/>
                    <a:p>
                      <a:pPr>
                        <a:lnSpc>
                          <a:spcPct val="100000"/>
                        </a:lnSpc>
                      </a:pPr>
                      <a:r>
                        <a:rPr kumimoji="0" lang="en-US" sz="2000" b="1" kern="1200" dirty="0">
                          <a:solidFill>
                            <a:srgbClr val="002060"/>
                          </a:solidFill>
                          <a:latin typeface="Arial" pitchFamily="34" charset="0"/>
                          <a:ea typeface="+mn-ea"/>
                          <a:cs typeface="Arial" pitchFamily="34" charset="0"/>
                        </a:rPr>
                        <a:t>Net Return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itchFamily="34" charset="0"/>
                          <a:cs typeface="Arial" pitchFamily="34" charset="0"/>
                        </a:rPr>
                        <a:t>1,12,380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3399"/>
                          </a:solidFill>
                          <a:latin typeface="Arial" pitchFamily="34" charset="0"/>
                          <a:cs typeface="Arial" pitchFamily="34" charset="0"/>
                        </a:rPr>
                        <a:t>2,38,200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80359">
                <a:tc>
                  <a:txBody>
                    <a:bodyPr/>
                    <a:lstStyle/>
                    <a:p>
                      <a:pPr>
                        <a:lnSpc>
                          <a:spcPct val="100000"/>
                        </a:lnSpc>
                      </a:pPr>
                      <a:r>
                        <a:rPr lang="en-US" sz="2000" b="1" dirty="0">
                          <a:solidFill>
                            <a:srgbClr val="002060"/>
                          </a:solidFill>
                          <a:latin typeface="Arial" pitchFamily="34" charset="0"/>
                          <a:cs typeface="Arial" pitchFamily="34" charset="0"/>
                        </a:rPr>
                        <a:t>BCR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itchFamily="34" charset="0"/>
                          <a:cs typeface="Arial" pitchFamily="34" charset="0"/>
                        </a:rPr>
                        <a:t>1.98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FF3399"/>
                          </a:solidFill>
                          <a:latin typeface="Arial" pitchFamily="34" charset="0"/>
                          <a:ea typeface="+mn-ea"/>
                          <a:cs typeface="Arial"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8"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RESULTS</a:t>
            </a:r>
          </a:p>
        </p:txBody>
      </p:sp>
      <p:sp>
        <p:nvSpPr>
          <p:cNvPr id="13" name="Rectangle 12"/>
          <p:cNvSpPr/>
          <p:nvPr/>
        </p:nvSpPr>
        <p:spPr>
          <a:xfrm>
            <a:off x="76200" y="3714752"/>
            <a:ext cx="1600200" cy="400110"/>
          </a:xfrm>
          <a:prstGeom prst="rect">
            <a:avLst/>
          </a:prstGeom>
          <a:solidFill>
            <a:srgbClr val="7030A0"/>
          </a:solidFill>
        </p:spPr>
        <p:txBody>
          <a:bodyPr wrap="square">
            <a:spAutoFit/>
          </a:bodyPr>
          <a:lstStyle/>
          <a:p>
            <a:r>
              <a:rPr lang="en-US" sz="2000" b="1" dirty="0">
                <a:solidFill>
                  <a:schemeClr val="bg1"/>
                </a:solidFill>
              </a:rPr>
              <a:t>FEED BACK:  </a:t>
            </a:r>
            <a:endParaRPr lang="en-US" sz="2000" dirty="0">
              <a:solidFill>
                <a:schemeClr val="bg1"/>
              </a:solidFill>
            </a:endParaRPr>
          </a:p>
        </p:txBody>
      </p:sp>
      <p:sp>
        <p:nvSpPr>
          <p:cNvPr id="14" name="TextBox 13"/>
          <p:cNvSpPr txBox="1"/>
          <p:nvPr/>
        </p:nvSpPr>
        <p:spPr>
          <a:xfrm>
            <a:off x="76200" y="4214818"/>
            <a:ext cx="4995866" cy="2308324"/>
          </a:xfrm>
          <a:prstGeom prst="rect">
            <a:avLst/>
          </a:prstGeom>
          <a:noFill/>
          <a:ln>
            <a:solidFill>
              <a:srgbClr val="F49A38"/>
            </a:solidFill>
          </a:ln>
        </p:spPr>
        <p:txBody>
          <a:bodyPr wrap="square" rtlCol="0">
            <a:spAutoFit/>
          </a:bodyPr>
          <a:lstStyle/>
          <a:p>
            <a:pPr algn="just"/>
            <a:r>
              <a:rPr lang="en-US" sz="2400" b="1" dirty="0">
                <a:solidFill>
                  <a:schemeClr val="accent6">
                    <a:lumMod val="75000"/>
                  </a:schemeClr>
                </a:solidFill>
                <a:latin typeface="Arial" pitchFamily="34" charset="0"/>
                <a:cs typeface="Arial" pitchFamily="34" charset="0"/>
              </a:rPr>
              <a:t>Soil test  based  nutrient management reduced the  acidity, enhanced the potassium availability which lead to decreased disease incidence, increased head size &amp; weight   </a:t>
            </a:r>
            <a:endParaRPr lang="en-IN" sz="2400" b="1" dirty="0">
              <a:solidFill>
                <a:schemeClr val="accent6">
                  <a:lumMod val="75000"/>
                </a:schemeClr>
              </a:solidFill>
              <a:latin typeface="Arial" pitchFamily="34" charset="0"/>
              <a:cs typeface="Arial" pitchFamily="34" charset="0"/>
            </a:endParaRPr>
          </a:p>
        </p:txBody>
      </p:sp>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877748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2"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sp>
        <p:nvSpPr>
          <p:cNvPr id="12" name="TextBox 11"/>
          <p:cNvSpPr txBox="1"/>
          <p:nvPr/>
        </p:nvSpPr>
        <p:spPr>
          <a:xfrm>
            <a:off x="0" y="1"/>
            <a:ext cx="9144000" cy="707886"/>
          </a:xfrm>
          <a:prstGeom prst="rect">
            <a:avLst/>
          </a:prstGeom>
          <a:solidFill>
            <a:srgbClr val="008000"/>
          </a:solidFill>
          <a:ln>
            <a:solidFill>
              <a:schemeClr val="accent2"/>
            </a:solidFill>
          </a:ln>
        </p:spPr>
        <p:txBody>
          <a:bodyPr wrap="square" rtlCol="0">
            <a:spAutoFit/>
          </a:bodyPr>
          <a:lstStyle/>
          <a:p>
            <a:pPr algn="ctr">
              <a:defRPr/>
            </a:pPr>
            <a:r>
              <a:rPr lang="en-US" sz="2000" b="1" dirty="0">
                <a:ln w="11430"/>
                <a:solidFill>
                  <a:schemeClr val="bg1"/>
                </a:solidFill>
                <a:latin typeface="Arial" pitchFamily="34" charset="0"/>
                <a:cs typeface="Arial" pitchFamily="34" charset="0"/>
              </a:rPr>
              <a:t>FLD  4 BIO - INTENSIVE PEST AND DISEASE MANAGEMENT IN</a:t>
            </a:r>
          </a:p>
          <a:p>
            <a:pPr algn="ctr">
              <a:defRPr/>
            </a:pPr>
            <a:r>
              <a:rPr lang="en-US" sz="2000" b="1" dirty="0">
                <a:ln w="11430"/>
                <a:solidFill>
                  <a:schemeClr val="bg1"/>
                </a:solidFill>
                <a:latin typeface="Arial" pitchFamily="34" charset="0"/>
                <a:cs typeface="Arial" pitchFamily="34" charset="0"/>
              </a:rPr>
              <a:t> BITTER GOURD</a:t>
            </a:r>
          </a:p>
        </p:txBody>
      </p:sp>
      <p:graphicFrame>
        <p:nvGraphicFramePr>
          <p:cNvPr id="7" name="Table 6"/>
          <p:cNvGraphicFramePr>
            <a:graphicFrameLocks noGrp="1"/>
          </p:cNvGraphicFramePr>
          <p:nvPr>
            <p:extLst>
              <p:ext uri="{D42A27DB-BD31-4B8C-83A1-F6EECF244321}">
                <p14:modId xmlns:p14="http://schemas.microsoft.com/office/powerpoint/2010/main" val="2417886965"/>
              </p:ext>
            </p:extLst>
          </p:nvPr>
        </p:nvGraphicFramePr>
        <p:xfrm>
          <a:off x="76200" y="777240"/>
          <a:ext cx="5638800" cy="5606131"/>
        </p:xfrm>
        <a:graphic>
          <a:graphicData uri="http://schemas.openxmlformats.org/drawingml/2006/table">
            <a:tbl>
              <a:tblPr firstRow="1" bandRow="1">
                <a:tableStyleId>{5940675A-B579-460E-94D1-54222C63F5DA}</a:tableStyleId>
              </a:tblPr>
              <a:tblGrid>
                <a:gridCol w="2481072">
                  <a:extLst>
                    <a:ext uri="{9D8B030D-6E8A-4147-A177-3AD203B41FA5}">
                      <a16:colId xmlns:a16="http://schemas.microsoft.com/office/drawing/2014/main" val="20000"/>
                    </a:ext>
                  </a:extLst>
                </a:gridCol>
                <a:gridCol w="3157728">
                  <a:extLst>
                    <a:ext uri="{9D8B030D-6E8A-4147-A177-3AD203B41FA5}">
                      <a16:colId xmlns:a16="http://schemas.microsoft.com/office/drawing/2014/main" val="20001"/>
                    </a:ext>
                  </a:extLst>
                </a:gridCol>
              </a:tblGrid>
              <a:tr h="2520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solidFill>
                            <a:schemeClr val="bg1"/>
                          </a:solidFill>
                          <a:effectLst/>
                          <a:latin typeface="Arial" pitchFamily="34" charset="0"/>
                          <a:cs typeface="Arial" pitchFamily="34" charset="0"/>
                        </a:rPr>
                        <a:t>Operational area </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1" dirty="0">
                          <a:solidFill>
                            <a:schemeClr val="tx1"/>
                          </a:solidFill>
                          <a:latin typeface="Arial" pitchFamily="34" charset="0"/>
                          <a:cs typeface="Arial" pitchFamily="34" charset="0"/>
                        </a:rPr>
                        <a:t>  Udumbanchola</a:t>
                      </a:r>
                      <a:endParaRPr lang="en-US" sz="1400" b="1" i="0" u="none" strike="noStrike" dirty="0">
                        <a:solidFill>
                          <a:srgbClr val="000000"/>
                        </a:solidFill>
                        <a:latin typeface="Arial" pitchFamily="34" charset="0"/>
                        <a:cs typeface="Arial" pitchFamily="34" charset="0"/>
                      </a:endParaRPr>
                    </a:p>
                  </a:txBody>
                  <a:tcPr marL="9525" marR="9525" marT="9525" marB="0" anchor="b">
                    <a:solidFill>
                      <a:srgbClr val="93FF93"/>
                    </a:solidFill>
                  </a:tcPr>
                </a:tc>
                <a:extLst>
                  <a:ext uri="{0D108BD9-81ED-4DB2-BD59-A6C34878D82A}">
                    <a16:rowId xmlns:a16="http://schemas.microsoft.com/office/drawing/2014/main" val="10000"/>
                  </a:ext>
                </a:extLst>
              </a:tr>
              <a:tr h="2520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solidFill>
                            <a:schemeClr val="bg1"/>
                          </a:solidFill>
                          <a:effectLst/>
                          <a:latin typeface="Arial" pitchFamily="34" charset="0"/>
                          <a:cs typeface="Arial" pitchFamily="34" charset="0"/>
                        </a:rPr>
                        <a:t>Season </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400" b="1" dirty="0">
                          <a:solidFill>
                            <a:schemeClr val="tx1"/>
                          </a:solidFill>
                          <a:latin typeface="Arial" pitchFamily="34" charset="0"/>
                          <a:cs typeface="Arial" pitchFamily="34" charset="0"/>
                        </a:rPr>
                        <a:t>Rabi</a:t>
                      </a:r>
                      <a:endParaRPr lang="en-US" sz="1400" dirty="0"/>
                    </a:p>
                  </a:txBody>
                  <a:tcPr>
                    <a:solidFill>
                      <a:srgbClr val="93FF93"/>
                    </a:solidFill>
                  </a:tcPr>
                </a:tc>
                <a:extLst>
                  <a:ext uri="{0D108BD9-81ED-4DB2-BD59-A6C34878D82A}">
                    <a16:rowId xmlns:a16="http://schemas.microsoft.com/office/drawing/2014/main" val="10001"/>
                  </a:ext>
                </a:extLst>
              </a:tr>
              <a:tr h="2520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solidFill>
                            <a:schemeClr val="bg1"/>
                          </a:solidFill>
                          <a:effectLst/>
                          <a:latin typeface="Arial" pitchFamily="34" charset="0"/>
                          <a:cs typeface="Arial" pitchFamily="34" charset="0"/>
                        </a:rPr>
                        <a:t>Situation </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itchFamily="34" charset="0"/>
                          <a:cs typeface="Arial" pitchFamily="34" charset="0"/>
                        </a:rPr>
                        <a:t>Irrigated</a:t>
                      </a:r>
                    </a:p>
                  </a:txBody>
                  <a:tcPr>
                    <a:solidFill>
                      <a:srgbClr val="93FF93"/>
                    </a:solidFill>
                  </a:tcPr>
                </a:tc>
                <a:extLst>
                  <a:ext uri="{0D108BD9-81ED-4DB2-BD59-A6C34878D82A}">
                    <a16:rowId xmlns:a16="http://schemas.microsoft.com/office/drawing/2014/main" val="10002"/>
                  </a:ext>
                </a:extLst>
              </a:tr>
              <a:tr h="252002">
                <a:tc>
                  <a:txBody>
                    <a:bodyPr/>
                    <a:lstStyle/>
                    <a:p>
                      <a:pPr>
                        <a:lnSpc>
                          <a:spcPct val="100000"/>
                        </a:lnSpc>
                      </a:pPr>
                      <a:r>
                        <a:rPr lang="en-US" sz="1400" b="1" dirty="0">
                          <a:solidFill>
                            <a:schemeClr val="bg1"/>
                          </a:solidFill>
                          <a:latin typeface="Arial" pitchFamily="34" charset="0"/>
                          <a:cs typeface="Arial" pitchFamily="34" charset="0"/>
                        </a:rPr>
                        <a:t>Area</a:t>
                      </a:r>
                    </a:p>
                  </a:txBody>
                  <a:tcPr>
                    <a:solidFill>
                      <a:srgbClr val="008000"/>
                    </a:solidFill>
                  </a:tcPr>
                </a:tc>
                <a:tc>
                  <a:txBody>
                    <a:bodyPr/>
                    <a:lstStyle/>
                    <a:p>
                      <a:r>
                        <a:rPr lang="en-US" sz="1400" b="1" dirty="0">
                          <a:latin typeface="Arial" pitchFamily="34" charset="0"/>
                          <a:cs typeface="Arial" pitchFamily="34" charset="0"/>
                        </a:rPr>
                        <a:t>2</a:t>
                      </a:r>
                      <a:r>
                        <a:rPr lang="en-US" sz="1400" b="1" baseline="0" dirty="0">
                          <a:latin typeface="Arial" pitchFamily="34" charset="0"/>
                          <a:cs typeface="Arial" pitchFamily="34" charset="0"/>
                        </a:rPr>
                        <a:t> ha</a:t>
                      </a:r>
                      <a:endParaRPr lang="en-US" sz="1400" b="1" dirty="0">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3"/>
                  </a:ext>
                </a:extLst>
              </a:tr>
              <a:tr h="2520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Demonstrations</a:t>
                      </a:r>
                    </a:p>
                  </a:txBody>
                  <a:tcPr horzOverflow="overflow">
                    <a:solidFill>
                      <a:srgbClr val="008000"/>
                    </a:solidFill>
                  </a:tcPr>
                </a:tc>
                <a:tc>
                  <a:txBody>
                    <a:bodyPr/>
                    <a:lstStyle/>
                    <a:p>
                      <a:r>
                        <a:rPr lang="en-US" sz="1400" b="1" dirty="0">
                          <a:latin typeface="Arial" pitchFamily="34" charset="0"/>
                          <a:cs typeface="Arial" pitchFamily="34" charset="0"/>
                        </a:rPr>
                        <a:t>5 nos.</a:t>
                      </a:r>
                    </a:p>
                  </a:txBody>
                  <a:tcPr>
                    <a:solidFill>
                      <a:srgbClr val="93FF93"/>
                    </a:solidFill>
                  </a:tcPr>
                </a:tc>
                <a:extLst>
                  <a:ext uri="{0D108BD9-81ED-4DB2-BD59-A6C34878D82A}">
                    <a16:rowId xmlns:a16="http://schemas.microsoft.com/office/drawing/2014/main" val="10004"/>
                  </a:ext>
                </a:extLst>
              </a:tr>
              <a:tr h="2520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a:solidFill>
                            <a:schemeClr val="bg1"/>
                          </a:solidFill>
                          <a:latin typeface="Arial" pitchFamily="34" charset="0"/>
                          <a:cs typeface="Arial" pitchFamily="34" charset="0"/>
                        </a:rPr>
                        <a:t>Total Area </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400" b="1" dirty="0">
                          <a:latin typeface="Arial" pitchFamily="34" charset="0"/>
                          <a:cs typeface="Arial" pitchFamily="34" charset="0"/>
                        </a:rPr>
                        <a:t>533</a:t>
                      </a:r>
                    </a:p>
                  </a:txBody>
                  <a:tcPr>
                    <a:solidFill>
                      <a:srgbClr val="93FF93"/>
                    </a:solidFill>
                  </a:tcPr>
                </a:tc>
                <a:extLst>
                  <a:ext uri="{0D108BD9-81ED-4DB2-BD59-A6C34878D82A}">
                    <a16:rowId xmlns:a16="http://schemas.microsoft.com/office/drawing/2014/main" val="10005"/>
                  </a:ext>
                </a:extLst>
              </a:tr>
              <a:tr h="25200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Area </a:t>
                      </a:r>
                      <a:r>
                        <a:rPr lang="en-US" sz="1400" b="1" baseline="0" dirty="0">
                          <a:solidFill>
                            <a:schemeClr val="bg1"/>
                          </a:solidFill>
                          <a:latin typeface="Arial" pitchFamily="34" charset="0"/>
                          <a:cs typeface="Arial" pitchFamily="34" charset="0"/>
                        </a:rPr>
                        <a:t>affected</a:t>
                      </a:r>
                      <a:r>
                        <a:rPr lang="en-US" sz="1400" b="1" dirty="0">
                          <a:solidFill>
                            <a:schemeClr val="bg1"/>
                          </a:solidFill>
                          <a:latin typeface="Arial" pitchFamily="34" charset="0"/>
                          <a:cs typeface="Arial" pitchFamily="34" charset="0"/>
                        </a:rPr>
                        <a:t> </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400" b="1" dirty="0">
                          <a:latin typeface="Arial" pitchFamily="34" charset="0"/>
                          <a:cs typeface="Arial" pitchFamily="34" charset="0"/>
                        </a:rPr>
                        <a:t>72</a:t>
                      </a:r>
                    </a:p>
                  </a:txBody>
                  <a:tcPr>
                    <a:solidFill>
                      <a:srgbClr val="93FF93"/>
                    </a:solidFill>
                  </a:tcPr>
                </a:tc>
                <a:extLst>
                  <a:ext uri="{0D108BD9-81ED-4DB2-BD59-A6C34878D82A}">
                    <a16:rowId xmlns:a16="http://schemas.microsoft.com/office/drawing/2014/main" val="10006"/>
                  </a:ext>
                </a:extLst>
              </a:tr>
              <a:tr h="60480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Prioritized problem</a:t>
                      </a:r>
                    </a:p>
                  </a:txBody>
                  <a:tcPr horzOverflow="overflow">
                    <a:solidFill>
                      <a:srgbClr val="008000"/>
                    </a:solidFill>
                  </a:tcPr>
                </a:tc>
                <a:tc>
                  <a:txBody>
                    <a:bodyPr/>
                    <a:lstStyle/>
                    <a:p>
                      <a:r>
                        <a:rPr lang="en-US" sz="1400" b="1" dirty="0">
                          <a:latin typeface="Arial" pitchFamily="34" charset="0"/>
                          <a:cs typeface="Arial" pitchFamily="34" charset="0"/>
                        </a:rPr>
                        <a:t>Indiscriminate use of chemical inputs &amp;</a:t>
                      </a:r>
                    </a:p>
                    <a:p>
                      <a:r>
                        <a:rPr lang="en-US" sz="1400" b="1" dirty="0">
                          <a:latin typeface="Arial" pitchFamily="34" charset="0"/>
                          <a:cs typeface="Arial" pitchFamily="34" charset="0"/>
                        </a:rPr>
                        <a:t> Yield loss due to diseases</a:t>
                      </a:r>
                      <a:endParaRPr lang="en-US" sz="1400" dirty="0"/>
                    </a:p>
                  </a:txBody>
                  <a:tcPr>
                    <a:solidFill>
                      <a:srgbClr val="93FF93"/>
                    </a:solidFill>
                  </a:tcPr>
                </a:tc>
                <a:extLst>
                  <a:ext uri="{0D108BD9-81ED-4DB2-BD59-A6C34878D82A}">
                    <a16:rowId xmlns:a16="http://schemas.microsoft.com/office/drawing/2014/main" val="10007"/>
                  </a:ext>
                </a:extLst>
              </a:tr>
              <a:tr h="183961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Technologies Demonstrated</a:t>
                      </a:r>
                    </a:p>
                  </a:txBody>
                  <a:tcPr horzOverflow="overflow">
                    <a:solidFill>
                      <a:srgbClr val="008000"/>
                    </a:solidFill>
                  </a:tcPr>
                </a:tc>
                <a:tc>
                  <a:txBody>
                    <a:bodyPr/>
                    <a:lstStyle/>
                    <a:p>
                      <a:pPr marL="0" marR="0" indent="0" algn="just" defTabSz="914400" rtl="0" eaLnBrk="1" fontAlgn="auto" latinLnBrk="0" hangingPunct="1">
                        <a:lnSpc>
                          <a:spcPct val="100000"/>
                        </a:lnSpc>
                        <a:spcBef>
                          <a:spcPts val="0"/>
                        </a:spcBef>
                        <a:spcAft>
                          <a:spcPts val="0"/>
                        </a:spcAft>
                        <a:buClrTx/>
                        <a:buSzTx/>
                        <a:buFont typeface="Wingdings" pitchFamily="2" charset="2"/>
                        <a:buChar char="v"/>
                        <a:tabLst/>
                        <a:defRPr/>
                      </a:pPr>
                      <a:r>
                        <a:rPr lang="en-US" sz="1400" b="1" kern="1200" dirty="0">
                          <a:solidFill>
                            <a:srgbClr val="002060"/>
                          </a:solidFill>
                          <a:latin typeface="Arial" pitchFamily="34" charset="0"/>
                          <a:ea typeface="+mn-ea"/>
                          <a:cs typeface="Arial" pitchFamily="34" charset="0"/>
                        </a:rPr>
                        <a:t>Seed treatment of </a:t>
                      </a:r>
                      <a:r>
                        <a:rPr lang="en-US" sz="1400" b="1" kern="1200" dirty="0" err="1">
                          <a:solidFill>
                            <a:srgbClr val="002060"/>
                          </a:solidFill>
                          <a:latin typeface="Arial" pitchFamily="34" charset="0"/>
                          <a:ea typeface="+mn-ea"/>
                          <a:cs typeface="Arial" pitchFamily="34" charset="0"/>
                        </a:rPr>
                        <a:t>Seed</a:t>
                      </a:r>
                      <a:r>
                        <a:rPr lang="en-US" sz="1400" b="1" kern="1200" baseline="0" dirty="0" err="1">
                          <a:solidFill>
                            <a:srgbClr val="002060"/>
                          </a:solidFill>
                          <a:latin typeface="Arial" pitchFamily="34" charset="0"/>
                          <a:ea typeface="+mn-ea"/>
                          <a:cs typeface="Arial" pitchFamily="34" charset="0"/>
                        </a:rPr>
                        <a:t>Pro</a:t>
                      </a:r>
                      <a:r>
                        <a:rPr lang="en-US" sz="1400" b="1" kern="1200" baseline="0" dirty="0">
                          <a:solidFill>
                            <a:srgbClr val="002060"/>
                          </a:solidFill>
                          <a:latin typeface="Arial" pitchFamily="34" charset="0"/>
                          <a:ea typeface="+mn-ea"/>
                          <a:cs typeface="Arial" pitchFamily="34" charset="0"/>
                        </a:rPr>
                        <a:t> (IIHR)</a:t>
                      </a:r>
                      <a:r>
                        <a:rPr lang="en-US" sz="1400" b="1" kern="1200" dirty="0">
                          <a:solidFill>
                            <a:srgbClr val="002060"/>
                          </a:solidFill>
                          <a:latin typeface="Arial" pitchFamily="34" charset="0"/>
                          <a:ea typeface="+mn-ea"/>
                          <a:cs typeface="Arial" pitchFamily="34" charset="0"/>
                        </a:rPr>
                        <a:t>10g</a:t>
                      </a:r>
                      <a:r>
                        <a:rPr lang="en-US" sz="1400" b="1" kern="1200" baseline="0" dirty="0">
                          <a:solidFill>
                            <a:srgbClr val="002060"/>
                          </a:solidFill>
                          <a:latin typeface="Arial" pitchFamily="34" charset="0"/>
                          <a:ea typeface="+mn-ea"/>
                          <a:cs typeface="Arial" pitchFamily="34" charset="0"/>
                        </a:rPr>
                        <a:t> </a:t>
                      </a:r>
                      <a:r>
                        <a:rPr lang="en-US" sz="1400" b="1" kern="1200" dirty="0">
                          <a:solidFill>
                            <a:srgbClr val="002060"/>
                          </a:solidFill>
                          <a:latin typeface="Arial" pitchFamily="34" charset="0"/>
                          <a:ea typeface="+mn-ea"/>
                          <a:cs typeface="Arial" pitchFamily="34" charset="0"/>
                        </a:rPr>
                        <a:t>of concentrated formulation with 100ml with water/1 kg of seed.</a:t>
                      </a:r>
                      <a:endParaRPr lang="en-US" sz="1400" b="1" i="1" dirty="0">
                        <a:solidFill>
                          <a:srgbClr val="002060"/>
                        </a:solidFill>
                        <a:latin typeface="Arial" pitchFamily="34" charset="0"/>
                        <a:cs typeface="Arial" pitchFamily="34" charset="0"/>
                      </a:endParaRPr>
                    </a:p>
                    <a:p>
                      <a:pPr marL="0" marR="0" indent="0" algn="just" defTabSz="914400" rtl="0" eaLnBrk="1" fontAlgn="auto" latinLnBrk="0" hangingPunct="1">
                        <a:lnSpc>
                          <a:spcPct val="100000"/>
                        </a:lnSpc>
                        <a:spcBef>
                          <a:spcPts val="0"/>
                        </a:spcBef>
                        <a:spcAft>
                          <a:spcPts val="0"/>
                        </a:spcAft>
                        <a:buClrTx/>
                        <a:buSzTx/>
                        <a:buFont typeface="Wingdings" pitchFamily="2" charset="2"/>
                        <a:buChar char="v"/>
                        <a:tabLst/>
                        <a:defRPr/>
                      </a:pPr>
                      <a:r>
                        <a:rPr lang="en-US" sz="1400" b="1" kern="1200" baseline="0" dirty="0">
                          <a:solidFill>
                            <a:srgbClr val="002060"/>
                          </a:solidFill>
                          <a:latin typeface="Arial" pitchFamily="34" charset="0"/>
                          <a:ea typeface="+mn-ea"/>
                          <a:cs typeface="Arial" pitchFamily="34" charset="0"/>
                        </a:rPr>
                        <a:t> Place of Pheromone trap (Cue-lure) </a:t>
                      </a:r>
                      <a:endParaRPr lang="en-US" sz="1400" b="1" kern="1200" dirty="0">
                        <a:solidFill>
                          <a:srgbClr val="002060"/>
                        </a:solidFill>
                        <a:latin typeface="Arial" pitchFamily="34" charset="0"/>
                        <a:ea typeface="+mn-ea"/>
                        <a:cs typeface="Arial" pitchFamily="34" charset="0"/>
                      </a:endParaRPr>
                    </a:p>
                    <a:p>
                      <a:pPr marL="0" marR="0" indent="0" algn="just" defTabSz="914400" rtl="0" eaLnBrk="1" fontAlgn="auto" latinLnBrk="0" hangingPunct="1">
                        <a:lnSpc>
                          <a:spcPct val="100000"/>
                        </a:lnSpc>
                        <a:spcBef>
                          <a:spcPts val="0"/>
                        </a:spcBef>
                        <a:spcAft>
                          <a:spcPts val="0"/>
                        </a:spcAft>
                        <a:buClrTx/>
                        <a:buSzTx/>
                        <a:buFont typeface="Wingdings" pitchFamily="2" charset="2"/>
                        <a:buChar char="v"/>
                        <a:tabLst/>
                        <a:defRPr/>
                      </a:pPr>
                      <a:r>
                        <a:rPr lang="en-US" sz="1400" b="1" kern="1200" dirty="0">
                          <a:solidFill>
                            <a:srgbClr val="002060"/>
                          </a:solidFill>
                          <a:latin typeface="Arial" pitchFamily="34" charset="0"/>
                          <a:ea typeface="+mn-ea"/>
                          <a:cs typeface="Arial" pitchFamily="34" charset="0"/>
                        </a:rPr>
                        <a:t>Spraying</a:t>
                      </a:r>
                      <a:r>
                        <a:rPr lang="en-US" sz="1400" b="1" kern="1200" baseline="0" dirty="0">
                          <a:solidFill>
                            <a:srgbClr val="002060"/>
                          </a:solidFill>
                          <a:latin typeface="Arial" pitchFamily="34" charset="0"/>
                          <a:ea typeface="+mn-ea"/>
                          <a:cs typeface="Arial" pitchFamily="34" charset="0"/>
                        </a:rPr>
                        <a:t> of </a:t>
                      </a:r>
                      <a:r>
                        <a:rPr lang="en-US" sz="1400" b="1" i="1" kern="1200" dirty="0" err="1">
                          <a:solidFill>
                            <a:srgbClr val="002060"/>
                          </a:solidFill>
                          <a:latin typeface="Arial" pitchFamily="34" charset="0"/>
                          <a:ea typeface="+mn-ea"/>
                          <a:cs typeface="Arial" pitchFamily="34" charset="0"/>
                        </a:rPr>
                        <a:t>Lecanicillium</a:t>
                      </a:r>
                      <a:r>
                        <a:rPr lang="en-US" sz="1400" b="1" i="1" kern="1200" dirty="0">
                          <a:solidFill>
                            <a:srgbClr val="002060"/>
                          </a:solidFill>
                          <a:latin typeface="Arial" pitchFamily="34" charset="0"/>
                          <a:ea typeface="+mn-ea"/>
                          <a:cs typeface="Arial" pitchFamily="34" charset="0"/>
                        </a:rPr>
                        <a:t> </a:t>
                      </a:r>
                      <a:r>
                        <a:rPr lang="en-US" sz="1400" b="1" i="1" kern="1200" dirty="0" err="1">
                          <a:solidFill>
                            <a:srgbClr val="002060"/>
                          </a:solidFill>
                          <a:latin typeface="Arial" pitchFamily="34" charset="0"/>
                          <a:ea typeface="+mn-ea"/>
                          <a:cs typeface="Arial" pitchFamily="34" charset="0"/>
                        </a:rPr>
                        <a:t>saksenae</a:t>
                      </a:r>
                      <a:r>
                        <a:rPr lang="en-US" sz="1400" b="1" i="1" kern="1200" dirty="0">
                          <a:solidFill>
                            <a:srgbClr val="002060"/>
                          </a:solidFill>
                          <a:latin typeface="Arial" pitchFamily="34" charset="0"/>
                          <a:ea typeface="+mn-ea"/>
                          <a:cs typeface="Arial" pitchFamily="34" charset="0"/>
                        </a:rPr>
                        <a:t> </a:t>
                      </a:r>
                      <a:r>
                        <a:rPr lang="en-US" sz="1400" b="1" kern="1200" dirty="0">
                          <a:solidFill>
                            <a:srgbClr val="002060"/>
                          </a:solidFill>
                          <a:latin typeface="Arial" pitchFamily="34" charset="0"/>
                          <a:ea typeface="+mn-ea"/>
                          <a:cs typeface="Arial" pitchFamily="34" charset="0"/>
                        </a:rPr>
                        <a:t>@ 15g / </a:t>
                      </a:r>
                      <a:r>
                        <a:rPr lang="en-US" sz="1400" b="1" kern="1200" dirty="0" err="1">
                          <a:solidFill>
                            <a:srgbClr val="002060"/>
                          </a:solidFill>
                          <a:latin typeface="Arial" pitchFamily="34" charset="0"/>
                          <a:ea typeface="+mn-ea"/>
                          <a:cs typeface="Arial" pitchFamily="34" charset="0"/>
                        </a:rPr>
                        <a:t>litre</a:t>
                      </a:r>
                      <a:r>
                        <a:rPr lang="en-US" sz="1400" b="1" kern="1200" dirty="0">
                          <a:solidFill>
                            <a:srgbClr val="002060"/>
                          </a:solidFill>
                          <a:latin typeface="Arial" pitchFamily="34" charset="0"/>
                          <a:ea typeface="+mn-ea"/>
                          <a:cs typeface="Arial" pitchFamily="34" charset="0"/>
                        </a:rPr>
                        <a:t> </a:t>
                      </a:r>
                      <a:r>
                        <a:rPr lang="en-US" sz="1400" b="1" i="0" dirty="0">
                          <a:solidFill>
                            <a:srgbClr val="002060"/>
                          </a:solidFill>
                          <a:latin typeface="Arial" pitchFamily="34" charset="0"/>
                          <a:cs typeface="Arial" pitchFamily="34" charset="0"/>
                        </a:rPr>
                        <a:t>three times.</a:t>
                      </a:r>
                      <a:endParaRPr lang="en-US" sz="1400" b="1" kern="1200" dirty="0">
                        <a:solidFill>
                          <a:srgbClr val="002060"/>
                        </a:solidFill>
                        <a:latin typeface="Arial" pitchFamily="34" charset="0"/>
                        <a:ea typeface="+mn-ea"/>
                        <a:cs typeface="Arial" pitchFamily="34" charset="0"/>
                      </a:endParaRPr>
                    </a:p>
                    <a:p>
                      <a:pPr marL="0" marR="0" indent="0" algn="just"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400" b="1" kern="1200" baseline="0" dirty="0">
                          <a:solidFill>
                            <a:srgbClr val="002060"/>
                          </a:solidFill>
                          <a:latin typeface="Arial" pitchFamily="34" charset="0"/>
                          <a:ea typeface="+mn-ea"/>
                          <a:cs typeface="Arial" pitchFamily="34" charset="0"/>
                        </a:rPr>
                        <a:t> Spraying of </a:t>
                      </a:r>
                      <a:r>
                        <a:rPr kumimoji="0" lang="en-US" sz="1400" b="1" i="1" kern="1200" baseline="0" dirty="0" err="1">
                          <a:solidFill>
                            <a:srgbClr val="002060"/>
                          </a:solidFill>
                          <a:latin typeface="Arial" pitchFamily="34" charset="0"/>
                          <a:ea typeface="+mn-ea"/>
                          <a:cs typeface="Arial" pitchFamily="34" charset="0"/>
                        </a:rPr>
                        <a:t>Beauveria</a:t>
                      </a:r>
                      <a:r>
                        <a:rPr kumimoji="0" lang="en-US" sz="1400" b="1" i="1" kern="1200" baseline="0" dirty="0">
                          <a:solidFill>
                            <a:srgbClr val="002060"/>
                          </a:solidFill>
                          <a:latin typeface="Arial" pitchFamily="34" charset="0"/>
                          <a:ea typeface="+mn-ea"/>
                          <a:cs typeface="Arial" pitchFamily="34" charset="0"/>
                        </a:rPr>
                        <a:t> </a:t>
                      </a:r>
                      <a:r>
                        <a:rPr kumimoji="0" lang="en-US" sz="1400" b="1" i="1" kern="1200" baseline="0" dirty="0" err="1">
                          <a:solidFill>
                            <a:srgbClr val="002060"/>
                          </a:solidFill>
                          <a:latin typeface="Arial" pitchFamily="34" charset="0"/>
                          <a:ea typeface="+mn-ea"/>
                          <a:cs typeface="Arial" pitchFamily="34" charset="0"/>
                        </a:rPr>
                        <a:t>bassiana</a:t>
                      </a:r>
                      <a:r>
                        <a:rPr kumimoji="0" lang="en-US" sz="1400" b="1" i="1" kern="1200" baseline="0" dirty="0">
                          <a:solidFill>
                            <a:srgbClr val="002060"/>
                          </a:solidFill>
                          <a:latin typeface="Arial" pitchFamily="34" charset="0"/>
                          <a:ea typeface="+mn-ea"/>
                          <a:cs typeface="Arial" pitchFamily="34" charset="0"/>
                        </a:rPr>
                        <a:t> </a:t>
                      </a:r>
                      <a:r>
                        <a:rPr kumimoji="0" lang="en-US" sz="1400" b="1" kern="1200" baseline="0" dirty="0">
                          <a:solidFill>
                            <a:srgbClr val="002060"/>
                          </a:solidFill>
                          <a:latin typeface="Arial" pitchFamily="34" charset="0"/>
                          <a:ea typeface="+mn-ea"/>
                          <a:cs typeface="Arial" pitchFamily="34" charset="0"/>
                        </a:rPr>
                        <a:t>@ 20g/</a:t>
                      </a:r>
                      <a:r>
                        <a:rPr kumimoji="0" lang="en-US" sz="1400" b="1" kern="1200" baseline="0" dirty="0" err="1">
                          <a:solidFill>
                            <a:srgbClr val="002060"/>
                          </a:solidFill>
                          <a:latin typeface="Arial" pitchFamily="34" charset="0"/>
                          <a:ea typeface="+mn-ea"/>
                          <a:cs typeface="Arial" pitchFamily="34" charset="0"/>
                        </a:rPr>
                        <a:t>litre</a:t>
                      </a:r>
                      <a:r>
                        <a:rPr kumimoji="0" lang="en-US" sz="1400" b="1" kern="1200" baseline="0" dirty="0">
                          <a:solidFill>
                            <a:srgbClr val="002060"/>
                          </a:solidFill>
                          <a:latin typeface="Arial" pitchFamily="34" charset="0"/>
                          <a:ea typeface="+mn-ea"/>
                          <a:cs typeface="Arial" pitchFamily="34" charset="0"/>
                        </a:rPr>
                        <a:t> two times. </a:t>
                      </a:r>
                      <a:endParaRPr lang="en-US" sz="1400" b="1" dirty="0">
                        <a:solidFill>
                          <a:schemeClr val="tx1"/>
                        </a:solidFill>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8"/>
                  </a:ext>
                </a:extLst>
              </a:tr>
              <a:tr h="51597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Source </a:t>
                      </a: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Arial" pitchFamily="34" charset="0"/>
                          <a:cs typeface="Arial" pitchFamily="34" charset="0"/>
                        </a:rPr>
                        <a:t>ICAR-IIHR,ICAR-NBAIR</a:t>
                      </a:r>
                    </a:p>
                  </a:txBody>
                  <a:tcPr>
                    <a:solidFill>
                      <a:srgbClr val="93FF93"/>
                    </a:solidFill>
                  </a:tcPr>
                </a:tc>
                <a:extLst>
                  <a:ext uri="{0D108BD9-81ED-4DB2-BD59-A6C34878D82A}">
                    <a16:rowId xmlns:a16="http://schemas.microsoft.com/office/drawing/2014/main" val="10009"/>
                  </a:ext>
                </a:extLst>
              </a:tr>
            </a:tbl>
          </a:graphicData>
        </a:graphic>
      </p:graphicFrame>
      <p:pic>
        <p:nvPicPr>
          <p:cNvPr id="5" name="Picture 4" descr="C:\Users\Sudhakar\Desktop\IMG-20200229-WA0023.jpg"/>
          <p:cNvPicPr/>
          <p:nvPr/>
        </p:nvPicPr>
        <p:blipFill>
          <a:blip r:embed="rId2" cstate="print"/>
          <a:srcRect/>
          <a:stretch>
            <a:fillRect/>
          </a:stretch>
        </p:blipFill>
        <p:spPr bwMode="auto">
          <a:xfrm>
            <a:off x="5766618" y="785794"/>
            <a:ext cx="3305943" cy="2786082"/>
          </a:xfrm>
          <a:prstGeom prst="rect">
            <a:avLst/>
          </a:prstGeom>
          <a:noFill/>
          <a:ln w="9525">
            <a:solidFill>
              <a:srgbClr val="FF0000"/>
            </a:solidFill>
            <a:miter lim="800000"/>
            <a:headEnd/>
            <a:tailEnd/>
          </a:ln>
        </p:spPr>
      </p:pic>
      <p:pic>
        <p:nvPicPr>
          <p:cNvPr id="8" name="Picture 7" descr="D:\New folder\QRT Photos\MDDT\IPDM-Bitter gourd  Diagonstic field visit.jpg"/>
          <p:cNvPicPr/>
          <p:nvPr/>
        </p:nvPicPr>
        <p:blipFill>
          <a:blip r:embed="rId3" cstate="print"/>
          <a:srcRect/>
          <a:stretch>
            <a:fillRect/>
          </a:stretch>
        </p:blipFill>
        <p:spPr bwMode="auto">
          <a:xfrm>
            <a:off x="5786446" y="3643314"/>
            <a:ext cx="3286116" cy="2740057"/>
          </a:xfrm>
          <a:prstGeom prst="rect">
            <a:avLst/>
          </a:prstGeom>
          <a:noFill/>
          <a:ln w="9525">
            <a:solidFill>
              <a:srgbClr val="FF0000"/>
            </a:solidFill>
            <a:miter lim="800000"/>
            <a:headEnd/>
            <a:tailEnd/>
          </a:ln>
        </p:spPr>
      </p:pic>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45" name="TextBox 11"/>
          <p:cNvSpPr txBox="1">
            <a:spLocks noChangeArrowheads="1"/>
          </p:cNvSpPr>
          <p:nvPr/>
        </p:nvSpPr>
        <p:spPr bwMode="auto">
          <a:xfrm>
            <a:off x="147636" y="5157629"/>
            <a:ext cx="8853520" cy="1200329"/>
          </a:xfrm>
          <a:prstGeom prst="rect">
            <a:avLst/>
          </a:prstGeom>
          <a:noFill/>
          <a:ln w="9525">
            <a:solidFill>
              <a:srgbClr val="F49A38"/>
            </a:solidFill>
            <a:miter lim="800000"/>
            <a:headEnd/>
            <a:tailEnd/>
          </a:ln>
        </p:spPr>
        <p:txBody>
          <a:bodyPr wrap="square">
            <a:spAutoFit/>
          </a:bodyPr>
          <a:lstStyle/>
          <a:p>
            <a:r>
              <a:rPr lang="en-US" sz="2400" b="1" dirty="0">
                <a:solidFill>
                  <a:schemeClr val="accent6">
                    <a:lumMod val="75000"/>
                  </a:schemeClr>
                </a:solidFill>
                <a:latin typeface="Arial" pitchFamily="34" charset="0"/>
                <a:cs typeface="Arial" pitchFamily="34" charset="0"/>
              </a:rPr>
              <a:t>Bio-intensive pest management technologies were adopted to alleviate the pest problems for vegetables which increased yield and decreased the cost of cultivation</a:t>
            </a:r>
            <a:endParaRPr lang="en-US" sz="2400" b="1" dirty="0">
              <a:solidFill>
                <a:schemeClr val="accent6">
                  <a:lumMod val="75000"/>
                </a:schemeClr>
              </a:solidFill>
              <a:latin typeface="Bookman Old Style" pitchFamily="18" charset="0"/>
            </a:endParaRPr>
          </a:p>
        </p:txBody>
      </p:sp>
      <p:sp>
        <p:nvSpPr>
          <p:cNvPr id="13" name="TextBox 12"/>
          <p:cNvSpPr txBox="1"/>
          <p:nvPr/>
        </p:nvSpPr>
        <p:spPr>
          <a:xfrm>
            <a:off x="0" y="1"/>
            <a:ext cx="9144000" cy="461665"/>
          </a:xfrm>
          <a:prstGeom prst="rect">
            <a:avLst/>
          </a:prstGeom>
          <a:solidFill>
            <a:srgbClr val="008000"/>
          </a:solidFill>
          <a:ln>
            <a:solidFill>
              <a:schemeClr val="accent2"/>
            </a:solidFill>
          </a:ln>
        </p:spPr>
        <p:txBody>
          <a:bodyPr wrap="square" rtlCol="0">
            <a:spAutoFit/>
          </a:bodyPr>
          <a:lstStyle/>
          <a:p>
            <a:pPr algn="ctr">
              <a:defRPr/>
            </a:pPr>
            <a:r>
              <a:rPr lang="en-US" sz="2400" b="1" dirty="0">
                <a:ln w="11430"/>
                <a:solidFill>
                  <a:schemeClr val="bg1"/>
                </a:solidFill>
                <a:latin typeface="Arial" pitchFamily="34" charset="0"/>
                <a:cs typeface="Arial" pitchFamily="34" charset="0"/>
              </a:rPr>
              <a:t>RESULTS</a:t>
            </a:r>
          </a:p>
        </p:txBody>
      </p:sp>
      <p:graphicFrame>
        <p:nvGraphicFramePr>
          <p:cNvPr id="5" name="Table 4"/>
          <p:cNvGraphicFramePr>
            <a:graphicFrameLocks noGrp="1"/>
          </p:cNvGraphicFramePr>
          <p:nvPr>
            <p:extLst>
              <p:ext uri="{D42A27DB-BD31-4B8C-83A1-F6EECF244321}">
                <p14:modId xmlns:p14="http://schemas.microsoft.com/office/powerpoint/2010/main" val="4267771247"/>
              </p:ext>
            </p:extLst>
          </p:nvPr>
        </p:nvGraphicFramePr>
        <p:xfrm>
          <a:off x="147637" y="609600"/>
          <a:ext cx="8853519" cy="3676656"/>
        </p:xfrm>
        <a:graphic>
          <a:graphicData uri="http://schemas.openxmlformats.org/drawingml/2006/table">
            <a:tbl>
              <a:tblPr firstRow="1" bandRow="1">
                <a:tableStyleId>{2D5ABB26-0587-4C30-8999-92F81FD0307C}</a:tableStyleId>
              </a:tblPr>
              <a:tblGrid>
                <a:gridCol w="4648097">
                  <a:extLst>
                    <a:ext uri="{9D8B030D-6E8A-4147-A177-3AD203B41FA5}">
                      <a16:colId xmlns:a16="http://schemas.microsoft.com/office/drawing/2014/main" val="20000"/>
                    </a:ext>
                  </a:extLst>
                </a:gridCol>
                <a:gridCol w="2102711">
                  <a:extLst>
                    <a:ext uri="{9D8B030D-6E8A-4147-A177-3AD203B41FA5}">
                      <a16:colId xmlns:a16="http://schemas.microsoft.com/office/drawing/2014/main" val="20001"/>
                    </a:ext>
                  </a:extLst>
                </a:gridCol>
                <a:gridCol w="2102711">
                  <a:extLst>
                    <a:ext uri="{9D8B030D-6E8A-4147-A177-3AD203B41FA5}">
                      <a16:colId xmlns:a16="http://schemas.microsoft.com/office/drawing/2014/main" val="20002"/>
                    </a:ext>
                  </a:extLst>
                </a:gridCol>
              </a:tblGrid>
              <a:tr h="459582">
                <a:tc>
                  <a:txBody>
                    <a:bodyPr/>
                    <a:lstStyle/>
                    <a:p>
                      <a:pPr algn="ctr">
                        <a:lnSpc>
                          <a:spcPct val="100000"/>
                        </a:lnSpc>
                      </a:pPr>
                      <a:r>
                        <a:rPr lang="en-US" sz="2000" b="1" dirty="0">
                          <a:solidFill>
                            <a:srgbClr val="FF3399"/>
                          </a:solidFill>
                          <a:latin typeface="Arial" pitchFamily="34" charset="0"/>
                          <a:cs typeface="Arial" pitchFamily="34" charset="0"/>
                        </a:rPr>
                        <a:t>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FF3399"/>
                          </a:solidFill>
                          <a:latin typeface="Arial" pitchFamily="34" charset="0"/>
                          <a:cs typeface="Arial" pitchFamily="34" charset="0"/>
                        </a:rPr>
                        <a:t>Check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FF3399"/>
                          </a:solidFill>
                          <a:latin typeface="Arial" pitchFamily="34" charset="0"/>
                          <a:cs typeface="Arial" pitchFamily="34" charset="0"/>
                        </a:rPr>
                        <a:t>Demo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95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itchFamily="34" charset="0"/>
                          <a:cs typeface="Arial" pitchFamily="34" charset="0"/>
                        </a:rPr>
                        <a:t>Disease</a:t>
                      </a:r>
                      <a:r>
                        <a:rPr lang="en-US" sz="2000" b="1" baseline="0" dirty="0">
                          <a:solidFill>
                            <a:srgbClr val="002060"/>
                          </a:solidFill>
                          <a:latin typeface="Arial" pitchFamily="34" charset="0"/>
                          <a:cs typeface="Arial" pitchFamily="34" charset="0"/>
                        </a:rPr>
                        <a:t> Index (%)</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002060"/>
                          </a:solidFill>
                          <a:latin typeface="Arial" pitchFamily="34" charset="0"/>
                          <a:cs typeface="Arial" pitchFamily="34"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FF3399"/>
                          </a:solidFill>
                          <a:latin typeface="Arial" pitchFamily="34" charset="0"/>
                          <a:cs typeface="Arial"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95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itchFamily="34" charset="0"/>
                          <a:cs typeface="Arial" pitchFamily="34" charset="0"/>
                        </a:rPr>
                        <a:t>Pest Incidence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002060"/>
                          </a:solidFill>
                          <a:latin typeface="Arial" pitchFamily="34" charset="0"/>
                          <a:cs typeface="Arial"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FF3399"/>
                          </a:solidFill>
                          <a:latin typeface="Arial" pitchFamily="34" charset="0"/>
                          <a:cs typeface="Arial"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59582">
                <a:tc>
                  <a:txBody>
                    <a:bodyPr/>
                    <a:lstStyle/>
                    <a:p>
                      <a:pPr>
                        <a:lnSpc>
                          <a:spcPct val="100000"/>
                        </a:lnSpc>
                      </a:pPr>
                      <a:r>
                        <a:rPr kumimoji="0" lang="en-US" sz="2000" b="1" kern="1200" dirty="0">
                          <a:solidFill>
                            <a:srgbClr val="002060"/>
                          </a:solidFill>
                          <a:latin typeface="Arial" pitchFamily="34" charset="0"/>
                          <a:ea typeface="+mn-ea"/>
                          <a:cs typeface="Arial" pitchFamily="34" charset="0"/>
                        </a:rPr>
                        <a:t>Yield (q/ha)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6858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67.2</a:t>
                      </a:r>
                    </a:p>
                  </a:txBody>
                  <a:tcPr marL="56561" marR="56561"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sz="1800" b="1" dirty="0">
                          <a:solidFill>
                            <a:srgbClr val="FF3399"/>
                          </a:solidFill>
                          <a:latin typeface="Arial" pitchFamily="34" charset="0"/>
                          <a:ea typeface="Times New Roman"/>
                          <a:cs typeface="Arial" pitchFamily="34" charset="0"/>
                        </a:rPr>
                        <a:t>85.6</a:t>
                      </a:r>
                    </a:p>
                  </a:txBody>
                  <a:tcPr marL="7856" marR="7856"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9582">
                <a:tc>
                  <a:txBody>
                    <a:bodyPr/>
                    <a:lstStyle/>
                    <a:p>
                      <a:pPr>
                        <a:lnSpc>
                          <a:spcPct val="100000"/>
                        </a:lnSpc>
                      </a:pPr>
                      <a:r>
                        <a:rPr kumimoji="0" lang="en-US" sz="2000" b="1" kern="1200" dirty="0">
                          <a:solidFill>
                            <a:srgbClr val="002060"/>
                          </a:solidFill>
                          <a:latin typeface="Arial" pitchFamily="34" charset="0"/>
                          <a:ea typeface="+mn-ea"/>
                          <a:cs typeface="Arial" pitchFamily="34" charset="0"/>
                        </a:rPr>
                        <a:t>Gross Cost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Arial" pitchFamily="34" charset="0"/>
                          <a:cs typeface="Arial" pitchFamily="34" charset="0"/>
                        </a:rPr>
                        <a:t>157000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b="1" dirty="0">
                          <a:solidFill>
                            <a:srgbClr val="FF3399"/>
                          </a:solidFill>
                          <a:latin typeface="Arial" pitchFamily="34" charset="0"/>
                          <a:cs typeface="Arial" pitchFamily="34" charset="0"/>
                        </a:rPr>
                        <a:t>162000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59582">
                <a:tc>
                  <a:txBody>
                    <a:bodyPr/>
                    <a:lstStyle/>
                    <a:p>
                      <a:pPr>
                        <a:lnSpc>
                          <a:spcPct val="100000"/>
                        </a:lnSpc>
                      </a:pPr>
                      <a:r>
                        <a:rPr kumimoji="0" lang="en-US" sz="2000" b="1" kern="1200" dirty="0">
                          <a:solidFill>
                            <a:srgbClr val="002060"/>
                          </a:solidFill>
                          <a:latin typeface="Arial" pitchFamily="34" charset="0"/>
                          <a:ea typeface="+mn-ea"/>
                          <a:cs typeface="Arial" pitchFamily="34" charset="0"/>
                        </a:rPr>
                        <a:t>Gross Return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Arial" pitchFamily="34" charset="0"/>
                          <a:cs typeface="Arial" pitchFamily="34" charset="0"/>
                        </a:rPr>
                        <a:t>235200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3399"/>
                          </a:solidFill>
                          <a:latin typeface="Arial" pitchFamily="34" charset="0"/>
                          <a:cs typeface="Arial" pitchFamily="34" charset="0"/>
                        </a:rPr>
                        <a:t>367400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9582">
                <a:tc>
                  <a:txBody>
                    <a:bodyPr/>
                    <a:lstStyle/>
                    <a:p>
                      <a:pPr>
                        <a:lnSpc>
                          <a:spcPct val="100000"/>
                        </a:lnSpc>
                      </a:pPr>
                      <a:r>
                        <a:rPr kumimoji="0" lang="en-US" sz="2000" b="1" kern="1200" dirty="0">
                          <a:solidFill>
                            <a:srgbClr val="002060"/>
                          </a:solidFill>
                          <a:latin typeface="Arial" pitchFamily="34" charset="0"/>
                          <a:ea typeface="+mn-ea"/>
                          <a:cs typeface="Arial" pitchFamily="34" charset="0"/>
                        </a:rPr>
                        <a:t>Net Return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78200</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800" b="1" dirty="0">
                          <a:solidFill>
                            <a:srgbClr val="FF3399"/>
                          </a:solidFill>
                          <a:latin typeface="Arial" pitchFamily="34" charset="0"/>
                          <a:ea typeface="Times New Roman"/>
                          <a:cs typeface="Arial" pitchFamily="34" charset="0"/>
                        </a:rPr>
                        <a:t>205400</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59582">
                <a:tc>
                  <a:txBody>
                    <a:bodyPr/>
                    <a:lstStyle/>
                    <a:p>
                      <a:pPr>
                        <a:lnSpc>
                          <a:spcPct val="100000"/>
                        </a:lnSpc>
                      </a:pPr>
                      <a:r>
                        <a:rPr lang="en-US" sz="2000" b="1" dirty="0">
                          <a:solidFill>
                            <a:srgbClr val="002060"/>
                          </a:solidFill>
                          <a:latin typeface="Arial" pitchFamily="34" charset="0"/>
                          <a:cs typeface="Arial" pitchFamily="34" charset="0"/>
                        </a:rPr>
                        <a:t>BCR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b="1" dirty="0">
                          <a:solidFill>
                            <a:srgbClr val="002060"/>
                          </a:solidFill>
                          <a:latin typeface="Arial" pitchFamily="34" charset="0"/>
                          <a:cs typeface="Arial" pitchFamily="34" charset="0"/>
                        </a:rPr>
                        <a:t>1.50</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b="1" dirty="0">
                          <a:solidFill>
                            <a:srgbClr val="FF3399"/>
                          </a:solidFill>
                          <a:latin typeface="Arial" pitchFamily="34" charset="0"/>
                          <a:cs typeface="Arial" pitchFamily="34" charset="0"/>
                        </a:rPr>
                        <a:t>2.26</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7" name="Rectangle 6"/>
          <p:cNvSpPr/>
          <p:nvPr/>
        </p:nvSpPr>
        <p:spPr>
          <a:xfrm>
            <a:off x="147636" y="4631304"/>
            <a:ext cx="1681164" cy="369332"/>
          </a:xfrm>
          <a:prstGeom prst="rect">
            <a:avLst/>
          </a:prstGeom>
          <a:solidFill>
            <a:srgbClr val="7030A0"/>
          </a:solidFill>
        </p:spPr>
        <p:txBody>
          <a:bodyPr wrap="square">
            <a:spAutoFit/>
          </a:bodyPr>
          <a:lstStyle/>
          <a:p>
            <a:r>
              <a:rPr lang="en-US" b="1" dirty="0">
                <a:solidFill>
                  <a:schemeClr val="bg1"/>
                </a:solidFill>
                <a:latin typeface="Arial" pitchFamily="34" charset="0"/>
                <a:cs typeface="Arial" pitchFamily="34" charset="0"/>
              </a:rPr>
              <a:t>FEED BACK:  </a:t>
            </a:r>
            <a:endParaRPr lang="en-US" dirty="0">
              <a:solidFill>
                <a:schemeClr val="bg1"/>
              </a:solidFill>
              <a:latin typeface="Arial" pitchFamily="34" charset="0"/>
              <a:cs typeface="Arial" pitchFamily="34" charset="0"/>
            </a:endParaRPr>
          </a:p>
        </p:txBody>
      </p:sp>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359611327"/>
              </p:ext>
            </p:extLst>
          </p:nvPr>
        </p:nvGraphicFramePr>
        <p:xfrm>
          <a:off x="71406" y="857232"/>
          <a:ext cx="5338794" cy="5619768"/>
        </p:xfrm>
        <a:graphic>
          <a:graphicData uri="http://schemas.openxmlformats.org/drawingml/2006/table">
            <a:tbl>
              <a:tblPr firstRow="1" bandRow="1">
                <a:tableStyleId>{5940675A-B579-460E-94D1-54222C63F5DA}</a:tableStyleId>
              </a:tblPr>
              <a:tblGrid>
                <a:gridCol w="2087033">
                  <a:extLst>
                    <a:ext uri="{9D8B030D-6E8A-4147-A177-3AD203B41FA5}">
                      <a16:colId xmlns:a16="http://schemas.microsoft.com/office/drawing/2014/main" val="20000"/>
                    </a:ext>
                  </a:extLst>
                </a:gridCol>
                <a:gridCol w="3251761">
                  <a:extLst>
                    <a:ext uri="{9D8B030D-6E8A-4147-A177-3AD203B41FA5}">
                      <a16:colId xmlns:a16="http://schemas.microsoft.com/office/drawing/2014/main" val="20001"/>
                    </a:ext>
                  </a:extLst>
                </a:gridCol>
              </a:tblGrid>
              <a:tr h="5394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1800" b="1" dirty="0" err="1">
                          <a:solidFill>
                            <a:schemeClr val="tx1"/>
                          </a:solidFill>
                          <a:effectLst/>
                          <a:latin typeface="Arial" pitchFamily="34" charset="0"/>
                          <a:cs typeface="Arial" pitchFamily="34" charset="0"/>
                        </a:rPr>
                        <a:t>Udumbanchola</a:t>
                      </a:r>
                      <a:endParaRPr lang="en-US" sz="1800" b="1" dirty="0">
                        <a:solidFill>
                          <a:schemeClr val="tx1"/>
                        </a:solidFill>
                        <a:effectLst/>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0"/>
                  </a:ext>
                </a:extLst>
              </a:tr>
              <a:tr h="7013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Area under  </a:t>
                      </a:r>
                      <a:r>
                        <a:rPr kumimoji="0" lang="en-US" sz="1800" b="1" i="0" u="none" strike="noStrike" cap="none" normalizeH="0" baseline="0" dirty="0" err="1">
                          <a:ln>
                            <a:noFill/>
                          </a:ln>
                          <a:solidFill>
                            <a:schemeClr val="bg1"/>
                          </a:solidFill>
                          <a:effectLst/>
                          <a:latin typeface="Arial" pitchFamily="34" charset="0"/>
                          <a:cs typeface="Arial" pitchFamily="34" charset="0"/>
                        </a:rPr>
                        <a:t>pepino</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a:lnSpc>
                          <a:spcPct val="100000"/>
                        </a:lnSpc>
                      </a:pPr>
                      <a:r>
                        <a:rPr lang="en-US" sz="1800" b="1" baseline="0" dirty="0">
                          <a:solidFill>
                            <a:schemeClr val="tx1"/>
                          </a:solidFill>
                          <a:latin typeface="Arial" pitchFamily="34" charset="0"/>
                          <a:cs typeface="Arial" pitchFamily="34" charset="0"/>
                        </a:rPr>
                        <a:t>0.25 ha</a:t>
                      </a:r>
                      <a:endParaRPr lang="en-US" sz="18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1"/>
                  </a:ext>
                </a:extLst>
              </a:tr>
              <a:tr h="5394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2"/>
                  </a:ext>
                </a:extLst>
              </a:tr>
              <a:tr h="5394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Season</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err="1">
                          <a:solidFill>
                            <a:schemeClr val="tx1"/>
                          </a:solidFill>
                          <a:latin typeface="Arial" pitchFamily="34" charset="0"/>
                          <a:cs typeface="Arial" pitchFamily="34" charset="0"/>
                        </a:rPr>
                        <a:t>Kharif</a:t>
                      </a:r>
                      <a:r>
                        <a:rPr lang="en-US" sz="1800" b="1" dirty="0">
                          <a:solidFill>
                            <a:schemeClr val="tx1"/>
                          </a:solidFill>
                          <a:latin typeface="Arial" pitchFamily="34" charset="0"/>
                          <a:cs typeface="Arial" pitchFamily="34" charset="0"/>
                        </a:rPr>
                        <a:t> 2019</a:t>
                      </a:r>
                    </a:p>
                  </a:txBody>
                  <a:tcPr>
                    <a:solidFill>
                      <a:srgbClr val="CCFF99"/>
                    </a:solidFill>
                  </a:tcPr>
                </a:tc>
                <a:extLst>
                  <a:ext uri="{0D108BD9-81ED-4DB2-BD59-A6C34878D82A}">
                    <a16:rowId xmlns:a16="http://schemas.microsoft.com/office/drawing/2014/main" val="10003"/>
                  </a:ext>
                </a:extLst>
              </a:tr>
              <a:tr h="190363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chemeClr val="bg1"/>
                          </a:solidFill>
                          <a:effectLst/>
                          <a:latin typeface="Arial" pitchFamily="34" charset="0"/>
                          <a:cs typeface="Arial" pitchFamily="34" charset="0"/>
                        </a:rPr>
                        <a:t>Prioritized problem</a:t>
                      </a:r>
                    </a:p>
                  </a:txBody>
                  <a:tcPr horzOverflow="overflow">
                    <a:solidFill>
                      <a:srgbClr val="008000"/>
                    </a:solidFill>
                  </a:tcPr>
                </a:tc>
                <a:tc>
                  <a:txBody>
                    <a:bodyPr/>
                    <a:lstStyle/>
                    <a:p>
                      <a:pPr marL="346075"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1" dirty="0">
                          <a:solidFill>
                            <a:schemeClr val="tx1"/>
                          </a:solidFill>
                          <a:latin typeface="Arial" pitchFamily="34" charset="0"/>
                          <a:cs typeface="Arial" pitchFamily="34" charset="0"/>
                        </a:rPr>
                        <a:t>Lack of awareness on the scope of exotic vegetables</a:t>
                      </a:r>
                    </a:p>
                    <a:p>
                      <a:pPr marL="346075"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1" dirty="0">
                          <a:solidFill>
                            <a:schemeClr val="tx1"/>
                          </a:solidFill>
                          <a:latin typeface="Arial" pitchFamily="34" charset="0"/>
                          <a:cs typeface="Arial" pitchFamily="34" charset="0"/>
                        </a:rPr>
                        <a:t>Less aware on the benefits</a:t>
                      </a:r>
                      <a:r>
                        <a:rPr lang="en-US" sz="1800" b="1" baseline="0" dirty="0">
                          <a:solidFill>
                            <a:schemeClr val="tx1"/>
                          </a:solidFill>
                          <a:latin typeface="Arial" pitchFamily="34" charset="0"/>
                          <a:cs typeface="Arial" pitchFamily="34" charset="0"/>
                        </a:rPr>
                        <a:t> </a:t>
                      </a:r>
                      <a:r>
                        <a:rPr lang="en-US" sz="1800" b="1" dirty="0">
                          <a:solidFill>
                            <a:schemeClr val="tx1"/>
                          </a:solidFill>
                          <a:latin typeface="Arial" pitchFamily="34" charset="0"/>
                          <a:cs typeface="Arial" pitchFamily="34" charset="0"/>
                        </a:rPr>
                        <a:t>of  salad vegetables in daily diet</a:t>
                      </a:r>
                    </a:p>
                  </a:txBody>
                  <a:tcPr>
                    <a:solidFill>
                      <a:srgbClr val="CCFF99"/>
                    </a:solidFill>
                  </a:tcPr>
                </a:tc>
                <a:extLst>
                  <a:ext uri="{0D108BD9-81ED-4DB2-BD59-A6C34878D82A}">
                    <a16:rowId xmlns:a16="http://schemas.microsoft.com/office/drawing/2014/main" val="10004"/>
                  </a:ext>
                </a:extLst>
              </a:tr>
              <a:tr h="139633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cs typeface="Arial" pitchFamily="34" charset="0"/>
                        </a:rPr>
                        <a:t>Technologies Demonstrated</a:t>
                      </a:r>
                      <a:endParaRPr kumimoji="0" lang="en-US" sz="1800" b="1" i="0" u="none"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165100" marR="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1" dirty="0">
                          <a:solidFill>
                            <a:schemeClr val="tx1"/>
                          </a:solidFill>
                          <a:latin typeface="Arial" pitchFamily="34" charset="0"/>
                          <a:cs typeface="Arial" pitchFamily="34" charset="0"/>
                        </a:rPr>
                        <a:t>  Cultivation of Pepino (Sweet Cucumber, Melon Pear) as an exotic salad vegetable</a:t>
                      </a:r>
                    </a:p>
                  </a:txBody>
                  <a:tcPr>
                    <a:solidFill>
                      <a:srgbClr val="CCFF99"/>
                    </a:solidFill>
                  </a:tcPr>
                </a:tc>
                <a:extLst>
                  <a:ext uri="{0D108BD9-81ED-4DB2-BD59-A6C34878D82A}">
                    <a16:rowId xmlns:a16="http://schemas.microsoft.com/office/drawing/2014/main" val="10005"/>
                  </a:ext>
                </a:extLst>
              </a:tr>
            </a:tbl>
          </a:graphicData>
        </a:graphic>
      </p:graphicFrame>
      <p:sp>
        <p:nvSpPr>
          <p:cNvPr id="8" name="Footer Placeholder 3"/>
          <p:cNvSpPr txBox="1">
            <a:spLocks/>
          </p:cNvSpPr>
          <p:nvPr/>
        </p:nvSpPr>
        <p:spPr>
          <a:xfrm>
            <a:off x="0" y="-24"/>
            <a:ext cx="9144000" cy="704832"/>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b="1" dirty="0">
                <a:solidFill>
                  <a:schemeClr val="bg1"/>
                </a:solidFill>
                <a:latin typeface="Arial" pitchFamily="34" charset="0"/>
                <a:cs typeface="Arial" pitchFamily="34" charset="0"/>
              </a:rPr>
              <a:t>FLD 5. CULTIVATION OF PEPINO (SWEET CUCUMBER, MELON PEAR) AS AN EXOTIC SALAD VEGETABLE</a:t>
            </a:r>
          </a:p>
        </p:txBody>
      </p:sp>
      <p:pic>
        <p:nvPicPr>
          <p:cNvPr id="7" name="Picture 3" descr="C:\Users\user\Desktop\IMG-20200624-WA0008.jpg"/>
          <p:cNvPicPr>
            <a:picLocks noGrp="1" noChangeAspect="1" noChangeArrowheads="1"/>
          </p:cNvPicPr>
          <p:nvPr>
            <p:ph sz="half" idx="1"/>
          </p:nvPr>
        </p:nvPicPr>
        <p:blipFill>
          <a:blip r:embed="rId2" cstate="print"/>
          <a:stretch>
            <a:fillRect/>
          </a:stretch>
        </p:blipFill>
        <p:spPr bwMode="auto">
          <a:xfrm>
            <a:off x="5517579" y="3643314"/>
            <a:ext cx="3550221" cy="2810592"/>
          </a:xfrm>
          <a:prstGeom prst="rect">
            <a:avLst/>
          </a:prstGeom>
          <a:noFill/>
          <a:ln>
            <a:solidFill>
              <a:srgbClr val="FF0000"/>
            </a:solidFill>
          </a:ln>
        </p:spPr>
      </p:pic>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578" y="862148"/>
            <a:ext cx="3550221" cy="2679035"/>
          </a:xfrm>
          <a:prstGeom prst="rect">
            <a:avLst/>
          </a:prstGeom>
          <a:ln>
            <a:solidFill>
              <a:srgbClr val="FF0000"/>
            </a:solidFill>
          </a:ln>
        </p:spPr>
      </p:pic>
    </p:spTree>
    <p:extLst>
      <p:ext uri="{BB962C8B-B14F-4D97-AF65-F5344CB8AC3E}">
        <p14:creationId xmlns:p14="http://schemas.microsoft.com/office/powerpoint/2010/main" val="2938087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91"/>
          <p:cNvGraphicFramePr>
            <a:graphicFrameLocks noGrp="1"/>
          </p:cNvGraphicFramePr>
          <p:nvPr>
            <p:extLst>
              <p:ext uri="{D42A27DB-BD31-4B8C-83A1-F6EECF244321}">
                <p14:modId xmlns:p14="http://schemas.microsoft.com/office/powerpoint/2010/main" val="337695929"/>
              </p:ext>
            </p:extLst>
          </p:nvPr>
        </p:nvGraphicFramePr>
        <p:xfrm>
          <a:off x="190500" y="1195550"/>
          <a:ext cx="8763000" cy="3757450"/>
        </p:xfrm>
        <a:graphic>
          <a:graphicData uri="http://schemas.openxmlformats.org/drawingml/2006/table">
            <a:tbl>
              <a:tblPr/>
              <a:tblGrid>
                <a:gridCol w="4308475">
                  <a:extLst>
                    <a:ext uri="{9D8B030D-6E8A-4147-A177-3AD203B41FA5}">
                      <a16:colId xmlns:a16="http://schemas.microsoft.com/office/drawing/2014/main" val="20000"/>
                    </a:ext>
                  </a:extLst>
                </a:gridCol>
                <a:gridCol w="2482850">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tblGrid>
              <a:tr h="468089">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rgbClr val="FFFF00"/>
                          </a:solidFill>
                          <a:effectLst/>
                          <a:latin typeface="Arial" pitchFamily="34" charset="0"/>
                          <a:cs typeface="Arial" pitchFamily="34" charset="0"/>
                        </a:rPr>
                        <a:t>CATEGORY OF POSTS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rgbClr val="FFFF00"/>
                          </a:solidFill>
                          <a:effectLst/>
                          <a:latin typeface="Arial" pitchFamily="34" charset="0"/>
                          <a:cs typeface="Arial" pitchFamily="34" charset="0"/>
                        </a:rPr>
                        <a:t>SANCTIONED</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rgbClr val="FFFF00"/>
                          </a:solidFill>
                          <a:effectLst/>
                          <a:latin typeface="Arial" pitchFamily="34" charset="0"/>
                          <a:cs typeface="Arial" pitchFamily="34" charset="0"/>
                        </a:rPr>
                        <a:t>FILLED</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0"/>
                  </a:ext>
                </a:extLst>
              </a:tr>
              <a:tr h="39735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cs typeface="Arial" pitchFamily="34" charset="0"/>
                        </a:rPr>
                        <a:t>Senior Scientist &amp; Head</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cs typeface="Arial" pitchFamily="34" charset="0"/>
                        </a:rPr>
                        <a:t>1</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kern="1200" cap="none" normalizeH="0" baseline="0" dirty="0">
                          <a:ln>
                            <a:noFill/>
                          </a:ln>
                          <a:solidFill>
                            <a:schemeClr val="bg1"/>
                          </a:solidFill>
                          <a:effectLst/>
                          <a:latin typeface="Arial" pitchFamily="34" charset="0"/>
                          <a:ea typeface="+mn-ea"/>
                          <a:cs typeface="Arial" pitchFamily="34" charset="0"/>
                        </a:rPr>
                        <a:t>1</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1"/>
                  </a:ext>
                </a:extLst>
              </a:tr>
              <a:tr h="37863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cs typeface="Arial" pitchFamily="34" charset="0"/>
                        </a:rPr>
                        <a:t>Subject Matter Specialist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rgbClr val="FFFFFF"/>
                          </a:solidFill>
                          <a:effectLst/>
                          <a:latin typeface="Arial" pitchFamily="34" charset="0"/>
                          <a:cs typeface="Arial" pitchFamily="34" charset="0"/>
                        </a:rPr>
                        <a:t>6</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kern="1200" cap="none" normalizeH="0" baseline="0" dirty="0">
                          <a:ln>
                            <a:noFill/>
                          </a:ln>
                          <a:solidFill>
                            <a:schemeClr val="bg1"/>
                          </a:solidFill>
                          <a:effectLst/>
                          <a:latin typeface="Arial" pitchFamily="34" charset="0"/>
                          <a:ea typeface="+mn-ea"/>
                          <a:cs typeface="Arial" pitchFamily="34" charset="0"/>
                        </a:rPr>
                        <a:t>5</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2"/>
                  </a:ext>
                </a:extLst>
              </a:tr>
              <a:tr h="37863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cs typeface="Arial" pitchFamily="34" charset="0"/>
                        </a:rPr>
                        <a:t>Programme Assistant</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cs typeface="Arial" pitchFamily="34" charset="0"/>
                        </a:rPr>
                        <a:t>3</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kern="1200" cap="none" normalizeH="0" baseline="0" dirty="0">
                          <a:ln>
                            <a:noFill/>
                          </a:ln>
                          <a:solidFill>
                            <a:schemeClr val="bg1"/>
                          </a:solidFill>
                          <a:effectLst/>
                          <a:latin typeface="Arial" pitchFamily="34" charset="0"/>
                          <a:ea typeface="+mn-ea"/>
                          <a:cs typeface="Arial" pitchFamily="34" charset="0"/>
                        </a:rPr>
                        <a:t>3</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3"/>
                  </a:ext>
                </a:extLst>
              </a:tr>
              <a:tr h="37863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cs typeface="Arial" pitchFamily="34" charset="0"/>
                        </a:rPr>
                        <a:t>Administrative staff</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cs typeface="Arial" pitchFamily="34" charset="0"/>
                        </a:rPr>
                        <a:t>2</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kern="1200" cap="none" normalizeH="0" baseline="0" dirty="0">
                          <a:ln>
                            <a:noFill/>
                          </a:ln>
                          <a:solidFill>
                            <a:schemeClr val="bg1"/>
                          </a:solidFill>
                          <a:effectLst/>
                          <a:latin typeface="Arial" pitchFamily="34" charset="0"/>
                          <a:ea typeface="+mn-ea"/>
                          <a:cs typeface="Arial" pitchFamily="34" charset="0"/>
                        </a:rPr>
                        <a:t>2</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4"/>
                  </a:ext>
                </a:extLst>
              </a:tr>
              <a:tr h="36458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cs typeface="Arial" pitchFamily="34" charset="0"/>
                        </a:rPr>
                        <a:t>Auxiliary staff</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cs typeface="Arial" pitchFamily="34" charset="0"/>
                        </a:rPr>
                        <a:t>2</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kern="1200" cap="none" normalizeH="0" baseline="0" dirty="0">
                          <a:ln>
                            <a:noFill/>
                          </a:ln>
                          <a:solidFill>
                            <a:schemeClr val="bg1"/>
                          </a:solidFill>
                          <a:effectLst/>
                          <a:latin typeface="Arial" pitchFamily="34" charset="0"/>
                          <a:ea typeface="+mn-ea"/>
                          <a:cs typeface="Arial" pitchFamily="34" charset="0"/>
                        </a:rPr>
                        <a:t>1</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5"/>
                  </a:ext>
                </a:extLst>
              </a:tr>
              <a:tr h="36458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cs typeface="Arial" pitchFamily="34" charset="0"/>
                        </a:rPr>
                        <a:t>Supporting staff</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chemeClr val="bg1"/>
                          </a:solidFill>
                          <a:effectLst/>
                          <a:latin typeface="Arial" pitchFamily="34" charset="0"/>
                          <a:cs typeface="Arial" pitchFamily="34" charset="0"/>
                        </a:rPr>
                        <a:t>2</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kern="1200" cap="none" normalizeH="0" baseline="0" dirty="0">
                          <a:ln>
                            <a:noFill/>
                          </a:ln>
                          <a:solidFill>
                            <a:schemeClr val="bg1"/>
                          </a:solidFill>
                          <a:effectLst/>
                          <a:latin typeface="Arial" pitchFamily="34" charset="0"/>
                          <a:ea typeface="+mn-ea"/>
                          <a:cs typeface="Arial" pitchFamily="34" charset="0"/>
                        </a:rPr>
                        <a:t>2</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6"/>
                  </a:ext>
                </a:extLst>
              </a:tr>
              <a:tr h="54610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rgbClr val="FFFF00"/>
                          </a:solidFill>
                          <a:effectLst/>
                          <a:latin typeface="Arial" pitchFamily="34" charset="0"/>
                          <a:cs typeface="Arial" pitchFamily="34" charset="0"/>
                        </a:rPr>
                        <a:t>Total</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cap="none" normalizeH="0" baseline="0" dirty="0">
                          <a:ln>
                            <a:noFill/>
                          </a:ln>
                          <a:solidFill>
                            <a:srgbClr val="FFFF00"/>
                          </a:solidFill>
                          <a:effectLst/>
                          <a:latin typeface="Arial" pitchFamily="34" charset="0"/>
                          <a:cs typeface="Arial" pitchFamily="34" charset="0"/>
                        </a:rPr>
                        <a:t>16</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400" b="1" i="0" u="none" strike="noStrike" kern="1200" cap="none" normalizeH="0" baseline="0" dirty="0">
                          <a:ln>
                            <a:noFill/>
                          </a:ln>
                          <a:solidFill>
                            <a:srgbClr val="FFFF00"/>
                          </a:solidFill>
                          <a:effectLst/>
                          <a:latin typeface="Arial" pitchFamily="34" charset="0"/>
                          <a:ea typeface="+mn-ea"/>
                          <a:cs typeface="Arial" pitchFamily="34" charset="0"/>
                        </a:rPr>
                        <a:t>14</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33"/>
                    </a:solidFill>
                  </a:tcPr>
                </a:tc>
                <a:extLst>
                  <a:ext uri="{0D108BD9-81ED-4DB2-BD59-A6C34878D82A}">
                    <a16:rowId xmlns:a16="http://schemas.microsoft.com/office/drawing/2014/main" val="10007"/>
                  </a:ext>
                </a:extLst>
              </a:tr>
            </a:tbl>
          </a:graphicData>
        </a:graphic>
      </p:graphicFrame>
      <p:sp>
        <p:nvSpPr>
          <p:cNvPr id="9" name="Rectangle 8"/>
          <p:cNvSpPr/>
          <p:nvPr/>
        </p:nvSpPr>
        <p:spPr>
          <a:xfrm>
            <a:off x="0" y="0"/>
            <a:ext cx="9144000" cy="5334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r>
              <a:rPr lang="en-US" sz="2800" dirty="0">
                <a:latin typeface="Arial Black" pitchFamily="34" charset="0"/>
              </a:rPr>
              <a:t>STAFF IN POSITION</a:t>
            </a:r>
          </a:p>
        </p:txBody>
      </p:sp>
      <p:sp>
        <p:nvSpPr>
          <p:cNvPr id="6"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  </a:t>
            </a:r>
          </a:p>
        </p:txBody>
      </p:sp>
      <p:sp>
        <p:nvSpPr>
          <p:cNvPr id="2" name="TextBox 1"/>
          <p:cNvSpPr txBox="1"/>
          <p:nvPr/>
        </p:nvSpPr>
        <p:spPr>
          <a:xfrm>
            <a:off x="190500" y="5410200"/>
            <a:ext cx="8763000" cy="461665"/>
          </a:xfrm>
          <a:prstGeom prst="rect">
            <a:avLst/>
          </a:prstGeom>
          <a:noFill/>
        </p:spPr>
        <p:txBody>
          <a:bodyPr wrap="square" rtlCol="0">
            <a:spAutoFit/>
          </a:bodyPr>
          <a:lstStyle/>
          <a:p>
            <a:r>
              <a:rPr lang="en-US" sz="2400" b="1" dirty="0">
                <a:solidFill>
                  <a:srgbClr val="008000"/>
                </a:solidFill>
              </a:rPr>
              <a:t>* Screening of application completed on 24 &amp; 25.03.2021 </a:t>
            </a:r>
          </a:p>
        </p:txBody>
      </p:sp>
    </p:spTree>
    <p:extLst>
      <p:ext uri="{BB962C8B-B14F-4D97-AF65-F5344CB8AC3E}">
        <p14:creationId xmlns:p14="http://schemas.microsoft.com/office/powerpoint/2010/main" val="3085208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062735558"/>
              </p:ext>
            </p:extLst>
          </p:nvPr>
        </p:nvGraphicFramePr>
        <p:xfrm>
          <a:off x="76200" y="455103"/>
          <a:ext cx="8991600" cy="3825240"/>
        </p:xfrm>
        <a:graphic>
          <a:graphicData uri="http://schemas.openxmlformats.org/drawingml/2006/table">
            <a:tbl>
              <a:tblPr firstRow="1" bandRow="1">
                <a:tableStyleId>{2D5ABB26-0587-4C30-8999-92F81FD0307C}</a:tableStyleId>
              </a:tblPr>
              <a:tblGrid>
                <a:gridCol w="5138742">
                  <a:extLst>
                    <a:ext uri="{9D8B030D-6E8A-4147-A177-3AD203B41FA5}">
                      <a16:colId xmlns:a16="http://schemas.microsoft.com/office/drawing/2014/main" val="20000"/>
                    </a:ext>
                  </a:extLst>
                </a:gridCol>
                <a:gridCol w="1928826">
                  <a:extLst>
                    <a:ext uri="{9D8B030D-6E8A-4147-A177-3AD203B41FA5}">
                      <a16:colId xmlns:a16="http://schemas.microsoft.com/office/drawing/2014/main" val="20001"/>
                    </a:ext>
                  </a:extLst>
                </a:gridCol>
                <a:gridCol w="1924032">
                  <a:extLst>
                    <a:ext uri="{9D8B030D-6E8A-4147-A177-3AD203B41FA5}">
                      <a16:colId xmlns:a16="http://schemas.microsoft.com/office/drawing/2014/main" val="20002"/>
                    </a:ext>
                  </a:extLst>
                </a:gridCol>
              </a:tblGrid>
              <a:tr h="253004">
                <a:tc>
                  <a:txBody>
                    <a:bodyPr/>
                    <a:lstStyle/>
                    <a:p>
                      <a:pPr algn="ctr">
                        <a:lnSpc>
                          <a:spcPct val="100000"/>
                        </a:lnSpc>
                      </a:pPr>
                      <a:r>
                        <a:rPr lang="en-US" sz="2000" b="1" dirty="0">
                          <a:solidFill>
                            <a:srgbClr val="FF3399"/>
                          </a:solidFill>
                          <a:latin typeface="Arial" pitchFamily="34" charset="0"/>
                          <a:cs typeface="Arial" pitchFamily="34" charset="0"/>
                        </a:rPr>
                        <a:t>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FF3399"/>
                          </a:solidFill>
                          <a:latin typeface="Arial" pitchFamily="34" charset="0"/>
                          <a:cs typeface="Arial" pitchFamily="34" charset="0"/>
                        </a:rPr>
                        <a:t>Check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FF3399"/>
                          </a:solidFill>
                          <a:latin typeface="Arial" pitchFamily="34" charset="0"/>
                          <a:cs typeface="Arial" pitchFamily="34" charset="0"/>
                        </a:rPr>
                        <a:t>Demo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53004">
                <a:tc>
                  <a:txBody>
                    <a:bodyPr/>
                    <a:lstStyle/>
                    <a:p>
                      <a:pPr>
                        <a:lnSpc>
                          <a:spcPct val="100000"/>
                        </a:lnSpc>
                      </a:pPr>
                      <a:r>
                        <a:rPr lang="en-US" sz="2000" b="1" dirty="0">
                          <a:solidFill>
                            <a:srgbClr val="002060"/>
                          </a:solidFill>
                          <a:latin typeface="Arial" pitchFamily="34" charset="0"/>
                          <a:cs typeface="Arial" pitchFamily="34" charset="0"/>
                        </a:rPr>
                        <a:t>Plant height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002060"/>
                          </a:solidFill>
                          <a:latin typeface="Arial" pitchFamily="34" charset="0"/>
                          <a:cs typeface="Arial"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FF3399"/>
                          </a:solidFill>
                          <a:latin typeface="Arial" pitchFamily="34" charset="0"/>
                          <a:cs typeface="Arial" pitchFamily="34" charset="0"/>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3811">
                <a:tc>
                  <a:txBody>
                    <a:bodyPr/>
                    <a:lstStyle/>
                    <a:p>
                      <a:pPr marL="0" marR="0">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Number of fruit (Number)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dirty="0">
                          <a:solidFill>
                            <a:srgbClr val="FF3399"/>
                          </a:solidFill>
                          <a:latin typeface="Arial" pitchFamily="34" charset="0"/>
                          <a:ea typeface="Times New Roman"/>
                          <a:cs typeface="Arial" pitchFamily="34" charset="0"/>
                        </a:rPr>
                        <a:t>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23811">
                <a:tc>
                  <a:txBody>
                    <a:bodyPr/>
                    <a:lstStyle/>
                    <a:p>
                      <a:pPr marL="0" marR="0">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Fruit </a:t>
                      </a:r>
                      <a:r>
                        <a:rPr lang="en-US" sz="2000" b="1" baseline="0" dirty="0">
                          <a:solidFill>
                            <a:srgbClr val="002060"/>
                          </a:solidFill>
                          <a:latin typeface="Arial" pitchFamily="34" charset="0"/>
                          <a:ea typeface="Times New Roman"/>
                          <a:cs typeface="Arial" pitchFamily="34" charset="0"/>
                        </a:rPr>
                        <a:t> weight </a:t>
                      </a:r>
                      <a:r>
                        <a:rPr lang="en-US" sz="2000" b="1" dirty="0">
                          <a:solidFill>
                            <a:srgbClr val="002060"/>
                          </a:solidFill>
                          <a:latin typeface="Arial" pitchFamily="34" charset="0"/>
                          <a:ea typeface="Times New Roman"/>
                          <a:cs typeface="Arial" pitchFamily="34" charset="0"/>
                        </a:rPr>
                        <a:t>(g)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a:solidFill>
                            <a:srgbClr val="002060"/>
                          </a:solidFill>
                          <a:latin typeface="Arial" pitchFamily="34" charset="0"/>
                          <a:ea typeface="Times New Roman"/>
                          <a:cs typeface="Arial"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a:solidFill>
                            <a:srgbClr val="FF3399"/>
                          </a:solidFill>
                          <a:latin typeface="Arial" pitchFamily="34" charset="0"/>
                          <a:ea typeface="Times New Roman"/>
                          <a:cs typeface="Arial" pitchFamily="34" charset="0"/>
                        </a:rPr>
                        <a:t>189.8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3004">
                <a:tc>
                  <a:txBody>
                    <a:bodyPr/>
                    <a:lstStyle/>
                    <a:p>
                      <a:pPr marL="0" marR="0">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Incidence of pest &amp; disease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002060"/>
                          </a:solidFill>
                          <a:latin typeface="Arial" pitchFamily="34" charset="0"/>
                          <a:cs typeface="Arial"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a:solidFill>
                            <a:srgbClr val="FF3399"/>
                          </a:solidFill>
                          <a:latin typeface="Arial" pitchFamily="34" charset="0"/>
                          <a:ea typeface="Times New Roman"/>
                          <a:cs typeface="Arial" pitchFamily="34" charset="0"/>
                        </a:rPr>
                        <a:t>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23811">
                <a:tc>
                  <a:txBody>
                    <a:bodyPr/>
                    <a:lstStyle/>
                    <a:p>
                      <a:pPr marL="0" marR="0">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Yield (q/ha)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dirty="0">
                          <a:solidFill>
                            <a:srgbClr val="FF3399"/>
                          </a:solidFill>
                          <a:latin typeface="Arial" pitchFamily="34" charset="0"/>
                          <a:ea typeface="Times New Roman"/>
                          <a:cs typeface="Arial" pitchFamily="34" charset="0"/>
                        </a:rPr>
                        <a:t>83.8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53004">
                <a:tc>
                  <a:txBody>
                    <a:bodyPr/>
                    <a:lstStyle/>
                    <a:p>
                      <a:pPr>
                        <a:lnSpc>
                          <a:spcPct val="100000"/>
                        </a:lnSpc>
                      </a:pPr>
                      <a:r>
                        <a:rPr kumimoji="0" lang="en-US" sz="2000" b="1" kern="1200" dirty="0">
                          <a:solidFill>
                            <a:srgbClr val="002060"/>
                          </a:solidFill>
                          <a:latin typeface="Arial" pitchFamily="34" charset="0"/>
                          <a:ea typeface="+mn-ea"/>
                          <a:cs typeface="Arial" pitchFamily="34" charset="0"/>
                        </a:rPr>
                        <a:t>Gross Cost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a:solidFill>
                            <a:srgbClr val="002060"/>
                          </a:solidFill>
                          <a:latin typeface="Arial" pitchFamily="34" charset="0"/>
                          <a:ea typeface="Times New Roman"/>
                          <a:cs typeface="Arial"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FF3399"/>
                          </a:solidFill>
                          <a:latin typeface="Arial" pitchFamily="34" charset="0"/>
                          <a:cs typeface="Arial" pitchFamily="34" charset="0"/>
                        </a:rPr>
                        <a:t>58000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53004">
                <a:tc>
                  <a:txBody>
                    <a:bodyPr/>
                    <a:lstStyle/>
                    <a:p>
                      <a:pPr>
                        <a:lnSpc>
                          <a:spcPct val="100000"/>
                        </a:lnSpc>
                      </a:pPr>
                      <a:r>
                        <a:rPr kumimoji="0" lang="en-US" sz="2000" b="1" kern="1200" dirty="0">
                          <a:solidFill>
                            <a:srgbClr val="002060"/>
                          </a:solidFill>
                          <a:latin typeface="Arial" pitchFamily="34" charset="0"/>
                          <a:ea typeface="+mn-ea"/>
                          <a:cs typeface="Arial" pitchFamily="34" charset="0"/>
                        </a:rPr>
                        <a:t>Gross Return(Rs./ha)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002060"/>
                          </a:solidFill>
                          <a:latin typeface="Arial" pitchFamily="34" charset="0"/>
                          <a:cs typeface="Arial"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FF3399"/>
                          </a:solidFill>
                          <a:latin typeface="Arial" pitchFamily="34" charset="0"/>
                          <a:cs typeface="Arial" pitchFamily="34" charset="0"/>
                        </a:rPr>
                        <a:t>167600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53004">
                <a:tc>
                  <a:txBody>
                    <a:bodyPr/>
                    <a:lstStyle/>
                    <a:p>
                      <a:pPr>
                        <a:lnSpc>
                          <a:spcPct val="100000"/>
                        </a:lnSpc>
                      </a:pPr>
                      <a:r>
                        <a:rPr kumimoji="0" lang="en-US" sz="2000" b="1" kern="1200" dirty="0">
                          <a:solidFill>
                            <a:srgbClr val="002060"/>
                          </a:solidFill>
                          <a:latin typeface="Arial" pitchFamily="34" charset="0"/>
                          <a:ea typeface="+mn-ea"/>
                          <a:cs typeface="Arial" pitchFamily="34" charset="0"/>
                        </a:rPr>
                        <a:t>Net Return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3399"/>
                          </a:solidFill>
                          <a:latin typeface="Arial" pitchFamily="34" charset="0"/>
                          <a:cs typeface="Arial" pitchFamily="34" charset="0"/>
                        </a:rPr>
                        <a:t>109600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53004">
                <a:tc>
                  <a:txBody>
                    <a:bodyPr/>
                    <a:lstStyle/>
                    <a:p>
                      <a:pPr>
                        <a:lnSpc>
                          <a:spcPct val="100000"/>
                        </a:lnSpc>
                      </a:pPr>
                      <a:r>
                        <a:rPr lang="en-US" sz="2000" b="1" dirty="0">
                          <a:solidFill>
                            <a:srgbClr val="002060"/>
                          </a:solidFill>
                          <a:latin typeface="Arial" pitchFamily="34" charset="0"/>
                          <a:cs typeface="Arial" pitchFamily="34" charset="0"/>
                        </a:rPr>
                        <a:t>BCR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a:solidFill>
                            <a:srgbClr val="002060"/>
                          </a:solidFill>
                          <a:latin typeface="Arial" pitchFamily="34" charset="0"/>
                          <a:ea typeface="Times New Roman"/>
                          <a:cs typeface="Arial"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FF3399"/>
                          </a:solidFill>
                          <a:latin typeface="Arial" pitchFamily="34" charset="0"/>
                          <a:cs typeface="Arial" pitchFamily="34" charset="0"/>
                        </a:rPr>
                        <a:t>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6" name="TextBox 11"/>
          <p:cNvSpPr txBox="1">
            <a:spLocks noChangeArrowheads="1"/>
          </p:cNvSpPr>
          <p:nvPr/>
        </p:nvSpPr>
        <p:spPr bwMode="auto">
          <a:xfrm>
            <a:off x="71406" y="4953000"/>
            <a:ext cx="5491194" cy="1569660"/>
          </a:xfrm>
          <a:prstGeom prst="rect">
            <a:avLst/>
          </a:prstGeom>
          <a:noFill/>
          <a:ln w="9525">
            <a:solidFill>
              <a:srgbClr val="F49A38"/>
            </a:solidFill>
            <a:miter lim="800000"/>
            <a:headEnd/>
            <a:tailEnd/>
          </a:ln>
        </p:spPr>
        <p:txBody>
          <a:bodyPr wrap="square">
            <a:spAutoFit/>
          </a:bodyPr>
          <a:lstStyle/>
          <a:p>
            <a:pPr indent="290513"/>
            <a:r>
              <a:rPr lang="en-US" sz="2400" b="1" dirty="0">
                <a:solidFill>
                  <a:schemeClr val="accent6">
                    <a:lumMod val="75000"/>
                  </a:schemeClr>
                </a:solidFill>
                <a:latin typeface="Arial" pitchFamily="34" charset="0"/>
                <a:cs typeface="Arial" pitchFamily="34" charset="0"/>
              </a:rPr>
              <a:t>Consumer acceptability was more in cultivation of </a:t>
            </a:r>
            <a:r>
              <a:rPr lang="en-US" sz="2400" b="1" dirty="0" err="1">
                <a:solidFill>
                  <a:schemeClr val="accent6">
                    <a:lumMod val="75000"/>
                  </a:schemeClr>
                </a:solidFill>
                <a:latin typeface="Arial" pitchFamily="34" charset="0"/>
                <a:cs typeface="Arial" pitchFamily="34" charset="0"/>
              </a:rPr>
              <a:t>Pepino</a:t>
            </a:r>
            <a:r>
              <a:rPr lang="en-US" sz="2400" b="1" dirty="0">
                <a:solidFill>
                  <a:schemeClr val="accent6">
                    <a:lumMod val="75000"/>
                  </a:schemeClr>
                </a:solidFill>
                <a:latin typeface="Arial" pitchFamily="34" charset="0"/>
                <a:cs typeface="Arial" pitchFamily="34" charset="0"/>
              </a:rPr>
              <a:t> as it gave better result in yield, taste and quality</a:t>
            </a:r>
          </a:p>
        </p:txBody>
      </p:sp>
      <p:sp>
        <p:nvSpPr>
          <p:cNvPr id="8"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RESULTS</a:t>
            </a:r>
          </a:p>
        </p:txBody>
      </p:sp>
      <p:sp>
        <p:nvSpPr>
          <p:cNvPr id="11" name="Rectangle 10"/>
          <p:cNvSpPr/>
          <p:nvPr/>
        </p:nvSpPr>
        <p:spPr>
          <a:xfrm>
            <a:off x="71406" y="4419600"/>
            <a:ext cx="1681193" cy="369332"/>
          </a:xfrm>
          <a:prstGeom prst="rect">
            <a:avLst/>
          </a:prstGeom>
          <a:solidFill>
            <a:srgbClr val="7030A0"/>
          </a:solidFill>
        </p:spPr>
        <p:txBody>
          <a:bodyPr wrap="square">
            <a:spAutoFit/>
          </a:bodyPr>
          <a:lstStyle/>
          <a:p>
            <a:r>
              <a:rPr lang="en-US" b="1" dirty="0">
                <a:solidFill>
                  <a:schemeClr val="bg1"/>
                </a:solidFill>
                <a:latin typeface="Arial" pitchFamily="34" charset="0"/>
                <a:cs typeface="Arial" pitchFamily="34" charset="0"/>
              </a:rPr>
              <a:t>FEED BACK:  </a:t>
            </a:r>
            <a:endParaRPr lang="en-US" dirty="0">
              <a:solidFill>
                <a:schemeClr val="bg1"/>
              </a:solidFill>
              <a:latin typeface="Arial" pitchFamily="34" charset="0"/>
              <a:cs typeface="Arial" pitchFamily="34" charset="0"/>
            </a:endParaRPr>
          </a:p>
        </p:txBody>
      </p:sp>
      <p:pic>
        <p:nvPicPr>
          <p:cNvPr id="12" name="Picture 5"/>
          <p:cNvPicPr>
            <a:picLocks noGrp="1" noChangeAspect="1" noChangeArrowheads="1"/>
          </p:cNvPicPr>
          <p:nvPr>
            <p:ph sz="half" idx="1"/>
          </p:nvPr>
        </p:nvPicPr>
        <p:blipFill>
          <a:blip r:embed="rId2" cstate="print"/>
          <a:srcRect/>
          <a:stretch>
            <a:fillRect/>
          </a:stretch>
        </p:blipFill>
        <p:spPr bwMode="auto">
          <a:xfrm>
            <a:off x="5638800" y="4286256"/>
            <a:ext cx="3429000" cy="2214578"/>
          </a:xfrm>
          <a:prstGeom prst="rect">
            <a:avLst/>
          </a:prstGeom>
          <a:noFill/>
          <a:ln w="9525">
            <a:solidFill>
              <a:srgbClr val="FF0000"/>
            </a:solidFill>
            <a:miter lim="800000"/>
            <a:headEnd/>
            <a:tailEnd/>
          </a:ln>
          <a:effectLst/>
        </p:spPr>
      </p:pic>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877748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J:\19-20 PHOTOS\fld\FLD banana\fv 17-12-19\IMG20191217123021.jpg"/>
          <p:cNvPicPr>
            <a:picLocks noGrp="1" noChangeAspect="1" noChangeArrowheads="1"/>
          </p:cNvPicPr>
          <p:nvPr>
            <p:ph sz="half" idx="1"/>
          </p:nvPr>
        </p:nvPicPr>
        <p:blipFill>
          <a:blip r:embed="rId2" cstate="print"/>
          <a:srcRect/>
          <a:stretch>
            <a:fillRect/>
          </a:stretch>
        </p:blipFill>
        <p:spPr bwMode="auto">
          <a:xfrm>
            <a:off x="5220072" y="762000"/>
            <a:ext cx="3847728" cy="2942848"/>
          </a:xfrm>
          <a:prstGeom prst="rect">
            <a:avLst/>
          </a:prstGeom>
          <a:ln>
            <a:solidFill>
              <a:srgbClr val="FF0000"/>
            </a:solidFill>
          </a:ln>
          <a:effectLst>
            <a:outerShdw blurRad="292100" dist="139700" dir="2700000" algn="tl" rotWithShape="0">
              <a:srgbClr val="333333">
                <a:alpha val="65000"/>
              </a:srgbClr>
            </a:outerShdw>
          </a:effectLst>
        </p:spPr>
      </p:pic>
      <p:pic>
        <p:nvPicPr>
          <p:cNvPr id="11" name="Picture 2" descr="J:\19-20 PHOTOS\fld\FLD banana\fv on 17-6-20 harvesting stage\IMG20200617155333.jpg"/>
          <p:cNvPicPr>
            <a:picLocks noGrp="1" noChangeAspect="1" noChangeArrowheads="1"/>
          </p:cNvPicPr>
          <p:nvPr>
            <p:ph sz="half" idx="2"/>
          </p:nvPr>
        </p:nvPicPr>
        <p:blipFill>
          <a:blip r:embed="rId3" cstate="print"/>
          <a:stretch>
            <a:fillRect/>
          </a:stretch>
        </p:blipFill>
        <p:spPr bwMode="auto">
          <a:xfrm>
            <a:off x="5220071" y="3781048"/>
            <a:ext cx="3847727" cy="2664297"/>
          </a:xfrm>
          <a:prstGeom prst="rect">
            <a:avLst/>
          </a:prstGeom>
          <a:ln>
            <a:solidFill>
              <a:srgbClr val="FF0000"/>
            </a:solidFill>
          </a:ln>
          <a:effectLst>
            <a:outerShdw blurRad="292100" dist="139700" dir="2700000" algn="tl" rotWithShape="0">
              <a:srgbClr val="333333">
                <a:alpha val="65000"/>
              </a:srgbClr>
            </a:outerShdw>
          </a:effectLst>
        </p:spPr>
      </p:pic>
      <p:pic>
        <p:nvPicPr>
          <p:cNvPr id="15" name="Picture 3" descr="J:\19-20 PHOTOS\fld\FLD banana\FV Banana 6-1-20\IMG20200106124403.jpg"/>
          <p:cNvPicPr>
            <a:picLocks noGrp="1" noChangeAspect="1" noChangeArrowheads="1"/>
          </p:cNvPicPr>
          <p:nvPr>
            <p:ph sz="half" idx="4294967295"/>
          </p:nvPr>
        </p:nvPicPr>
        <p:blipFill>
          <a:blip r:embed="rId4" cstate="print"/>
          <a:srcRect/>
          <a:stretch>
            <a:fillRect/>
          </a:stretch>
        </p:blipFill>
        <p:spPr bwMode="auto">
          <a:xfrm>
            <a:off x="76200" y="4472291"/>
            <a:ext cx="3653367" cy="2053053"/>
          </a:xfrm>
          <a:prstGeom prst="rect">
            <a:avLst/>
          </a:prstGeom>
          <a:ln>
            <a:solidFill>
              <a:srgbClr val="FF0000"/>
            </a:solidFill>
          </a:ln>
          <a:effectLst>
            <a:outerShdw blurRad="292100" dist="139700" dir="2700000" algn="tl" rotWithShape="0">
              <a:srgbClr val="333333">
                <a:alpha val="65000"/>
              </a:srgbClr>
            </a:outerShdw>
          </a:effectLst>
        </p:spPr>
      </p:pic>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022519962"/>
              </p:ext>
            </p:extLst>
          </p:nvPr>
        </p:nvGraphicFramePr>
        <p:xfrm>
          <a:off x="76200" y="762000"/>
          <a:ext cx="5036367" cy="3657600"/>
        </p:xfrm>
        <a:graphic>
          <a:graphicData uri="http://schemas.openxmlformats.org/drawingml/2006/table">
            <a:tbl>
              <a:tblPr firstRow="1" bandRow="1">
                <a:tableStyleId>{5940675A-B579-460E-94D1-54222C63F5DA}</a:tableStyleId>
              </a:tblPr>
              <a:tblGrid>
                <a:gridCol w="1651414">
                  <a:extLst>
                    <a:ext uri="{9D8B030D-6E8A-4147-A177-3AD203B41FA5}">
                      <a16:colId xmlns:a16="http://schemas.microsoft.com/office/drawing/2014/main" val="20000"/>
                    </a:ext>
                  </a:extLst>
                </a:gridCol>
                <a:gridCol w="3384953">
                  <a:extLst>
                    <a:ext uri="{9D8B030D-6E8A-4147-A177-3AD203B41FA5}">
                      <a16:colId xmlns:a16="http://schemas.microsoft.com/office/drawing/2014/main" val="20001"/>
                    </a:ext>
                  </a:extLst>
                </a:gridCol>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1400" b="1" dirty="0">
                          <a:solidFill>
                            <a:schemeClr val="tx1"/>
                          </a:solidFill>
                          <a:effectLst/>
                          <a:latin typeface="Arial" pitchFamily="34" charset="0"/>
                          <a:cs typeface="Arial" pitchFamily="34" charset="0"/>
                        </a:rPr>
                        <a:t>Udumbanchola</a:t>
                      </a:r>
                    </a:p>
                  </a:txBody>
                  <a:tcPr>
                    <a:solidFill>
                      <a:srgbClr val="CCFF99"/>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Area under paddy</a:t>
                      </a:r>
                    </a:p>
                  </a:txBody>
                  <a:tcPr horzOverflow="overflow">
                    <a:solidFill>
                      <a:srgbClr val="008000"/>
                    </a:solidFill>
                  </a:tcPr>
                </a:tc>
                <a:tc>
                  <a:txBody>
                    <a:bodyPr/>
                    <a:lstStyle/>
                    <a:p>
                      <a:pPr>
                        <a:lnSpc>
                          <a:spcPct val="100000"/>
                        </a:lnSpc>
                      </a:pPr>
                      <a:r>
                        <a:rPr lang="en-US" sz="1400" b="1" dirty="0">
                          <a:solidFill>
                            <a:schemeClr val="tx1"/>
                          </a:solidFill>
                          <a:latin typeface="Arial" pitchFamily="34" charset="0"/>
                          <a:cs typeface="Arial" pitchFamily="34" charset="0"/>
                        </a:rPr>
                        <a:t>120 ha</a:t>
                      </a:r>
                    </a:p>
                  </a:txBody>
                  <a:tcPr>
                    <a:solidFill>
                      <a:srgbClr val="CCFF99"/>
                    </a:solidFill>
                  </a:tcPr>
                </a:tc>
                <a:extLst>
                  <a:ext uri="{0D108BD9-81ED-4DB2-BD59-A6C34878D82A}">
                    <a16:rowId xmlns:a16="http://schemas.microsoft.com/office/drawing/2014/main" val="10001"/>
                  </a:ext>
                </a:extLst>
              </a:tr>
              <a:tr h="1191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4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ea typeface="Arial Unicode MS" pitchFamily="34" charset="-128"/>
                          <a:cs typeface="Arial" pitchFamily="34" charset="0"/>
                        </a:rPr>
                        <a:t>Prioritized Problem</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287338" indent="-233363">
                        <a:buFont typeface="Arial" pitchFamily="34" charset="0"/>
                        <a:buChar char="•"/>
                        <a:defRPr/>
                      </a:pPr>
                      <a:r>
                        <a:rPr lang="en-US" sz="1400" b="1" dirty="0">
                          <a:solidFill>
                            <a:schemeClr val="tx1"/>
                          </a:solidFill>
                          <a:latin typeface="Arial" pitchFamily="34" charset="0"/>
                          <a:ea typeface="Times New Roman"/>
                          <a:cs typeface="Arial" pitchFamily="34" charset="0"/>
                        </a:rPr>
                        <a:t>Soil acidity</a:t>
                      </a:r>
                      <a:endParaRPr lang="en-US" sz="1400" b="1" baseline="0" dirty="0">
                        <a:solidFill>
                          <a:schemeClr val="tx1"/>
                        </a:solidFill>
                        <a:latin typeface="Arial" pitchFamily="34" charset="0"/>
                        <a:ea typeface="Times New Roman"/>
                        <a:cs typeface="Arial" pitchFamily="34" charset="0"/>
                      </a:endParaRPr>
                    </a:p>
                    <a:p>
                      <a:pPr marL="287338" indent="-233363">
                        <a:buFont typeface="Arial" pitchFamily="34" charset="0"/>
                        <a:buChar char="•"/>
                        <a:defRPr/>
                      </a:pPr>
                      <a:r>
                        <a:rPr lang="en-US" sz="1400" b="1" baseline="0" dirty="0">
                          <a:solidFill>
                            <a:schemeClr val="tx1"/>
                          </a:solidFill>
                          <a:latin typeface="Arial" pitchFamily="34" charset="0"/>
                          <a:cs typeface="Arial" pitchFamily="34" charset="0"/>
                        </a:rPr>
                        <a:t>Iron toxicity</a:t>
                      </a:r>
                    </a:p>
                    <a:p>
                      <a:pPr marL="287338" indent="-233363">
                        <a:buFont typeface="Arial" pitchFamily="34" charset="0"/>
                        <a:buChar char="•"/>
                        <a:defRPr/>
                      </a:pPr>
                      <a:r>
                        <a:rPr lang="en-US" sz="1400" b="1" baseline="0" dirty="0">
                          <a:solidFill>
                            <a:schemeClr val="tx1"/>
                          </a:solidFill>
                          <a:latin typeface="Arial" pitchFamily="34" charset="0"/>
                          <a:cs typeface="Arial" pitchFamily="34" charset="0"/>
                        </a:rPr>
                        <a:t>Nutrient deficiencies</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3"/>
                  </a:ext>
                </a:extLst>
              </a:tr>
              <a:tr h="50474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Technologies Demonstrated</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346075"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dirty="0">
                          <a:solidFill>
                            <a:schemeClr val="tx1"/>
                          </a:solidFill>
                          <a:latin typeface="Arial" pitchFamily="34" charset="0"/>
                          <a:cs typeface="Arial" pitchFamily="34" charset="0"/>
                        </a:rPr>
                        <a:t>Sucker tr. with  Pseudomonas@ 20g lit</a:t>
                      </a:r>
                    </a:p>
                    <a:p>
                      <a:pPr marL="346075"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dirty="0">
                          <a:solidFill>
                            <a:schemeClr val="tx1"/>
                          </a:solidFill>
                          <a:latin typeface="Arial" pitchFamily="34" charset="0"/>
                          <a:cs typeface="Arial" pitchFamily="34" charset="0"/>
                        </a:rPr>
                        <a:t>Lime</a:t>
                      </a:r>
                      <a:r>
                        <a:rPr lang="en-US" sz="1400" b="1" baseline="0" dirty="0">
                          <a:solidFill>
                            <a:schemeClr val="tx1"/>
                          </a:solidFill>
                          <a:latin typeface="Arial" pitchFamily="34" charset="0"/>
                          <a:cs typeface="Arial" pitchFamily="34" charset="0"/>
                        </a:rPr>
                        <a:t> @500gm /plant</a:t>
                      </a:r>
                    </a:p>
                    <a:p>
                      <a:pPr marL="346075"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baseline="0" dirty="0">
                          <a:solidFill>
                            <a:schemeClr val="tx1"/>
                          </a:solidFill>
                          <a:latin typeface="Arial" pitchFamily="34" charset="0"/>
                          <a:cs typeface="Arial" pitchFamily="34" charset="0"/>
                        </a:rPr>
                        <a:t>STL based nutrient application in 6 split doses</a:t>
                      </a:r>
                    </a:p>
                    <a:p>
                      <a:pPr marL="346075"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baseline="0" dirty="0">
                          <a:solidFill>
                            <a:schemeClr val="tx1"/>
                          </a:solidFill>
                          <a:latin typeface="Arial" pitchFamily="34" charset="0"/>
                          <a:cs typeface="Arial" pitchFamily="34" charset="0"/>
                        </a:rPr>
                        <a:t>IIHR banana special spray @ 5gm/lit at 5,6,7,8 and 30</a:t>
                      </a:r>
                      <a:r>
                        <a:rPr lang="en-US" sz="1400" b="1" baseline="30000" dirty="0">
                          <a:solidFill>
                            <a:schemeClr val="tx1"/>
                          </a:solidFill>
                          <a:latin typeface="Arial" pitchFamily="34" charset="0"/>
                          <a:cs typeface="Arial" pitchFamily="34" charset="0"/>
                        </a:rPr>
                        <a:t>th</a:t>
                      </a:r>
                      <a:r>
                        <a:rPr lang="en-US" sz="1400" b="1" baseline="0" dirty="0">
                          <a:solidFill>
                            <a:schemeClr val="tx1"/>
                          </a:solidFill>
                          <a:latin typeface="Arial" pitchFamily="34" charset="0"/>
                          <a:cs typeface="Arial" pitchFamily="34" charset="0"/>
                        </a:rPr>
                        <a:t> and 60</a:t>
                      </a:r>
                      <a:r>
                        <a:rPr lang="en-US" sz="1400" b="1" baseline="30000" dirty="0">
                          <a:solidFill>
                            <a:schemeClr val="tx1"/>
                          </a:solidFill>
                          <a:latin typeface="Arial" pitchFamily="34" charset="0"/>
                          <a:cs typeface="Arial" pitchFamily="34" charset="0"/>
                        </a:rPr>
                        <a:t>th</a:t>
                      </a:r>
                      <a:r>
                        <a:rPr lang="en-US" sz="1400" b="1" baseline="0" dirty="0">
                          <a:solidFill>
                            <a:schemeClr val="tx1"/>
                          </a:solidFill>
                          <a:latin typeface="Arial" pitchFamily="34" charset="0"/>
                          <a:cs typeface="Arial" pitchFamily="34" charset="0"/>
                        </a:rPr>
                        <a:t> day after bunch emergence</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bl>
          </a:graphicData>
        </a:graphic>
      </p:graphicFrame>
      <p:sp>
        <p:nvSpPr>
          <p:cNvPr id="8" name="Footer Placeholder 3"/>
          <p:cNvSpPr txBox="1">
            <a:spLocks/>
          </p:cNvSpPr>
          <p:nvPr/>
        </p:nvSpPr>
        <p:spPr>
          <a:xfrm>
            <a:off x="0" y="0"/>
            <a:ext cx="9144000" cy="6858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FLD 6.  INTEGRATED NUTRIENT MANAGEMENT IN BANANA</a:t>
            </a:r>
          </a:p>
        </p:txBody>
      </p:sp>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938087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922567102"/>
              </p:ext>
            </p:extLst>
          </p:nvPr>
        </p:nvGraphicFramePr>
        <p:xfrm>
          <a:off x="76200" y="448183"/>
          <a:ext cx="8991600" cy="4768596"/>
        </p:xfrm>
        <a:graphic>
          <a:graphicData uri="http://schemas.openxmlformats.org/drawingml/2006/table">
            <a:tbl>
              <a:tblPr firstRow="1" bandRow="1">
                <a:tableStyleId>{2D5ABB26-0587-4C30-8999-92F81FD0307C}</a:tableStyleId>
              </a:tblPr>
              <a:tblGrid>
                <a:gridCol w="4729263">
                  <a:extLst>
                    <a:ext uri="{9D8B030D-6E8A-4147-A177-3AD203B41FA5}">
                      <a16:colId xmlns:a16="http://schemas.microsoft.com/office/drawing/2014/main" val="20000"/>
                    </a:ext>
                  </a:extLst>
                </a:gridCol>
                <a:gridCol w="1972523">
                  <a:extLst>
                    <a:ext uri="{9D8B030D-6E8A-4147-A177-3AD203B41FA5}">
                      <a16:colId xmlns:a16="http://schemas.microsoft.com/office/drawing/2014/main" val="20001"/>
                    </a:ext>
                  </a:extLst>
                </a:gridCol>
                <a:gridCol w="2289814">
                  <a:extLst>
                    <a:ext uri="{9D8B030D-6E8A-4147-A177-3AD203B41FA5}">
                      <a16:colId xmlns:a16="http://schemas.microsoft.com/office/drawing/2014/main" val="20002"/>
                    </a:ext>
                  </a:extLst>
                </a:gridCol>
              </a:tblGrid>
              <a:tr h="205336">
                <a:tc>
                  <a:txBody>
                    <a:bodyPr/>
                    <a:lstStyle/>
                    <a:p>
                      <a:pPr algn="ctr">
                        <a:lnSpc>
                          <a:spcPct val="100000"/>
                        </a:lnSpc>
                      </a:pPr>
                      <a:r>
                        <a:rPr lang="en-US" sz="1800" b="1" dirty="0">
                          <a:solidFill>
                            <a:srgbClr val="FF3399"/>
                          </a:solidFill>
                          <a:latin typeface="Arial" pitchFamily="34" charset="0"/>
                          <a:cs typeface="Arial" pitchFamily="34" charset="0"/>
                        </a:rPr>
                        <a:t>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itchFamily="34" charset="0"/>
                          <a:cs typeface="Arial" pitchFamily="34" charset="0"/>
                        </a:rPr>
                        <a:t>Check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itchFamily="34" charset="0"/>
                          <a:cs typeface="Arial" pitchFamily="34" charset="0"/>
                        </a:rPr>
                        <a:t>Demo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5336">
                <a:tc>
                  <a:txBody>
                    <a:bodyPr/>
                    <a:lstStyle/>
                    <a:p>
                      <a:pPr>
                        <a:lnSpc>
                          <a:spcPct val="100000"/>
                        </a:lnSpc>
                      </a:pPr>
                      <a:r>
                        <a:rPr lang="en-US" sz="1800" b="1" dirty="0">
                          <a:solidFill>
                            <a:srgbClr val="002060"/>
                          </a:solidFill>
                          <a:latin typeface="Arial" pitchFamily="34" charset="0"/>
                          <a:cs typeface="Arial" pitchFamily="34" charset="0"/>
                        </a:rPr>
                        <a:t>Soil pH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a:solidFill>
                            <a:srgbClr val="002060"/>
                          </a:solidFill>
                          <a:latin typeface="Arial" pitchFamily="34" charset="0"/>
                          <a:cs typeface="Arial"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a:solidFill>
                            <a:srgbClr val="FF3399"/>
                          </a:solidFill>
                          <a:latin typeface="Arial" pitchFamily="34" charset="0"/>
                          <a:cs typeface="Arial" pitchFamily="34" charset="0"/>
                        </a:rPr>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5336">
                <a:tc>
                  <a:txBody>
                    <a:bodyPr/>
                    <a:lstStyle/>
                    <a:p>
                      <a:pPr>
                        <a:lnSpc>
                          <a:spcPct val="100000"/>
                        </a:lnSpc>
                      </a:pPr>
                      <a:r>
                        <a:rPr lang="en-US" sz="1800" b="1" dirty="0">
                          <a:solidFill>
                            <a:srgbClr val="002060"/>
                          </a:solidFill>
                          <a:latin typeface="Arial" pitchFamily="34" charset="0"/>
                          <a:cs typeface="Arial" pitchFamily="34" charset="0"/>
                        </a:rPr>
                        <a:t>Average weight of the bunch/plant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itchFamily="34" charset="0"/>
                          <a:cs typeface="Arial"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itchFamily="34" charset="0"/>
                          <a:cs typeface="Arial"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62059">
                <a:tc>
                  <a:txBody>
                    <a:bodyPr/>
                    <a:lstStyle/>
                    <a:p>
                      <a:pPr marL="0" marR="0">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No. of hands/bunch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FF3399"/>
                          </a:solidFill>
                          <a:latin typeface="Arial" pitchFamily="34" charset="0"/>
                          <a:ea typeface="Times New Roman"/>
                          <a:cs typeface="Arial" pitchFamily="34" charset="0"/>
                        </a:rPr>
                        <a:t>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62059">
                <a:tc>
                  <a:txBody>
                    <a:bodyPr/>
                    <a:lstStyle/>
                    <a:p>
                      <a:pPr marL="0" marR="0">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N (Kg/ha)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551.9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FF3399"/>
                          </a:solidFill>
                          <a:latin typeface="Arial" pitchFamily="34" charset="0"/>
                          <a:ea typeface="Times New Roman"/>
                          <a:cs typeface="Arial" pitchFamily="34" charset="0"/>
                        </a:rPr>
                        <a:t>624.6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62059">
                <a:tc>
                  <a:txBody>
                    <a:bodyPr/>
                    <a:lstStyle/>
                    <a:p>
                      <a:pPr marL="0" marR="0">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P (Kg/ha)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45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FF3399"/>
                          </a:solidFill>
                          <a:latin typeface="Arial" pitchFamily="34" charset="0"/>
                          <a:ea typeface="Times New Roman"/>
                          <a:cs typeface="Arial" pitchFamily="34" charset="0"/>
                        </a:rPr>
                        <a:t>62.5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62059">
                <a:tc>
                  <a:txBody>
                    <a:bodyPr/>
                    <a:lstStyle/>
                    <a:p>
                      <a:pPr marL="0" marR="0">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K (Kg/ha)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260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FF3399"/>
                          </a:solidFill>
                          <a:latin typeface="Arial" pitchFamily="34" charset="0"/>
                          <a:ea typeface="Times New Roman"/>
                          <a:cs typeface="Arial" pitchFamily="34" charset="0"/>
                        </a:rPr>
                        <a:t>361.2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62059">
                <a:tc>
                  <a:txBody>
                    <a:bodyPr/>
                    <a:lstStyle/>
                    <a:p>
                      <a:pPr marL="0" marR="0">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Zinc (PPM)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0.5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FF3399"/>
                          </a:solidFill>
                          <a:latin typeface="Arial" pitchFamily="34" charset="0"/>
                          <a:ea typeface="Times New Roman"/>
                          <a:cs typeface="Arial" pitchFamily="34" charset="0"/>
                        </a:rPr>
                        <a:t>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62059">
                <a:tc>
                  <a:txBody>
                    <a:bodyPr/>
                    <a:lstStyle/>
                    <a:p>
                      <a:pPr marL="0" marR="0">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Boron (PPM)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0.4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FF3399"/>
                          </a:solidFill>
                          <a:latin typeface="Arial" pitchFamily="34" charset="0"/>
                          <a:ea typeface="Times New Roman"/>
                          <a:cs typeface="Arial" pitchFamily="34" charset="0"/>
                        </a:rPr>
                        <a:t>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62059">
                <a:tc>
                  <a:txBody>
                    <a:bodyPr/>
                    <a:lstStyle/>
                    <a:p>
                      <a:pPr marL="0" marR="0">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Yield (t/ha)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002060"/>
                          </a:solidFill>
                          <a:latin typeface="Arial" pitchFamily="34" charset="0"/>
                          <a:ea typeface="Times New Roman"/>
                          <a:cs typeface="Arial" pitchFamily="34" charset="0"/>
                        </a:rPr>
                        <a:t>22.69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dirty="0">
                          <a:solidFill>
                            <a:srgbClr val="FF3399"/>
                          </a:solidFill>
                          <a:latin typeface="Arial" pitchFamily="34" charset="0"/>
                          <a:ea typeface="Times New Roman"/>
                          <a:cs typeface="Arial" pitchFamily="34" charset="0"/>
                        </a:rPr>
                        <a:t>38.82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05336">
                <a:tc>
                  <a:txBody>
                    <a:bodyPr/>
                    <a:lstStyle/>
                    <a:p>
                      <a:pPr>
                        <a:lnSpc>
                          <a:spcPct val="100000"/>
                        </a:lnSpc>
                      </a:pPr>
                      <a:r>
                        <a:rPr kumimoji="0" lang="en-US" sz="1800" b="1" kern="1200" dirty="0">
                          <a:solidFill>
                            <a:srgbClr val="002060"/>
                          </a:solidFill>
                          <a:latin typeface="Arial" pitchFamily="34" charset="0"/>
                          <a:ea typeface="+mn-ea"/>
                          <a:cs typeface="Arial" pitchFamily="34" charset="0"/>
                        </a:rPr>
                        <a:t>Gross Cost (Rs/ha)</a:t>
                      </a:r>
                      <a:endParaRPr lang="en-US" sz="18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itchFamily="34" charset="0"/>
                          <a:cs typeface="Arial" pitchFamily="34" charset="0"/>
                        </a:rPr>
                        <a:t>215000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itchFamily="34" charset="0"/>
                          <a:cs typeface="Arial" pitchFamily="34" charset="0"/>
                        </a:rPr>
                        <a:t>225000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05336">
                <a:tc>
                  <a:txBody>
                    <a:bodyPr/>
                    <a:lstStyle/>
                    <a:p>
                      <a:pPr>
                        <a:lnSpc>
                          <a:spcPct val="100000"/>
                        </a:lnSpc>
                      </a:pPr>
                      <a:r>
                        <a:rPr kumimoji="0" lang="en-US" sz="1800" b="1" kern="1200" dirty="0">
                          <a:solidFill>
                            <a:srgbClr val="002060"/>
                          </a:solidFill>
                          <a:latin typeface="Arial" pitchFamily="34" charset="0"/>
                          <a:ea typeface="+mn-ea"/>
                          <a:cs typeface="Arial" pitchFamily="34" charset="0"/>
                        </a:rPr>
                        <a:t>Gross Return (Rs/ha)</a:t>
                      </a:r>
                      <a:endParaRPr lang="en-US" sz="18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itchFamily="34" charset="0"/>
                          <a:cs typeface="Arial" pitchFamily="34" charset="0"/>
                        </a:rPr>
                        <a:t>340350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itchFamily="34" charset="0"/>
                          <a:cs typeface="Arial" pitchFamily="34" charset="0"/>
                        </a:rPr>
                        <a:t>582300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05336">
                <a:tc>
                  <a:txBody>
                    <a:bodyPr/>
                    <a:lstStyle/>
                    <a:p>
                      <a:pPr>
                        <a:lnSpc>
                          <a:spcPct val="100000"/>
                        </a:lnSpc>
                      </a:pPr>
                      <a:r>
                        <a:rPr kumimoji="0" lang="en-US" sz="1800" b="1" kern="1200" dirty="0">
                          <a:solidFill>
                            <a:srgbClr val="002060"/>
                          </a:solidFill>
                          <a:latin typeface="Arial" pitchFamily="34" charset="0"/>
                          <a:ea typeface="+mn-ea"/>
                          <a:cs typeface="Arial" pitchFamily="34" charset="0"/>
                        </a:rPr>
                        <a:t>Net Return (Rs/ha)</a:t>
                      </a:r>
                      <a:endParaRPr lang="en-US" sz="18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itchFamily="34" charset="0"/>
                          <a:cs typeface="Arial" pitchFamily="34" charset="0"/>
                        </a:rPr>
                        <a:t>125350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itchFamily="34" charset="0"/>
                          <a:cs typeface="Arial" pitchFamily="34" charset="0"/>
                        </a:rPr>
                        <a:t>357300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05336">
                <a:tc>
                  <a:txBody>
                    <a:bodyPr/>
                    <a:lstStyle/>
                    <a:p>
                      <a:pPr>
                        <a:lnSpc>
                          <a:spcPct val="100000"/>
                        </a:lnSpc>
                      </a:pPr>
                      <a:r>
                        <a:rPr lang="en-US" sz="1800" b="1" dirty="0">
                          <a:solidFill>
                            <a:srgbClr val="002060"/>
                          </a:solidFill>
                          <a:latin typeface="Arial" pitchFamily="34" charset="0"/>
                          <a:cs typeface="Arial" pitchFamily="34" charset="0"/>
                        </a:rPr>
                        <a:t>BCR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itchFamily="34" charset="0"/>
                          <a:cs typeface="Arial" pitchFamily="34" charset="0"/>
                        </a:rPr>
                        <a:t>1.58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itchFamily="34" charset="0"/>
                          <a:cs typeface="Arial" pitchFamily="34" charset="0"/>
                        </a:rPr>
                        <a:t>2.58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sp>
        <p:nvSpPr>
          <p:cNvPr id="65573" name="TextBox 11"/>
          <p:cNvSpPr txBox="1">
            <a:spLocks noChangeArrowheads="1"/>
          </p:cNvSpPr>
          <p:nvPr/>
        </p:nvSpPr>
        <p:spPr bwMode="auto">
          <a:xfrm>
            <a:off x="76200" y="5506066"/>
            <a:ext cx="8991600" cy="1015663"/>
          </a:xfrm>
          <a:prstGeom prst="rect">
            <a:avLst/>
          </a:prstGeom>
          <a:noFill/>
          <a:ln w="9525">
            <a:solidFill>
              <a:srgbClr val="F49A38"/>
            </a:solidFill>
            <a:miter lim="800000"/>
            <a:headEnd/>
            <a:tailEnd/>
          </a:ln>
        </p:spPr>
        <p:txBody>
          <a:bodyPr wrap="square">
            <a:spAutoFit/>
          </a:bodyPr>
          <a:lstStyle/>
          <a:p>
            <a:pPr indent="290513" algn="just"/>
            <a:r>
              <a:rPr lang="en-US" sz="2000" b="1" dirty="0">
                <a:solidFill>
                  <a:schemeClr val="accent6">
                    <a:lumMod val="75000"/>
                  </a:schemeClr>
                </a:solidFill>
                <a:latin typeface="Arial" pitchFamily="34" charset="0"/>
                <a:cs typeface="Arial" pitchFamily="34" charset="0"/>
              </a:rPr>
              <a:t>INM along with IIHR banana special spray gave better result in no of hands/bunch, weight of the bunch and addressed the nutrient deficiencies as compared to check.</a:t>
            </a:r>
          </a:p>
        </p:txBody>
      </p:sp>
      <p:sp>
        <p:nvSpPr>
          <p:cNvPr id="8"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Calibri" pitchFamily="34" charset="0"/>
                <a:cs typeface="Arial" pitchFamily="34" charset="0"/>
              </a:rPr>
              <a:t>RESULTS</a:t>
            </a:r>
          </a:p>
        </p:txBody>
      </p:sp>
      <p:sp>
        <p:nvSpPr>
          <p:cNvPr id="6" name="Rectangle 5"/>
          <p:cNvSpPr/>
          <p:nvPr/>
        </p:nvSpPr>
        <p:spPr>
          <a:xfrm>
            <a:off x="76200" y="5105400"/>
            <a:ext cx="1676399" cy="369332"/>
          </a:xfrm>
          <a:prstGeom prst="rect">
            <a:avLst/>
          </a:prstGeom>
          <a:solidFill>
            <a:srgbClr val="7030A0"/>
          </a:solidFill>
        </p:spPr>
        <p:txBody>
          <a:bodyPr wrap="square">
            <a:spAutoFit/>
          </a:bodyPr>
          <a:lstStyle/>
          <a:p>
            <a:r>
              <a:rPr lang="en-US" b="1" dirty="0">
                <a:solidFill>
                  <a:schemeClr val="bg1"/>
                </a:solidFill>
                <a:latin typeface="Arial" pitchFamily="34" charset="0"/>
                <a:cs typeface="Arial" pitchFamily="34" charset="0"/>
              </a:rPr>
              <a:t>FEED BACK:  </a:t>
            </a:r>
            <a:endParaRPr lang="en-US" dirty="0">
              <a:solidFill>
                <a:schemeClr val="bg1"/>
              </a:solidFill>
              <a:latin typeface="Arial" pitchFamily="34" charset="0"/>
              <a:cs typeface="Arial" pitchFamily="34" charset="0"/>
            </a:endParaRPr>
          </a:p>
        </p:txBody>
      </p:sp>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877748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624538804"/>
              </p:ext>
            </p:extLst>
          </p:nvPr>
        </p:nvGraphicFramePr>
        <p:xfrm>
          <a:off x="76200" y="912040"/>
          <a:ext cx="5486400" cy="2516960"/>
        </p:xfrm>
        <a:graphic>
          <a:graphicData uri="http://schemas.openxmlformats.org/drawingml/2006/table">
            <a:tbl>
              <a:tblPr firstRow="1" bandRow="1">
                <a:tableStyleId>{5940675A-B579-460E-94D1-54222C63F5DA}</a:tableStyleId>
              </a:tblPr>
              <a:tblGrid>
                <a:gridCol w="2072283">
                  <a:extLst>
                    <a:ext uri="{9D8B030D-6E8A-4147-A177-3AD203B41FA5}">
                      <a16:colId xmlns:a16="http://schemas.microsoft.com/office/drawing/2014/main" val="20000"/>
                    </a:ext>
                  </a:extLst>
                </a:gridCol>
                <a:gridCol w="3414117">
                  <a:extLst>
                    <a:ext uri="{9D8B030D-6E8A-4147-A177-3AD203B41FA5}">
                      <a16:colId xmlns:a16="http://schemas.microsoft.com/office/drawing/2014/main" val="20001"/>
                    </a:ext>
                  </a:extLst>
                </a:gridCol>
              </a:tblGrid>
              <a:tr h="3944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Operational village </a:t>
                      </a:r>
                    </a:p>
                  </a:txBody>
                  <a:tcPr horzOverflow="overflow">
                    <a:solidFill>
                      <a:srgbClr val="008000"/>
                    </a:solidFill>
                  </a:tcPr>
                </a:tc>
                <a:tc>
                  <a:txBody>
                    <a:bodyPr/>
                    <a:lstStyle/>
                    <a:p>
                      <a:pPr algn="l" fontAlgn="auto">
                        <a:spcBef>
                          <a:spcPts val="0"/>
                        </a:spcBef>
                        <a:spcAft>
                          <a:spcPts val="0"/>
                        </a:spcAft>
                        <a:defRPr/>
                      </a:pPr>
                      <a:r>
                        <a:rPr lang="en-US" sz="1400" b="1" dirty="0" err="1">
                          <a:solidFill>
                            <a:schemeClr val="tx1"/>
                          </a:solidFill>
                          <a:effectLst/>
                          <a:latin typeface="Arial" pitchFamily="34" charset="0"/>
                          <a:cs typeface="Arial" pitchFamily="34" charset="0"/>
                        </a:rPr>
                        <a:t>Vattavada</a:t>
                      </a:r>
                      <a:endParaRPr lang="en-US" sz="1400" b="1" dirty="0">
                        <a:solidFill>
                          <a:schemeClr val="tx1"/>
                        </a:solidFill>
                        <a:effectLst/>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0"/>
                  </a:ext>
                </a:extLst>
              </a:tr>
              <a:tr h="3438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Area under  kiwi</a:t>
                      </a:r>
                    </a:p>
                  </a:txBody>
                  <a:tcPr horzOverflow="overflow">
                    <a:solidFill>
                      <a:srgbClr val="008000"/>
                    </a:solidFill>
                  </a:tcPr>
                </a:tc>
                <a:tc>
                  <a:txBody>
                    <a:bodyPr/>
                    <a:lstStyle/>
                    <a:p>
                      <a:pPr>
                        <a:lnSpc>
                          <a:spcPct val="100000"/>
                        </a:lnSpc>
                      </a:pPr>
                      <a:r>
                        <a:rPr lang="en-US" sz="1400" b="1" baseline="0" dirty="0">
                          <a:solidFill>
                            <a:schemeClr val="tx1"/>
                          </a:solidFill>
                          <a:latin typeface="Arial" pitchFamily="34" charset="0"/>
                          <a:cs typeface="Arial" pitchFamily="34" charset="0"/>
                        </a:rPr>
                        <a:t>0.75 ha</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1"/>
                  </a:ext>
                </a:extLst>
              </a:tr>
              <a:tr h="2540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4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2"/>
                  </a:ext>
                </a:extLst>
              </a:tr>
              <a:tr h="43187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ea typeface="Arial Unicode MS" pitchFamily="34" charset="-128"/>
                          <a:cs typeface="Arial" pitchFamily="34" charset="0"/>
                        </a:rPr>
                        <a:t>Prioritized Problem</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kern="1200" dirty="0">
                          <a:solidFill>
                            <a:schemeClr val="tx1"/>
                          </a:solidFill>
                          <a:latin typeface="Arial" pitchFamily="34" charset="0"/>
                          <a:ea typeface="+mn-ea"/>
                          <a:cs typeface="Arial" pitchFamily="34" charset="0"/>
                        </a:rPr>
                        <a:t>Lack of awareness on the scope of exotic fruits</a:t>
                      </a:r>
                    </a:p>
                  </a:txBody>
                  <a:tcPr>
                    <a:solidFill>
                      <a:srgbClr val="CCFF99"/>
                    </a:solidFill>
                  </a:tcPr>
                </a:tc>
                <a:extLst>
                  <a:ext uri="{0D108BD9-81ED-4DB2-BD59-A6C34878D82A}">
                    <a16:rowId xmlns:a16="http://schemas.microsoft.com/office/drawing/2014/main" val="10003"/>
                  </a:ext>
                </a:extLst>
              </a:tr>
              <a:tr h="95574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Technologies Demonstrated</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US" sz="1400" b="1" kern="1200" dirty="0">
                          <a:solidFill>
                            <a:schemeClr val="tx1"/>
                          </a:solidFill>
                          <a:latin typeface="Arial" pitchFamily="34" charset="0"/>
                          <a:ea typeface="+mn-ea"/>
                          <a:cs typeface="Arial" pitchFamily="34" charset="0"/>
                        </a:rPr>
                        <a:t>Cultivation of Kiwi fruit which require relatively less chilling period</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bl>
          </a:graphicData>
        </a:graphic>
      </p:graphicFrame>
      <p:sp>
        <p:nvSpPr>
          <p:cNvPr id="8" name="Footer Placeholder 3"/>
          <p:cNvSpPr txBox="1">
            <a:spLocks/>
          </p:cNvSpPr>
          <p:nvPr/>
        </p:nvSpPr>
        <p:spPr>
          <a:xfrm>
            <a:off x="0" y="0"/>
            <a:ext cx="9144000" cy="762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b="1" dirty="0">
                <a:solidFill>
                  <a:schemeClr val="bg1"/>
                </a:solidFill>
                <a:latin typeface="Arial" pitchFamily="34" charset="0"/>
                <a:cs typeface="Arial" pitchFamily="34" charset="0"/>
              </a:rPr>
              <a:t>FLD 7. CULTIVATION OF KIWI FRUIT WHICH REQUIRE RELATIVELY LESS CHILLING PERIOD</a:t>
            </a:r>
          </a:p>
        </p:txBody>
      </p:sp>
      <p:sp>
        <p:nvSpPr>
          <p:cNvPr id="12" name="TextBox 11"/>
          <p:cNvSpPr txBox="1"/>
          <p:nvPr/>
        </p:nvSpPr>
        <p:spPr>
          <a:xfrm>
            <a:off x="0" y="6400800"/>
            <a:ext cx="5562600" cy="369332"/>
          </a:xfrm>
          <a:prstGeom prst="rect">
            <a:avLst/>
          </a:prstGeom>
          <a:solidFill>
            <a:schemeClr val="accent6">
              <a:lumMod val="60000"/>
              <a:lumOff val="40000"/>
            </a:schemeClr>
          </a:solidFill>
        </p:spPr>
        <p:txBody>
          <a:bodyPr wrap="square" rtlCol="0">
            <a:spAutoFit/>
          </a:bodyPr>
          <a:lstStyle/>
          <a:p>
            <a:pPr algn="just"/>
            <a:r>
              <a:rPr lang="en-US" b="1" dirty="0">
                <a:solidFill>
                  <a:srgbClr val="C00000"/>
                </a:solidFill>
                <a:latin typeface="Arial" pitchFamily="34" charset="0"/>
                <a:cs typeface="Arial" pitchFamily="34" charset="0"/>
              </a:rPr>
              <a:t>Status:</a:t>
            </a:r>
            <a:r>
              <a:rPr lang="en-US" b="1" dirty="0">
                <a:latin typeface="Arial" pitchFamily="34" charset="0"/>
                <a:cs typeface="Arial" pitchFamily="34" charset="0"/>
              </a:rPr>
              <a:t> Ongoing.  It is on vegetative stage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0050" r="41065" b="29000"/>
          <a:stretch/>
        </p:blipFill>
        <p:spPr>
          <a:xfrm>
            <a:off x="5652120" y="906463"/>
            <a:ext cx="3415680" cy="2936730"/>
          </a:xfrm>
          <a:prstGeom prst="rect">
            <a:avLst/>
          </a:prstGeom>
          <a:ln>
            <a:solidFill>
              <a:srgbClr val="FF0000"/>
            </a:solidFill>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324"/>
          <a:stretch/>
        </p:blipFill>
        <p:spPr>
          <a:xfrm>
            <a:off x="76200" y="3737321"/>
            <a:ext cx="2819400" cy="2739679"/>
          </a:xfrm>
          <a:prstGeom prst="ellipse">
            <a:avLst/>
          </a:prstGeom>
          <a:ln>
            <a:noFill/>
          </a:ln>
          <a:effectLst>
            <a:softEdge rad="112500"/>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27822"/>
          <a:stretch/>
        </p:blipFill>
        <p:spPr>
          <a:xfrm>
            <a:off x="3048000" y="3827244"/>
            <a:ext cx="2403384" cy="24973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9" name="Content Placeholder 4"/>
          <p:cNvGraphicFramePr>
            <a:graphicFrameLocks noGrp="1"/>
          </p:cNvGraphicFramePr>
          <p:nvPr>
            <p:ph sz="half" idx="2"/>
            <p:extLst>
              <p:ext uri="{D42A27DB-BD31-4B8C-83A1-F6EECF244321}">
                <p14:modId xmlns:p14="http://schemas.microsoft.com/office/powerpoint/2010/main" val="3563109537"/>
              </p:ext>
            </p:extLst>
          </p:nvPr>
        </p:nvGraphicFramePr>
        <p:xfrm>
          <a:off x="5652120" y="3962400"/>
          <a:ext cx="3415680" cy="2810760"/>
        </p:xfrm>
        <a:graphic>
          <a:graphicData uri="http://schemas.openxmlformats.org/drawingml/2006/table">
            <a:tbl>
              <a:tblPr firstRow="1" bandRow="1">
                <a:tableStyleId>{93296810-A885-4BE3-A3E7-6D5BEEA58F35}</a:tableStyleId>
              </a:tblPr>
              <a:tblGrid>
                <a:gridCol w="2111816">
                  <a:extLst>
                    <a:ext uri="{9D8B030D-6E8A-4147-A177-3AD203B41FA5}">
                      <a16:colId xmlns:a16="http://schemas.microsoft.com/office/drawing/2014/main" val="20000"/>
                    </a:ext>
                  </a:extLst>
                </a:gridCol>
                <a:gridCol w="1303864">
                  <a:extLst>
                    <a:ext uri="{9D8B030D-6E8A-4147-A177-3AD203B41FA5}">
                      <a16:colId xmlns:a16="http://schemas.microsoft.com/office/drawing/2014/main" val="20001"/>
                    </a:ext>
                  </a:extLst>
                </a:gridCol>
              </a:tblGrid>
              <a:tr h="7284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Activities Carried out</a:t>
                      </a:r>
                      <a:endParaRPr lang="en-IN" sz="1400" b="1" dirty="0">
                        <a:latin typeface="Arial" panose="020B0604020202020204" pitchFamily="34" charset="0"/>
                        <a:cs typeface="Arial" panose="020B0604020202020204" pitchFamily="34" charset="0"/>
                      </a:endParaRPr>
                    </a:p>
                    <a:p>
                      <a:endParaRPr lang="en-IN"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No. of </a:t>
                      </a:r>
                      <a:r>
                        <a:rPr lang="en-US" sz="1400" b="1" dirty="0" err="1">
                          <a:latin typeface="Arial" panose="020B0604020202020204" pitchFamily="34" charset="0"/>
                          <a:cs typeface="Arial" panose="020B0604020202020204" pitchFamily="34" charset="0"/>
                        </a:rPr>
                        <a:t>Programmes</a:t>
                      </a:r>
                      <a:endParaRPr lang="en-IN" sz="1400" b="1" dirty="0">
                        <a:latin typeface="Arial" panose="020B0604020202020204" pitchFamily="34" charset="0"/>
                        <a:cs typeface="Arial" panose="020B0604020202020204" pitchFamily="34" charset="0"/>
                      </a:endParaRPr>
                    </a:p>
                    <a:p>
                      <a:pPr algn="ctr"/>
                      <a:endParaRPr lang="en-IN"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5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Group Meetings</a:t>
                      </a:r>
                      <a:endParaRPr lang="en-IN"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2</a:t>
                      </a:r>
                      <a:endParaRPr lang="en-IN"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5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Field Visit</a:t>
                      </a:r>
                      <a:endParaRPr lang="en-IN"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12</a:t>
                      </a:r>
                      <a:endParaRPr lang="en-IN"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5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Method demo.</a:t>
                      </a:r>
                      <a:endParaRPr lang="en-IN"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2</a:t>
                      </a:r>
                      <a:endParaRPr lang="en-IN"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564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Training</a:t>
                      </a:r>
                      <a:endParaRPr lang="en-IN"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1</a:t>
                      </a:r>
                      <a:endParaRPr lang="en-IN"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549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Other Extension Activities</a:t>
                      </a:r>
                      <a:endParaRPr lang="en-IN"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10</a:t>
                      </a:r>
                      <a:endParaRPr lang="en-IN"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39614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227237591"/>
              </p:ext>
            </p:extLst>
          </p:nvPr>
        </p:nvGraphicFramePr>
        <p:xfrm>
          <a:off x="76200" y="908720"/>
          <a:ext cx="8991600" cy="2713922"/>
        </p:xfrm>
        <a:graphic>
          <a:graphicData uri="http://schemas.openxmlformats.org/drawingml/2006/table">
            <a:tbl>
              <a:tblPr firstRow="1" bandRow="1">
                <a:tableStyleId>{5940675A-B579-460E-94D1-54222C63F5DA}</a:tableStyleId>
              </a:tblPr>
              <a:tblGrid>
                <a:gridCol w="2407568">
                  <a:extLst>
                    <a:ext uri="{9D8B030D-6E8A-4147-A177-3AD203B41FA5}">
                      <a16:colId xmlns:a16="http://schemas.microsoft.com/office/drawing/2014/main" val="20000"/>
                    </a:ext>
                  </a:extLst>
                </a:gridCol>
                <a:gridCol w="6584032">
                  <a:extLst>
                    <a:ext uri="{9D8B030D-6E8A-4147-A177-3AD203B41FA5}">
                      <a16:colId xmlns:a16="http://schemas.microsoft.com/office/drawing/2014/main" val="20001"/>
                    </a:ext>
                  </a:extLst>
                </a:gridCol>
              </a:tblGrid>
              <a:tr h="263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1800" b="1" dirty="0">
                          <a:solidFill>
                            <a:schemeClr val="tx1"/>
                          </a:solidFill>
                          <a:effectLst/>
                          <a:latin typeface="Arial" pitchFamily="34" charset="0"/>
                          <a:cs typeface="Arial" pitchFamily="34" charset="0"/>
                        </a:rPr>
                        <a:t>Udumbanchola</a:t>
                      </a:r>
                    </a:p>
                  </a:txBody>
                  <a:tcPr>
                    <a:solidFill>
                      <a:srgbClr val="CCFF99"/>
                    </a:solidFill>
                  </a:tcPr>
                </a:tc>
                <a:extLst>
                  <a:ext uri="{0D108BD9-81ED-4DB2-BD59-A6C34878D82A}">
                    <a16:rowId xmlns:a16="http://schemas.microsoft.com/office/drawing/2014/main" val="10000"/>
                  </a:ext>
                </a:extLst>
              </a:tr>
              <a:tr h="263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Animal population</a:t>
                      </a:r>
                    </a:p>
                  </a:txBody>
                  <a:tcPr horzOverflow="overflow">
                    <a:solidFill>
                      <a:srgbClr val="008000"/>
                    </a:solidFill>
                  </a:tcPr>
                </a:tc>
                <a:tc>
                  <a:txBody>
                    <a:bodyPr/>
                    <a:lstStyle/>
                    <a:p>
                      <a:pPr>
                        <a:lnSpc>
                          <a:spcPct val="100000"/>
                        </a:lnSpc>
                      </a:pPr>
                      <a:r>
                        <a:rPr lang="en-US" sz="1800" b="1" dirty="0">
                          <a:solidFill>
                            <a:schemeClr val="tx1"/>
                          </a:solidFill>
                          <a:latin typeface="Arial" pitchFamily="34" charset="0"/>
                          <a:cs typeface="Arial" pitchFamily="34" charset="0"/>
                        </a:rPr>
                        <a:t>52,119 </a:t>
                      </a:r>
                    </a:p>
                  </a:txBody>
                  <a:tcPr>
                    <a:solidFill>
                      <a:srgbClr val="CCFF99"/>
                    </a:solidFill>
                  </a:tcPr>
                </a:tc>
                <a:extLst>
                  <a:ext uri="{0D108BD9-81ED-4DB2-BD59-A6C34878D82A}">
                    <a16:rowId xmlns:a16="http://schemas.microsoft.com/office/drawing/2014/main" val="10001"/>
                  </a:ext>
                </a:extLst>
              </a:tr>
              <a:tr h="263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itchFamily="34" charset="0"/>
                          <a:cs typeface="Arial" pitchFamily="34" charset="0"/>
                        </a:rPr>
                        <a:t>5</a:t>
                      </a:r>
                    </a:p>
                  </a:txBody>
                  <a:tcPr>
                    <a:solidFill>
                      <a:srgbClr val="CCFF99"/>
                    </a:solidFill>
                  </a:tcPr>
                </a:tc>
                <a:extLst>
                  <a:ext uri="{0D108BD9-81ED-4DB2-BD59-A6C34878D82A}">
                    <a16:rowId xmlns:a16="http://schemas.microsoft.com/office/drawing/2014/main" val="10002"/>
                  </a:ext>
                </a:extLst>
              </a:tr>
              <a:tr h="26334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ea typeface="Arial Unicode MS" pitchFamily="34" charset="-128"/>
                          <a:cs typeface="Arial" pitchFamily="34" charset="0"/>
                        </a:rPr>
                        <a:t>Prioritized Problem</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itchFamily="34" charset="0"/>
                          <a:ea typeface="Times New Roman" pitchFamily="18" charset="0"/>
                          <a:cs typeface="Arial" pitchFamily="34" charset="0"/>
                        </a:rPr>
                        <a:t>Anoestrous,  Repeat breeding, Infertility problem</a:t>
                      </a:r>
                    </a:p>
                  </a:txBody>
                  <a:tcPr>
                    <a:solidFill>
                      <a:srgbClr val="CCFF99"/>
                    </a:solidFill>
                  </a:tcPr>
                </a:tc>
                <a:extLst>
                  <a:ext uri="{0D108BD9-81ED-4DB2-BD59-A6C34878D82A}">
                    <a16:rowId xmlns:a16="http://schemas.microsoft.com/office/drawing/2014/main" val="10003"/>
                  </a:ext>
                </a:extLst>
              </a:tr>
              <a:tr h="125088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cs typeface="Arial" pitchFamily="34" charset="0"/>
                        </a:rPr>
                        <a:t>Technologies Demonstrated</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lvl="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1" dirty="0">
                          <a:solidFill>
                            <a:schemeClr val="tx1"/>
                          </a:solidFill>
                          <a:latin typeface="Arial" pitchFamily="34" charset="0"/>
                          <a:cs typeface="Arial" pitchFamily="34" charset="0"/>
                        </a:rPr>
                        <a:t>  Progesterone </a:t>
                      </a:r>
                      <a:r>
                        <a:rPr lang="en-US" sz="1800" b="1" dirty="0" err="1">
                          <a:solidFill>
                            <a:schemeClr val="tx1"/>
                          </a:solidFill>
                          <a:latin typeface="Arial" pitchFamily="34" charset="0"/>
                          <a:cs typeface="Arial" pitchFamily="34" charset="0"/>
                        </a:rPr>
                        <a:t>Nanopatch</a:t>
                      </a:r>
                      <a:r>
                        <a:rPr lang="en-US" sz="1800" b="1" dirty="0">
                          <a:solidFill>
                            <a:schemeClr val="tx1"/>
                          </a:solidFill>
                          <a:latin typeface="Arial" pitchFamily="34" charset="0"/>
                          <a:cs typeface="Arial" pitchFamily="34" charset="0"/>
                        </a:rPr>
                        <a:t> – </a:t>
                      </a:r>
                      <a:r>
                        <a:rPr lang="en-US" sz="1800" b="1" dirty="0" err="1">
                          <a:solidFill>
                            <a:schemeClr val="tx1"/>
                          </a:solidFill>
                          <a:latin typeface="Arial" pitchFamily="34" charset="0"/>
                          <a:cs typeface="Arial" pitchFamily="34" charset="0"/>
                        </a:rPr>
                        <a:t>ProSync</a:t>
                      </a:r>
                      <a:r>
                        <a:rPr lang="en-US" sz="1800" b="1" dirty="0">
                          <a:solidFill>
                            <a:schemeClr val="tx1"/>
                          </a:solidFill>
                          <a:latin typeface="Arial" pitchFamily="34" charset="0"/>
                          <a:cs typeface="Arial" pitchFamily="34" charset="0"/>
                        </a:rPr>
                        <a:t>-NF</a:t>
                      </a:r>
                    </a:p>
                    <a:p>
                      <a:pPr marL="0" marR="0" lvl="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1" dirty="0">
                          <a:solidFill>
                            <a:schemeClr val="tx1"/>
                          </a:solidFill>
                          <a:latin typeface="Arial" pitchFamily="34" charset="0"/>
                          <a:cs typeface="Arial" pitchFamily="34" charset="0"/>
                        </a:rPr>
                        <a:t>The progesterone is absorbed thro skin &amp; sudden reduction in progesterone levels induces heat within 5-7 days post application. </a:t>
                      </a:r>
                      <a:r>
                        <a:rPr lang="en-US" sz="1800" b="1" dirty="0">
                          <a:solidFill>
                            <a:srgbClr val="FF0000"/>
                          </a:solidFill>
                          <a:latin typeface="Arial" pitchFamily="34" charset="0"/>
                          <a:cs typeface="Arial" pitchFamily="34" charset="0"/>
                        </a:rPr>
                        <a:t>          Source :TANUVAS-2018</a:t>
                      </a:r>
                      <a:endParaRPr lang="en-US" sz="18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bl>
          </a:graphicData>
        </a:graphic>
      </p:graphicFrame>
      <p:sp>
        <p:nvSpPr>
          <p:cNvPr id="8" name="Footer Placeholder 3"/>
          <p:cNvSpPr txBox="1">
            <a:spLocks/>
          </p:cNvSpPr>
          <p:nvPr/>
        </p:nvSpPr>
        <p:spPr>
          <a:xfrm>
            <a:off x="0" y="0"/>
            <a:ext cx="9144000" cy="785794"/>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200" b="1" dirty="0">
                <a:solidFill>
                  <a:schemeClr val="bg1"/>
                </a:solidFill>
                <a:latin typeface="Arial" charset="0"/>
                <a:cs typeface="Arial" charset="0"/>
              </a:rPr>
              <a:t>FLD 8. DEMONSTRATION ON  ESTRUS SYNCHRONISATION IN CATTLE   USING   Pro Sync-NF NANOPATCH TECHNOLOGY</a:t>
            </a:r>
            <a:endParaRPr lang="en-US" sz="2200" b="1" dirty="0">
              <a:solidFill>
                <a:schemeClr val="bg1"/>
              </a:solidFill>
              <a:latin typeface="Arial" pitchFamily="34" charset="0"/>
              <a:cs typeface="Arial" pitchFamily="34" charset="0"/>
            </a:endParaRPr>
          </a:p>
        </p:txBody>
      </p:sp>
      <p:pic>
        <p:nvPicPr>
          <p:cNvPr id="6" name="Picture 5" descr="14-11-19 FLD-Oestrous Method Demostration Udumbanch (2).jpg"/>
          <p:cNvPicPr>
            <a:picLocks noChangeAspect="1"/>
          </p:cNvPicPr>
          <p:nvPr/>
        </p:nvPicPr>
        <p:blipFill>
          <a:blip r:embed="rId2" cstate="print"/>
          <a:stretch>
            <a:fillRect/>
          </a:stretch>
        </p:blipFill>
        <p:spPr>
          <a:xfrm>
            <a:off x="6343645" y="3886200"/>
            <a:ext cx="2724155" cy="2428892"/>
          </a:xfrm>
          <a:prstGeom prst="rect">
            <a:avLst/>
          </a:prstGeom>
          <a:ln>
            <a:solidFill>
              <a:srgbClr val="FF0000"/>
            </a:solidFill>
          </a:ln>
        </p:spPr>
      </p:pic>
      <p:pic>
        <p:nvPicPr>
          <p:cNvPr id="11" name="Picture 2" descr="C:\Users\PC\Desktop\2020-21\Selected ARM photos\FLD-Oestrus\IMG20191218144638.jpg"/>
          <p:cNvPicPr>
            <a:picLocks noGrp="1" noChangeAspect="1" noChangeArrowheads="1"/>
          </p:cNvPicPr>
          <p:nvPr>
            <p:ph sz="half" idx="1"/>
          </p:nvPr>
        </p:nvPicPr>
        <p:blipFill>
          <a:blip r:embed="rId3" cstate="print"/>
          <a:srcRect/>
          <a:stretch>
            <a:fillRect/>
          </a:stretch>
        </p:blipFill>
        <p:spPr bwMode="auto">
          <a:xfrm>
            <a:off x="76200" y="3886200"/>
            <a:ext cx="3103033" cy="2428892"/>
          </a:xfrm>
          <a:prstGeom prst="rect">
            <a:avLst/>
          </a:prstGeom>
          <a:noFill/>
          <a:ln>
            <a:solidFill>
              <a:srgbClr val="FF0000"/>
            </a:solidFill>
          </a:ln>
        </p:spPr>
      </p:pic>
      <p:pic>
        <p:nvPicPr>
          <p:cNvPr id="12" name="Picture 3" descr="C:\Users\PC\Desktop\2020-21\Selected ARM photos\FLD-Oestrus\IMG20191015121538.jpg"/>
          <p:cNvPicPr>
            <a:picLocks noGrp="1" noChangeAspect="1" noChangeArrowheads="1"/>
          </p:cNvPicPr>
          <p:nvPr>
            <p:ph sz="half" idx="1"/>
          </p:nvPr>
        </p:nvPicPr>
        <p:blipFill>
          <a:blip r:embed="rId4" cstate="print"/>
          <a:srcRect/>
          <a:stretch>
            <a:fillRect/>
          </a:stretch>
        </p:blipFill>
        <p:spPr bwMode="auto">
          <a:xfrm>
            <a:off x="3283997" y="3886200"/>
            <a:ext cx="2964403" cy="2428892"/>
          </a:xfrm>
          <a:prstGeom prst="rect">
            <a:avLst/>
          </a:prstGeom>
          <a:noFill/>
          <a:ln>
            <a:solidFill>
              <a:srgbClr val="FF0000"/>
            </a:solidFill>
          </a:ln>
        </p:spPr>
      </p:pic>
      <p:sp>
        <p:nvSpPr>
          <p:cNvPr id="10"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813408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508418823"/>
              </p:ext>
            </p:extLst>
          </p:nvPr>
        </p:nvGraphicFramePr>
        <p:xfrm>
          <a:off x="107504" y="501000"/>
          <a:ext cx="8960296" cy="3895568"/>
        </p:xfrm>
        <a:graphic>
          <a:graphicData uri="http://schemas.openxmlformats.org/drawingml/2006/table">
            <a:tbl>
              <a:tblPr firstRow="1" bandRow="1">
                <a:tableStyleId>{2D5ABB26-0587-4C30-8999-92F81FD0307C}</a:tableStyleId>
              </a:tblPr>
              <a:tblGrid>
                <a:gridCol w="3882609">
                  <a:extLst>
                    <a:ext uri="{9D8B030D-6E8A-4147-A177-3AD203B41FA5}">
                      <a16:colId xmlns:a16="http://schemas.microsoft.com/office/drawing/2014/main" val="20000"/>
                    </a:ext>
                  </a:extLst>
                </a:gridCol>
                <a:gridCol w="2500743">
                  <a:extLst>
                    <a:ext uri="{9D8B030D-6E8A-4147-A177-3AD203B41FA5}">
                      <a16:colId xmlns:a16="http://schemas.microsoft.com/office/drawing/2014/main" val="20002"/>
                    </a:ext>
                  </a:extLst>
                </a:gridCol>
                <a:gridCol w="2576944">
                  <a:extLst>
                    <a:ext uri="{9D8B030D-6E8A-4147-A177-3AD203B41FA5}">
                      <a16:colId xmlns:a16="http://schemas.microsoft.com/office/drawing/2014/main" val="20003"/>
                    </a:ext>
                  </a:extLst>
                </a:gridCol>
              </a:tblGrid>
              <a:tr h="432392">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Check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Demo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2392">
                <a:tc>
                  <a:txBody>
                    <a:bodyPr/>
                    <a:lstStyle/>
                    <a:p>
                      <a:pPr lvl="0"/>
                      <a:r>
                        <a:rPr kumimoji="0" lang="en-US" sz="1800" b="1" kern="1200" dirty="0">
                          <a:solidFill>
                            <a:srgbClr val="002060"/>
                          </a:solidFill>
                          <a:latin typeface="Arial" panose="020B0604020202020204" pitchFamily="34" charset="0"/>
                          <a:ea typeface="+mn-ea"/>
                          <a:cs typeface="Arial" panose="020B0604020202020204" pitchFamily="34" charset="0"/>
                        </a:rPr>
                        <a:t>Showing heat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rgbClr val="002060"/>
                          </a:solidFill>
                          <a:latin typeface="Arial" panose="020B0604020202020204" pitchFamily="34" charset="0"/>
                          <a:ea typeface="+mn-ea"/>
                          <a:cs typeface="Arial" panose="020B0604020202020204" pitchFamily="34" charset="0"/>
                        </a:rPr>
                        <a:t>A</a:t>
                      </a:r>
                      <a:r>
                        <a:rPr kumimoji="0" lang="en-US" sz="1800" b="1" kern="1200" baseline="0" dirty="0">
                          <a:solidFill>
                            <a:srgbClr val="002060"/>
                          </a:solidFill>
                          <a:latin typeface="Arial" panose="020B0604020202020204" pitchFamily="34" charset="0"/>
                          <a:ea typeface="+mn-ea"/>
                          <a:cs typeface="Arial" panose="020B0604020202020204" pitchFamily="34" charset="0"/>
                        </a:rPr>
                        <a:t> I done (Nos.)</a:t>
                      </a:r>
                      <a:endParaRPr kumimoji="0" lang="en-US" sz="1800" b="1" kern="1200" dirty="0">
                        <a:solidFill>
                          <a:srgbClr val="00206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2392">
                <a:tc>
                  <a:txBody>
                    <a:bodyPr/>
                    <a:lstStyle/>
                    <a:p>
                      <a:pPr lvl="0"/>
                      <a:r>
                        <a:rPr kumimoji="0" lang="en-US" sz="1800" b="1" kern="1200" dirty="0">
                          <a:solidFill>
                            <a:srgbClr val="002060"/>
                          </a:solidFill>
                          <a:latin typeface="Arial" panose="020B0604020202020204" pitchFamily="34" charset="0"/>
                          <a:ea typeface="+mn-ea"/>
                          <a:cs typeface="Arial" panose="020B0604020202020204" pitchFamily="34" charset="0"/>
                        </a:rPr>
                        <a:t>Conception rate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6432">
                <a:tc>
                  <a:txBody>
                    <a:bodyPr/>
                    <a:lstStyle/>
                    <a:p>
                      <a:pPr lvl="0"/>
                      <a:r>
                        <a:rPr kumimoji="0" lang="en-US" sz="1800" b="1" kern="1200" dirty="0">
                          <a:solidFill>
                            <a:srgbClr val="002060"/>
                          </a:solidFill>
                          <a:latin typeface="Arial" panose="020B0604020202020204" pitchFamily="34" charset="0"/>
                          <a:ea typeface="+mn-ea"/>
                          <a:cs typeface="Arial" panose="020B0604020202020204" pitchFamily="34" charset="0"/>
                        </a:rPr>
                        <a:t>Quantity of milk production (lit)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3240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4175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2392">
                <a:tc>
                  <a:txBody>
                    <a:bodyPr/>
                    <a:lstStyle/>
                    <a:p>
                      <a:pPr>
                        <a:lnSpc>
                          <a:spcPct val="100000"/>
                        </a:lnSpc>
                      </a:pPr>
                      <a:r>
                        <a:rPr kumimoji="0" lang="en-US" sz="1800" b="1" kern="1200" dirty="0">
                          <a:solidFill>
                            <a:srgbClr val="002060"/>
                          </a:solidFill>
                          <a:latin typeface="Arial" panose="020B0604020202020204" pitchFamily="34" charset="0"/>
                          <a:ea typeface="+mn-ea"/>
                          <a:cs typeface="Arial" panose="020B0604020202020204" pitchFamily="34" charset="0"/>
                        </a:rPr>
                        <a:t>Gross Cost (Rs)</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64765.00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65250.00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2392">
                <a:tc>
                  <a:txBody>
                    <a:bodyPr/>
                    <a:lstStyle/>
                    <a:p>
                      <a:pPr>
                        <a:lnSpc>
                          <a:spcPct val="100000"/>
                        </a:lnSpc>
                      </a:pPr>
                      <a:r>
                        <a:rPr kumimoji="0" lang="en-US" sz="1800" b="1" kern="1200" dirty="0">
                          <a:solidFill>
                            <a:srgbClr val="002060"/>
                          </a:solidFill>
                          <a:latin typeface="Arial" panose="020B0604020202020204" pitchFamily="34" charset="0"/>
                          <a:ea typeface="+mn-ea"/>
                          <a:cs typeface="Arial" panose="020B0604020202020204" pitchFamily="34" charset="0"/>
                        </a:rPr>
                        <a:t>Gross Return (Rs)</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109825.00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124527.00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32392">
                <a:tc>
                  <a:txBody>
                    <a:bodyPr/>
                    <a:lstStyle/>
                    <a:p>
                      <a:pPr>
                        <a:lnSpc>
                          <a:spcPct val="100000"/>
                        </a:lnSpc>
                      </a:pPr>
                      <a:r>
                        <a:rPr kumimoji="0" lang="en-US" sz="1800" b="1" kern="1200" dirty="0">
                          <a:solidFill>
                            <a:srgbClr val="002060"/>
                          </a:solidFill>
                          <a:latin typeface="Arial" panose="020B0604020202020204" pitchFamily="34" charset="0"/>
                          <a:ea typeface="+mn-ea"/>
                          <a:cs typeface="Arial" panose="020B0604020202020204" pitchFamily="34" charset="0"/>
                        </a:rPr>
                        <a:t>Net Return (Rs)</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45060.00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59277.00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32392">
                <a:tc>
                  <a:txBody>
                    <a:bodyPr/>
                    <a:lstStyle/>
                    <a:p>
                      <a:pPr>
                        <a:lnSpc>
                          <a:spcPct val="100000"/>
                        </a:lnSpc>
                      </a:pPr>
                      <a:r>
                        <a:rPr lang="en-US" sz="1800" b="1" dirty="0">
                          <a:solidFill>
                            <a:srgbClr val="002060"/>
                          </a:solidFill>
                          <a:latin typeface="Arial" panose="020B0604020202020204" pitchFamily="34" charset="0"/>
                          <a:cs typeface="Arial" panose="020B0604020202020204" pitchFamily="34" charset="0"/>
                        </a:rPr>
                        <a:t>BCR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1.90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10"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charset="0"/>
                <a:cs typeface="Arial" charset="0"/>
              </a:rPr>
              <a:t>RESULTS</a:t>
            </a:r>
            <a:endParaRPr lang="en-US" sz="2400" b="1" dirty="0">
              <a:solidFill>
                <a:schemeClr val="bg1"/>
              </a:solidFill>
              <a:latin typeface="Arial" pitchFamily="34" charset="0"/>
              <a:cs typeface="Arial" pitchFamily="34" charset="0"/>
            </a:endParaRPr>
          </a:p>
        </p:txBody>
      </p:sp>
      <p:sp>
        <p:nvSpPr>
          <p:cNvPr id="11" name="TextBox 11"/>
          <p:cNvSpPr txBox="1">
            <a:spLocks noChangeArrowheads="1"/>
          </p:cNvSpPr>
          <p:nvPr/>
        </p:nvSpPr>
        <p:spPr bwMode="auto">
          <a:xfrm>
            <a:off x="107504" y="5569803"/>
            <a:ext cx="8960296" cy="830997"/>
          </a:xfrm>
          <a:prstGeom prst="rect">
            <a:avLst/>
          </a:prstGeom>
          <a:noFill/>
          <a:ln w="9525">
            <a:solidFill>
              <a:srgbClr val="F49A38"/>
            </a:solidFill>
            <a:miter lim="800000"/>
            <a:headEnd/>
            <a:tailEnd/>
          </a:ln>
        </p:spPr>
        <p:txBody>
          <a:bodyPr wrap="square">
            <a:spAutoFit/>
          </a:bodyPr>
          <a:lstStyle/>
          <a:p>
            <a:pPr algn="just"/>
            <a:r>
              <a:rPr lang="en-US" sz="2400" b="1" dirty="0">
                <a:solidFill>
                  <a:schemeClr val="accent6">
                    <a:lumMod val="75000"/>
                  </a:schemeClr>
                </a:solidFill>
                <a:latin typeface="Arial" panose="020B0604020202020204" pitchFamily="34" charset="0"/>
                <a:cs typeface="Arial" panose="020B0604020202020204" pitchFamily="34" charset="0"/>
              </a:rPr>
              <a:t>This technology provided more opportunity to Artificially Inseminate the animal within the time period of 72hrs</a:t>
            </a:r>
          </a:p>
        </p:txBody>
      </p:sp>
      <p:sp>
        <p:nvSpPr>
          <p:cNvPr id="8" name="Rectangle 7"/>
          <p:cNvSpPr/>
          <p:nvPr/>
        </p:nvSpPr>
        <p:spPr>
          <a:xfrm>
            <a:off x="107504" y="5031336"/>
            <a:ext cx="1645095" cy="369332"/>
          </a:xfrm>
          <a:prstGeom prst="rect">
            <a:avLst/>
          </a:prstGeom>
          <a:solidFill>
            <a:srgbClr val="7030A0"/>
          </a:solidFill>
        </p:spPr>
        <p:txBody>
          <a:bodyPr wrap="square">
            <a:spAutoFit/>
          </a:bodyPr>
          <a:lstStyle/>
          <a:p>
            <a:r>
              <a:rPr lang="en-US" b="1" dirty="0">
                <a:solidFill>
                  <a:schemeClr val="bg1"/>
                </a:solidFill>
                <a:latin typeface="Arial" pitchFamily="34" charset="0"/>
                <a:cs typeface="Arial" pitchFamily="34" charset="0"/>
              </a:rPr>
              <a:t>FEED BACK:  </a:t>
            </a:r>
            <a:endParaRPr lang="en-US" dirty="0">
              <a:solidFill>
                <a:schemeClr val="bg1"/>
              </a:solidFill>
              <a:latin typeface="Arial" pitchFamily="34" charset="0"/>
              <a:cs typeface="Arial" pitchFamily="34" charset="0"/>
            </a:endParaRPr>
          </a:p>
        </p:txBody>
      </p:sp>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062827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901675043"/>
              </p:ext>
            </p:extLst>
          </p:nvPr>
        </p:nvGraphicFramePr>
        <p:xfrm>
          <a:off x="76200" y="807720"/>
          <a:ext cx="8991600" cy="2468880"/>
        </p:xfrm>
        <a:graphic>
          <a:graphicData uri="http://schemas.openxmlformats.org/drawingml/2006/table">
            <a:tbl>
              <a:tblPr firstRow="1" bandRow="1">
                <a:tableStyleId>{5940675A-B579-460E-94D1-54222C63F5DA}</a:tableStyleId>
              </a:tblPr>
              <a:tblGrid>
                <a:gridCol w="2625820">
                  <a:extLst>
                    <a:ext uri="{9D8B030D-6E8A-4147-A177-3AD203B41FA5}">
                      <a16:colId xmlns:a16="http://schemas.microsoft.com/office/drawing/2014/main" val="20000"/>
                    </a:ext>
                  </a:extLst>
                </a:gridCol>
                <a:gridCol w="6365780">
                  <a:extLst>
                    <a:ext uri="{9D8B030D-6E8A-4147-A177-3AD203B41FA5}">
                      <a16:colId xmlns:a16="http://schemas.microsoft.com/office/drawing/2014/main" val="20001"/>
                    </a:ext>
                  </a:extLst>
                </a:gridCol>
              </a:tblGrid>
              <a:tr h="1973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1800" b="1" dirty="0">
                          <a:solidFill>
                            <a:schemeClr val="tx1"/>
                          </a:solidFill>
                          <a:effectLst/>
                          <a:latin typeface="Arial" panose="020B0604020202020204" pitchFamily="34" charset="0"/>
                          <a:cs typeface="Arial" panose="020B0604020202020204" pitchFamily="34" charset="0"/>
                        </a:rPr>
                        <a:t>Namari Mannakkudy, Udumbanchola</a:t>
                      </a:r>
                    </a:p>
                  </a:txBody>
                  <a:tcPr>
                    <a:solidFill>
                      <a:srgbClr val="CCFF99"/>
                    </a:solidFill>
                  </a:tcPr>
                </a:tc>
                <a:extLst>
                  <a:ext uri="{0D108BD9-81ED-4DB2-BD59-A6C34878D82A}">
                    <a16:rowId xmlns:a16="http://schemas.microsoft.com/office/drawing/2014/main" val="10000"/>
                  </a:ext>
                </a:extLst>
              </a:tr>
              <a:tr h="201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Thematic Area</a:t>
                      </a:r>
                    </a:p>
                  </a:txBody>
                  <a:tcPr horzOverflow="overflow">
                    <a:solidFill>
                      <a:srgbClr val="008000"/>
                    </a:solidFill>
                  </a:tcPr>
                </a:tc>
                <a:tc>
                  <a:txBody>
                    <a:bodyPr/>
                    <a:lstStyle/>
                    <a:p>
                      <a:pPr>
                        <a:lnSpc>
                          <a:spcPct val="100000"/>
                        </a:lnSpc>
                      </a:pPr>
                      <a:r>
                        <a:rPr lang="en-US" sz="1800" b="1" dirty="0">
                          <a:solidFill>
                            <a:schemeClr val="tx1"/>
                          </a:solidFill>
                          <a:latin typeface="Arial" panose="020B0604020202020204" pitchFamily="34" charset="0"/>
                          <a:cs typeface="Arial" panose="020B0604020202020204" pitchFamily="34" charset="0"/>
                        </a:rPr>
                        <a:t>Organic Vegetable cultivation</a:t>
                      </a:r>
                    </a:p>
                  </a:txBody>
                  <a:tcPr>
                    <a:solidFill>
                      <a:srgbClr val="CCFF99"/>
                    </a:solidFill>
                  </a:tcPr>
                </a:tc>
                <a:extLst>
                  <a:ext uri="{0D108BD9-81ED-4DB2-BD59-A6C34878D82A}">
                    <a16:rowId xmlns:a16="http://schemas.microsoft.com/office/drawing/2014/main" val="10001"/>
                  </a:ext>
                </a:extLst>
              </a:tr>
              <a:tr h="1973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Demos / Unit</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5</a:t>
                      </a:r>
                    </a:p>
                  </a:txBody>
                  <a:tcPr>
                    <a:solidFill>
                      <a:srgbClr val="CCFF99"/>
                    </a:solidFill>
                  </a:tcPr>
                </a:tc>
                <a:extLst>
                  <a:ext uri="{0D108BD9-81ED-4DB2-BD59-A6C34878D82A}">
                    <a16:rowId xmlns:a16="http://schemas.microsoft.com/office/drawing/2014/main" val="10002"/>
                  </a:ext>
                </a:extLst>
              </a:tr>
              <a:tr h="1973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Season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Kharif</a:t>
                      </a:r>
                    </a:p>
                  </a:txBody>
                  <a:tcPr>
                    <a:solidFill>
                      <a:srgbClr val="CCFF99"/>
                    </a:solidFill>
                  </a:tcPr>
                </a:tc>
                <a:extLst>
                  <a:ext uri="{0D108BD9-81ED-4DB2-BD59-A6C34878D82A}">
                    <a16:rowId xmlns:a16="http://schemas.microsoft.com/office/drawing/2014/main" val="3558924858"/>
                  </a:ext>
                </a:extLst>
              </a:tr>
              <a:tr h="19733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anose="020B0604020202020204" pitchFamily="34" charset="0"/>
                          <a:ea typeface="Arial Unicode MS" pitchFamily="34" charset="-128"/>
                          <a:cs typeface="Arial" panose="020B0604020202020204" pitchFamily="34" charset="0"/>
                        </a:rPr>
                        <a:t>Prioritized Problem</a:t>
                      </a:r>
                      <a:endPar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8000"/>
                    </a:solidFill>
                  </a:tcPr>
                </a:tc>
                <a:tc>
                  <a:txBody>
                    <a:bodyPr/>
                    <a:lstStyle/>
                    <a:p>
                      <a:pPr marL="0" indent="0">
                        <a:buFontTx/>
                        <a:buNone/>
                        <a:defRPr/>
                      </a:pPr>
                      <a:r>
                        <a:rPr lang="en-US" sz="1800" b="1" dirty="0">
                          <a:solidFill>
                            <a:schemeClr val="tx1"/>
                          </a:solidFill>
                          <a:latin typeface="Arial" panose="020B0604020202020204" pitchFamily="34" charset="0"/>
                          <a:ea typeface="Times New Roman" pitchFamily="18" charset="0"/>
                          <a:cs typeface="Arial" panose="020B0604020202020204" pitchFamily="34" charset="0"/>
                        </a:rPr>
                        <a:t>Inadequate intake of vegetables</a:t>
                      </a:r>
                    </a:p>
                  </a:txBody>
                  <a:tcPr>
                    <a:solidFill>
                      <a:srgbClr val="CCFF99"/>
                    </a:solidFill>
                  </a:tcPr>
                </a:tc>
                <a:extLst>
                  <a:ext uri="{0D108BD9-81ED-4DB2-BD59-A6C34878D82A}">
                    <a16:rowId xmlns:a16="http://schemas.microsoft.com/office/drawing/2014/main" val="10003"/>
                  </a:ext>
                </a:extLst>
              </a:tr>
              <a:tr h="34534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anose="020B0604020202020204" pitchFamily="34" charset="0"/>
                          <a:cs typeface="Arial" panose="020B0604020202020204" pitchFamily="34" charset="0"/>
                        </a:rPr>
                        <a:t>Technologies Demonstrated</a:t>
                      </a:r>
                      <a:endPar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horzOverflow="overflow">
                    <a:solidFill>
                      <a:srgbClr val="008000"/>
                    </a:solidFill>
                  </a:tcPr>
                </a:tc>
                <a:tc>
                  <a:txBody>
                    <a:bodyPr/>
                    <a:lstStyle/>
                    <a:p>
                      <a:pPr marL="0" marR="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1" dirty="0">
                          <a:solidFill>
                            <a:schemeClr val="tx1"/>
                          </a:solidFill>
                          <a:latin typeface="Arial" panose="020B0604020202020204" pitchFamily="34" charset="0"/>
                          <a:cs typeface="Arial" panose="020B0604020202020204" pitchFamily="34" charset="0"/>
                        </a:rPr>
                        <a:t> Homestead nutritional garden</a:t>
                      </a:r>
                    </a:p>
                  </a:txBody>
                  <a:tcPr>
                    <a:solidFill>
                      <a:srgbClr val="CCFF99"/>
                    </a:solidFill>
                  </a:tcPr>
                </a:tc>
                <a:extLst>
                  <a:ext uri="{0D108BD9-81ED-4DB2-BD59-A6C34878D82A}">
                    <a16:rowId xmlns:a16="http://schemas.microsoft.com/office/drawing/2014/main" val="10004"/>
                  </a:ext>
                </a:extLst>
              </a:tr>
            </a:tbl>
          </a:graphicData>
        </a:graphic>
      </p:graphicFrame>
      <p:sp>
        <p:nvSpPr>
          <p:cNvPr id="8" name="Footer Placeholder 3"/>
          <p:cNvSpPr txBox="1">
            <a:spLocks/>
          </p:cNvSpPr>
          <p:nvPr/>
        </p:nvSpPr>
        <p:spPr>
          <a:xfrm>
            <a:off x="0" y="0"/>
            <a:ext cx="9144000" cy="6858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charset="0"/>
                <a:cs typeface="Arial" charset="0"/>
              </a:rPr>
              <a:t>FLD 9.  IMPLEMENTATION OF HOMESTEAD GARDEN, EASY AVAILABILITY OF NUTRITIONAL PLANTS </a:t>
            </a:r>
            <a:endParaRPr lang="en-US" sz="2400" b="1" dirty="0">
              <a:solidFill>
                <a:schemeClr val="bg1"/>
              </a:solidFill>
              <a:latin typeface="Arial" pitchFamily="34" charset="0"/>
              <a:cs typeface="Arial" pitchFamily="34" charset="0"/>
            </a:endParaRPr>
          </a:p>
        </p:txBody>
      </p:sp>
      <p:pic>
        <p:nvPicPr>
          <p:cNvPr id="14" name="Picture 13">
            <a:extLst>
              <a:ext uri="{FF2B5EF4-FFF2-40B4-BE49-F238E27FC236}">
                <a16:creationId xmlns:a16="http://schemas.microsoft.com/office/drawing/2014/main" id="{4EB30E63-0F15-480D-A48D-D409C0F88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342" y="3691756"/>
            <a:ext cx="3050458" cy="2480444"/>
          </a:xfrm>
          <a:prstGeom prst="rect">
            <a:avLst/>
          </a:prstGeom>
          <a:ln>
            <a:solidFill>
              <a:srgbClr val="FF0000"/>
            </a:solidFill>
          </a:ln>
        </p:spPr>
      </p:pic>
      <p:pic>
        <p:nvPicPr>
          <p:cNvPr id="9" name="Picture 8">
            <a:extLst>
              <a:ext uri="{FF2B5EF4-FFF2-40B4-BE49-F238E27FC236}">
                <a16:creationId xmlns:a16="http://schemas.microsoft.com/office/drawing/2014/main" id="{3757D3E1-96C8-45D0-A23C-075E1AF07D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1801" y="3691755"/>
            <a:ext cx="2867907" cy="2468881"/>
          </a:xfrm>
          <a:prstGeom prst="rect">
            <a:avLst/>
          </a:prstGeom>
          <a:ln>
            <a:solidFill>
              <a:srgbClr val="FF0000"/>
            </a:solidFill>
          </a:ln>
        </p:spPr>
      </p:pic>
      <p:pic>
        <p:nvPicPr>
          <p:cNvPr id="10" name="Picture 2" descr="K:\FLD AND NUTRIGARDEN PHOTO\809c525b-301f-4f91-a610-4cdb33836a12.jpg"/>
          <p:cNvPicPr>
            <a:picLocks noGrp="1" noChangeAspect="1" noChangeArrowheads="1"/>
          </p:cNvPicPr>
          <p:nvPr>
            <p:ph sz="half" idx="1"/>
          </p:nvPr>
        </p:nvPicPr>
        <p:blipFill>
          <a:blip r:embed="rId4" cstate="print"/>
          <a:srcRect/>
          <a:stretch>
            <a:fillRect/>
          </a:stretch>
        </p:blipFill>
        <p:spPr bwMode="auto">
          <a:xfrm>
            <a:off x="76200" y="3691756"/>
            <a:ext cx="2913777" cy="2455628"/>
          </a:xfrm>
          <a:prstGeom prst="rect">
            <a:avLst/>
          </a:prstGeom>
          <a:noFill/>
          <a:ln>
            <a:solidFill>
              <a:srgbClr val="FF0000"/>
            </a:solidFill>
          </a:ln>
        </p:spPr>
      </p:pic>
      <p:sp>
        <p:nvSpPr>
          <p:cNvPr id="11"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486574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391477769"/>
              </p:ext>
            </p:extLst>
          </p:nvPr>
        </p:nvGraphicFramePr>
        <p:xfrm>
          <a:off x="76232" y="491485"/>
          <a:ext cx="8991568" cy="3139686"/>
        </p:xfrm>
        <a:graphic>
          <a:graphicData uri="http://schemas.openxmlformats.org/drawingml/2006/table">
            <a:tbl>
              <a:tblPr firstRow="1" bandRow="1">
                <a:tableStyleId>{2D5ABB26-0587-4C30-8999-92F81FD0307C}</a:tableStyleId>
              </a:tblPr>
              <a:tblGrid>
                <a:gridCol w="6275315">
                  <a:extLst>
                    <a:ext uri="{9D8B030D-6E8A-4147-A177-3AD203B41FA5}">
                      <a16:colId xmlns:a16="http://schemas.microsoft.com/office/drawing/2014/main" val="20000"/>
                    </a:ext>
                  </a:extLst>
                </a:gridCol>
                <a:gridCol w="1324788">
                  <a:extLst>
                    <a:ext uri="{9D8B030D-6E8A-4147-A177-3AD203B41FA5}">
                      <a16:colId xmlns:a16="http://schemas.microsoft.com/office/drawing/2014/main" val="20002"/>
                    </a:ext>
                  </a:extLst>
                </a:gridCol>
                <a:gridCol w="1391465">
                  <a:extLst>
                    <a:ext uri="{9D8B030D-6E8A-4147-A177-3AD203B41FA5}">
                      <a16:colId xmlns:a16="http://schemas.microsoft.com/office/drawing/2014/main" val="20001"/>
                    </a:ext>
                  </a:extLst>
                </a:gridCol>
              </a:tblGrid>
              <a:tr h="416489">
                <a:tc>
                  <a:txBody>
                    <a:bodyPr/>
                    <a:lstStyle/>
                    <a:p>
                      <a:pPr algn="ctr">
                        <a:lnSpc>
                          <a:spcPct val="100000"/>
                        </a:lnSpc>
                      </a:pPr>
                      <a:r>
                        <a:rPr lang="en-US" sz="2000" b="1" dirty="0">
                          <a:solidFill>
                            <a:srgbClr val="FF3399"/>
                          </a:solidFill>
                          <a:latin typeface="Arial" panose="020B0604020202020204" pitchFamily="34" charset="0"/>
                          <a:cs typeface="Arial" panose="020B0604020202020204" pitchFamily="34" charset="0"/>
                        </a:rPr>
                        <a:t>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FF3399"/>
                          </a:solidFill>
                          <a:latin typeface="Arial" panose="020B0604020202020204" pitchFamily="34" charset="0"/>
                          <a:cs typeface="Arial" panose="020B0604020202020204" pitchFamily="34" charset="0"/>
                        </a:rPr>
                        <a:t>Check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FF3399"/>
                          </a:solidFill>
                          <a:latin typeface="Arial" panose="020B0604020202020204" pitchFamily="34" charset="0"/>
                          <a:cs typeface="Arial" panose="020B0604020202020204" pitchFamily="34" charset="0"/>
                        </a:rPr>
                        <a:t>Demo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20376">
                <a:tc>
                  <a:txBody>
                    <a:bodyPr/>
                    <a:lstStyle/>
                    <a:p>
                      <a:pPr marL="342900" marR="0" lvl="0" indent="-342900">
                        <a:spcBef>
                          <a:spcPts val="0"/>
                        </a:spcBef>
                        <a:spcAft>
                          <a:spcPts val="0"/>
                        </a:spcAft>
                        <a:buFont typeface="+mj-lt"/>
                        <a:buNone/>
                      </a:pPr>
                      <a:r>
                        <a:rPr lang="en-IN" sz="2000" b="1" dirty="0">
                          <a:solidFill>
                            <a:srgbClr val="002060"/>
                          </a:solidFill>
                          <a:latin typeface="Arial" panose="020B0604020202020204" pitchFamily="34" charset="0"/>
                          <a:ea typeface="Calibri"/>
                          <a:cs typeface="Arial" panose="020B0604020202020204" pitchFamily="34" charset="0"/>
                        </a:rPr>
                        <a:t>Consumption of vegetables/person (g/day)</a:t>
                      </a:r>
                      <a:endParaRPr lang="en-US" sz="2000" b="1" dirty="0">
                        <a:solidFill>
                          <a:srgbClr val="002060"/>
                        </a:solidFill>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Times New Roman"/>
                          <a:cs typeface="Arial" panose="020B0604020202020204" pitchFamily="34" charset="0"/>
                        </a:rPr>
                        <a:t>85g</a:t>
                      </a:r>
                      <a:endParaRPr lang="en-US"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002060"/>
                          </a:solidFill>
                          <a:latin typeface="Arial" panose="020B0604020202020204" pitchFamily="34" charset="0"/>
                          <a:ea typeface="Times New Roman"/>
                          <a:cs typeface="Arial" panose="020B0604020202020204" pitchFamily="34" charset="0"/>
                        </a:rPr>
                        <a:t>120g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20376">
                <a:tc>
                  <a:txBody>
                    <a:bodyPr/>
                    <a:lstStyle/>
                    <a:p>
                      <a:pPr marL="342900" marR="0" lvl="0" indent="-342900">
                        <a:spcBef>
                          <a:spcPts val="0"/>
                        </a:spcBef>
                        <a:spcAft>
                          <a:spcPts val="0"/>
                        </a:spcAft>
                        <a:buFont typeface="+mj-lt"/>
                        <a:buNone/>
                      </a:pPr>
                      <a:r>
                        <a:rPr lang="en-US" sz="2000" b="1" dirty="0">
                          <a:solidFill>
                            <a:srgbClr val="002060"/>
                          </a:solidFill>
                          <a:latin typeface="Arial" panose="020B0604020202020204" pitchFamily="34" charset="0"/>
                          <a:ea typeface="Calibri"/>
                          <a:cs typeface="Arial" panose="020B0604020202020204" pitchFamily="34" charset="0"/>
                        </a:rPr>
                        <a:t>Yield (kg/cent)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002060"/>
                          </a:solidFill>
                          <a:latin typeface="Arial" panose="020B0604020202020204" pitchFamily="34" charset="0"/>
                          <a:ea typeface="Times New Roman"/>
                          <a:cs typeface="Arial" panose="020B060402020202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002060"/>
                          </a:solidFill>
                          <a:latin typeface="Arial" panose="020B0604020202020204" pitchFamily="34" charset="0"/>
                          <a:ea typeface="Times New Roman"/>
                          <a:cs typeface="Arial" panose="020B0604020202020204" pitchFamily="34" charset="0"/>
                        </a:rPr>
                        <a:t>89.00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3140166"/>
                  </a:ext>
                </a:extLst>
              </a:tr>
              <a:tr h="416489">
                <a:tc>
                  <a:txBody>
                    <a:bodyPr/>
                    <a:lstStyle/>
                    <a:p>
                      <a:pPr algn="l">
                        <a:lnSpc>
                          <a:spcPct val="100000"/>
                        </a:lnSpc>
                      </a:pPr>
                      <a:r>
                        <a:rPr lang="en-US" sz="2000" b="1" dirty="0">
                          <a:solidFill>
                            <a:srgbClr val="002060"/>
                          </a:solidFill>
                          <a:latin typeface="Arial" pitchFamily="34" charset="0"/>
                          <a:cs typeface="Arial" pitchFamily="34" charset="0"/>
                        </a:rPr>
                        <a:t> Dietary Diversity Score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itchFamily="34" charset="0"/>
                          <a:cs typeface="Arial" pitchFamily="34"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itchFamily="34" charset="0"/>
                          <a:cs typeface="Arial"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16489">
                <a:tc>
                  <a:txBody>
                    <a:bodyPr/>
                    <a:lstStyle/>
                    <a:p>
                      <a:pPr>
                        <a:lnSpc>
                          <a:spcPct val="100000"/>
                        </a:lnSpc>
                      </a:pPr>
                      <a:r>
                        <a:rPr kumimoji="0" lang="en-US" sz="2000" b="1" kern="1200" dirty="0">
                          <a:solidFill>
                            <a:srgbClr val="002060"/>
                          </a:solidFill>
                          <a:latin typeface="Arial" panose="020B0604020202020204" pitchFamily="34" charset="0"/>
                          <a:ea typeface="+mn-ea"/>
                          <a:cs typeface="Arial" panose="020B0604020202020204" pitchFamily="34" charset="0"/>
                        </a:rPr>
                        <a:t>Gross Cost (Rs)</a:t>
                      </a:r>
                      <a:endParaRPr lang="en-US" sz="20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anose="020B0604020202020204" pitchFamily="34" charset="0"/>
                          <a:cs typeface="Arial" panose="020B0604020202020204" pitchFamily="34" charset="0"/>
                        </a:rPr>
                        <a:t>1082.00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16489">
                <a:tc>
                  <a:txBody>
                    <a:bodyPr/>
                    <a:lstStyle/>
                    <a:p>
                      <a:pPr>
                        <a:lnSpc>
                          <a:spcPct val="100000"/>
                        </a:lnSpc>
                      </a:pPr>
                      <a:r>
                        <a:rPr kumimoji="0" lang="en-US" sz="2000" b="1" kern="1200" dirty="0">
                          <a:solidFill>
                            <a:srgbClr val="002060"/>
                          </a:solidFill>
                          <a:latin typeface="Arial" panose="020B0604020202020204" pitchFamily="34" charset="0"/>
                          <a:ea typeface="+mn-ea"/>
                          <a:cs typeface="Arial" panose="020B0604020202020204" pitchFamily="34" charset="0"/>
                        </a:rPr>
                        <a:t>Gross Return (Rs)</a:t>
                      </a:r>
                      <a:endParaRPr lang="en-US" sz="20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anose="020B0604020202020204" pitchFamily="34" charset="0"/>
                          <a:cs typeface="Arial" panose="020B0604020202020204" pitchFamily="34" charset="0"/>
                        </a:rPr>
                        <a:t>3115.00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16489">
                <a:tc>
                  <a:txBody>
                    <a:bodyPr/>
                    <a:lstStyle/>
                    <a:p>
                      <a:pPr>
                        <a:lnSpc>
                          <a:spcPct val="100000"/>
                        </a:lnSpc>
                      </a:pPr>
                      <a:r>
                        <a:rPr kumimoji="0" lang="en-US" sz="2000" b="1" kern="1200" dirty="0">
                          <a:solidFill>
                            <a:srgbClr val="002060"/>
                          </a:solidFill>
                          <a:latin typeface="Arial" panose="020B0604020202020204" pitchFamily="34" charset="0"/>
                          <a:ea typeface="+mn-ea"/>
                          <a:cs typeface="Arial" panose="020B0604020202020204" pitchFamily="34" charset="0"/>
                        </a:rPr>
                        <a:t>Net Return (Rs)</a:t>
                      </a:r>
                      <a:endParaRPr lang="en-US" sz="20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anose="020B0604020202020204" pitchFamily="34" charset="0"/>
                          <a:cs typeface="Arial" panose="020B0604020202020204" pitchFamily="34" charset="0"/>
                        </a:rPr>
                        <a:t>2033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16489">
                <a:tc>
                  <a:txBody>
                    <a:bodyPr/>
                    <a:lstStyle/>
                    <a:p>
                      <a:pPr>
                        <a:lnSpc>
                          <a:spcPct val="100000"/>
                        </a:lnSpc>
                      </a:pPr>
                      <a:r>
                        <a:rPr lang="en-US" sz="2000" b="1" dirty="0">
                          <a:solidFill>
                            <a:srgbClr val="002060"/>
                          </a:solidFill>
                          <a:latin typeface="Arial" panose="020B0604020202020204" pitchFamily="34" charset="0"/>
                          <a:cs typeface="Arial" panose="020B0604020202020204" pitchFamily="34" charset="0"/>
                        </a:rPr>
                        <a:t>BCR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rgbClr val="002060"/>
                          </a:solidFill>
                          <a:latin typeface="Arial" panose="020B0604020202020204" pitchFamily="34" charset="0"/>
                          <a:cs typeface="Arial" panose="020B0604020202020204" pitchFamily="34" charset="0"/>
                        </a:rPr>
                        <a:t>2.88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10"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charset="0"/>
                <a:cs typeface="Arial" charset="0"/>
              </a:rPr>
              <a:t>RESULTS</a:t>
            </a:r>
            <a:endParaRPr lang="en-US" sz="2400" b="1" dirty="0">
              <a:solidFill>
                <a:schemeClr val="bg1"/>
              </a:solidFill>
              <a:latin typeface="Arial" pitchFamily="34" charset="0"/>
              <a:cs typeface="Arial" pitchFamily="34" charset="0"/>
            </a:endParaRPr>
          </a:p>
        </p:txBody>
      </p:sp>
      <p:sp>
        <p:nvSpPr>
          <p:cNvPr id="2" name="TextBox 1">
            <a:extLst>
              <a:ext uri="{FF2B5EF4-FFF2-40B4-BE49-F238E27FC236}">
                <a16:creationId xmlns:a16="http://schemas.microsoft.com/office/drawing/2014/main" id="{B47C8EEC-4DE8-4BAB-9AAD-ABEDBE61D91D}"/>
              </a:ext>
            </a:extLst>
          </p:cNvPr>
          <p:cNvSpPr txBox="1"/>
          <p:nvPr/>
        </p:nvSpPr>
        <p:spPr>
          <a:xfrm>
            <a:off x="71406" y="4495800"/>
            <a:ext cx="1643074" cy="369332"/>
          </a:xfrm>
          <a:prstGeom prst="rect">
            <a:avLst/>
          </a:prstGeom>
          <a:solidFill>
            <a:srgbClr val="7030A0"/>
          </a:solidFill>
        </p:spPr>
        <p:txBody>
          <a:bodyPr wrap="square" rtlCol="0">
            <a:spAutoFit/>
          </a:bodyPr>
          <a:lstStyle/>
          <a:p>
            <a:r>
              <a:rPr lang="en-IN" b="1" dirty="0">
                <a:solidFill>
                  <a:schemeClr val="bg1"/>
                </a:solidFill>
                <a:latin typeface="Arial" pitchFamily="34" charset="0"/>
                <a:cs typeface="Arial" pitchFamily="34" charset="0"/>
              </a:rPr>
              <a:t>FEED BACK</a:t>
            </a:r>
          </a:p>
        </p:txBody>
      </p:sp>
      <p:sp>
        <p:nvSpPr>
          <p:cNvPr id="3" name="TextBox 2">
            <a:extLst>
              <a:ext uri="{FF2B5EF4-FFF2-40B4-BE49-F238E27FC236}">
                <a16:creationId xmlns:a16="http://schemas.microsoft.com/office/drawing/2014/main" id="{F73F9D56-CA5E-4752-BE81-7B05732B8010}"/>
              </a:ext>
            </a:extLst>
          </p:cNvPr>
          <p:cNvSpPr txBox="1"/>
          <p:nvPr/>
        </p:nvSpPr>
        <p:spPr>
          <a:xfrm>
            <a:off x="71406" y="5124271"/>
            <a:ext cx="8996394" cy="1200329"/>
          </a:xfrm>
          <a:prstGeom prst="rect">
            <a:avLst/>
          </a:prstGeom>
          <a:noFill/>
          <a:ln>
            <a:solidFill>
              <a:srgbClr val="F49A38"/>
            </a:solidFill>
          </a:ln>
        </p:spPr>
        <p:txBody>
          <a:bodyPr wrap="square" rtlCol="0">
            <a:spAutoFit/>
          </a:bodyPr>
          <a:lstStyle/>
          <a:p>
            <a:r>
              <a:rPr lang="en-IN" sz="2400" b="1" dirty="0">
                <a:solidFill>
                  <a:schemeClr val="accent6">
                    <a:lumMod val="75000"/>
                  </a:schemeClr>
                </a:solidFill>
                <a:latin typeface="Arial" pitchFamily="34" charset="0"/>
                <a:cs typeface="Arial" pitchFamily="34" charset="0"/>
              </a:rPr>
              <a:t>Out of 89kg produced, 76kg consumed by the family for 5 months and remaining 13 kg was sold to the neighbouring family and earned Rs.455/- as additional income</a:t>
            </a:r>
          </a:p>
        </p:txBody>
      </p:sp>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4005603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334360833"/>
              </p:ext>
            </p:extLst>
          </p:nvPr>
        </p:nvGraphicFramePr>
        <p:xfrm>
          <a:off x="76200" y="685800"/>
          <a:ext cx="5268022" cy="3840480"/>
        </p:xfrm>
        <a:graphic>
          <a:graphicData uri="http://schemas.openxmlformats.org/drawingml/2006/table">
            <a:tbl>
              <a:tblPr firstRow="1" bandRow="1">
                <a:tableStyleId>{5940675A-B579-460E-94D1-54222C63F5DA}</a:tableStyleId>
              </a:tblPr>
              <a:tblGrid>
                <a:gridCol w="2282993">
                  <a:extLst>
                    <a:ext uri="{9D8B030D-6E8A-4147-A177-3AD203B41FA5}">
                      <a16:colId xmlns:a16="http://schemas.microsoft.com/office/drawing/2014/main" val="20000"/>
                    </a:ext>
                  </a:extLst>
                </a:gridCol>
                <a:gridCol w="2985029">
                  <a:extLst>
                    <a:ext uri="{9D8B030D-6E8A-4147-A177-3AD203B41FA5}">
                      <a16:colId xmlns:a16="http://schemas.microsoft.com/office/drawing/2014/main" val="20001"/>
                    </a:ext>
                  </a:extLst>
                </a:gridCol>
              </a:tblGrid>
              <a:tr h="2657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Operational village </a:t>
                      </a:r>
                    </a:p>
                  </a:txBody>
                  <a:tcPr horzOverflow="overflow">
                    <a:solidFill>
                      <a:srgbClr val="008000"/>
                    </a:solidFill>
                  </a:tcPr>
                </a:tc>
                <a:tc>
                  <a:txBody>
                    <a:bodyPr/>
                    <a:lstStyle/>
                    <a:p>
                      <a:pPr algn="l" fontAlgn="auto">
                        <a:spcBef>
                          <a:spcPts val="0"/>
                        </a:spcBef>
                        <a:spcAft>
                          <a:spcPts val="0"/>
                        </a:spcAft>
                        <a:defRPr/>
                      </a:pPr>
                      <a:r>
                        <a:rPr lang="en-US" sz="1800" b="1" dirty="0" err="1">
                          <a:solidFill>
                            <a:schemeClr val="tx1"/>
                          </a:solidFill>
                          <a:effectLst/>
                          <a:latin typeface="Arial" pitchFamily="34" charset="0"/>
                          <a:cs typeface="Arial" pitchFamily="34" charset="0"/>
                        </a:rPr>
                        <a:t>Udumbanchola</a:t>
                      </a:r>
                      <a:endParaRPr lang="en-US" sz="1800" b="1" dirty="0">
                        <a:solidFill>
                          <a:schemeClr val="tx1"/>
                        </a:solidFill>
                        <a:effectLst/>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0"/>
                  </a:ext>
                </a:extLst>
              </a:tr>
              <a:tr h="2657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Area </a:t>
                      </a:r>
                    </a:p>
                  </a:txBody>
                  <a:tcPr horzOverflow="overflow">
                    <a:solidFill>
                      <a:srgbClr val="008000"/>
                    </a:solidFill>
                  </a:tcPr>
                </a:tc>
                <a:tc>
                  <a:txBody>
                    <a:bodyPr/>
                    <a:lstStyle/>
                    <a:p>
                      <a:pPr>
                        <a:lnSpc>
                          <a:spcPct val="100000"/>
                        </a:lnSpc>
                      </a:pPr>
                      <a:r>
                        <a:rPr lang="en-US" sz="1800" b="1" baseline="0" dirty="0">
                          <a:solidFill>
                            <a:schemeClr val="tx1"/>
                          </a:solidFill>
                          <a:latin typeface="Arial" pitchFamily="34" charset="0"/>
                          <a:cs typeface="Arial" pitchFamily="34" charset="0"/>
                        </a:rPr>
                        <a:t>1 ha</a:t>
                      </a:r>
                      <a:endParaRPr lang="en-US" sz="18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1"/>
                  </a:ext>
                </a:extLst>
              </a:tr>
              <a:tr h="2657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2"/>
                  </a:ext>
                </a:extLst>
              </a:tr>
              <a:tr h="2657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Season</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itchFamily="34" charset="0"/>
                          <a:cs typeface="Arial" pitchFamily="34" charset="0"/>
                        </a:rPr>
                        <a:t>Rabi</a:t>
                      </a:r>
                      <a:r>
                        <a:rPr lang="en-US" sz="1800" b="1" baseline="0" dirty="0">
                          <a:solidFill>
                            <a:schemeClr val="tx1"/>
                          </a:solidFill>
                          <a:latin typeface="Arial" pitchFamily="34" charset="0"/>
                          <a:cs typeface="Arial" pitchFamily="34" charset="0"/>
                        </a:rPr>
                        <a:t> 2020</a:t>
                      </a:r>
                      <a:endParaRPr lang="en-US" sz="18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3"/>
                  </a:ext>
                </a:extLst>
              </a:tr>
              <a:tr h="106289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ea typeface="Arial Unicode MS" pitchFamily="34" charset="-128"/>
                          <a:cs typeface="Arial" pitchFamily="34" charset="0"/>
                        </a:rPr>
                        <a:t>Prioritized Problem</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339725" indent="-285750">
                        <a:buFont typeface="Wingdings" panose="05000000000000000000" pitchFamily="2" charset="2"/>
                        <a:buChar char="§"/>
                        <a:defRPr/>
                      </a:pPr>
                      <a:r>
                        <a:rPr lang="en-US" sz="1800" b="1" baseline="0" dirty="0">
                          <a:solidFill>
                            <a:schemeClr val="tx1"/>
                          </a:solidFill>
                          <a:latin typeface="Arial" pitchFamily="34" charset="0"/>
                          <a:ea typeface="Times New Roman"/>
                          <a:cs typeface="Arial" pitchFamily="34" charset="0"/>
                        </a:rPr>
                        <a:t>Continuous cultivation of traditional variety</a:t>
                      </a:r>
                    </a:p>
                    <a:p>
                      <a:pPr marL="339725" indent="-285750">
                        <a:buFont typeface="Wingdings" panose="05000000000000000000" pitchFamily="2" charset="2"/>
                        <a:buChar char="§"/>
                        <a:defRPr/>
                      </a:pPr>
                      <a:r>
                        <a:rPr lang="en-US" sz="1800" b="1" baseline="0" dirty="0">
                          <a:solidFill>
                            <a:schemeClr val="tx1"/>
                          </a:solidFill>
                          <a:latin typeface="Arial" pitchFamily="34" charset="0"/>
                          <a:cs typeface="Arial" pitchFamily="34" charset="0"/>
                        </a:rPr>
                        <a:t>Heavy incidence of pest and disease (yield loss 17-26 %)</a:t>
                      </a:r>
                      <a:endParaRPr lang="en-US" sz="18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r h="46501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cs typeface="Arial" pitchFamily="34" charset="0"/>
                        </a:rPr>
                        <a:t>Technologies Demonstrated</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104775" algn="just" defTabSz="914400" rtl="0" eaLnBrk="1" fontAlgn="auto" latinLnBrk="0" hangingPunct="1">
                        <a:lnSpc>
                          <a:spcPct val="100000"/>
                        </a:lnSpc>
                        <a:spcBef>
                          <a:spcPts val="0"/>
                        </a:spcBef>
                        <a:spcAft>
                          <a:spcPts val="0"/>
                        </a:spcAft>
                        <a:buClrTx/>
                        <a:buSzTx/>
                        <a:buFont typeface="Arial" pitchFamily="34" charset="0"/>
                        <a:buNone/>
                        <a:tabLst/>
                        <a:defRPr/>
                      </a:pPr>
                      <a:r>
                        <a:rPr lang="en-US" sz="1800" b="1" dirty="0">
                          <a:solidFill>
                            <a:schemeClr val="tx1"/>
                          </a:solidFill>
                          <a:latin typeface="Arial" pitchFamily="34" charset="0"/>
                          <a:cs typeface="Arial" pitchFamily="34" charset="0"/>
                        </a:rPr>
                        <a:t>Paddy variety </a:t>
                      </a:r>
                      <a:r>
                        <a:rPr lang="en-US" sz="1800" b="1" dirty="0" err="1">
                          <a:solidFill>
                            <a:schemeClr val="tx1"/>
                          </a:solidFill>
                          <a:latin typeface="Arial" pitchFamily="34" charset="0"/>
                          <a:cs typeface="Arial" pitchFamily="34" charset="0"/>
                        </a:rPr>
                        <a:t>Manuratna</a:t>
                      </a:r>
                      <a:r>
                        <a:rPr lang="en-US" sz="1800" b="1" dirty="0">
                          <a:solidFill>
                            <a:schemeClr val="tx1"/>
                          </a:solidFill>
                          <a:latin typeface="Arial" pitchFamily="34" charset="0"/>
                          <a:cs typeface="Arial" pitchFamily="34" charset="0"/>
                        </a:rPr>
                        <a:t> in high ranges</a:t>
                      </a:r>
                    </a:p>
                  </a:txBody>
                  <a:tcPr>
                    <a:solidFill>
                      <a:srgbClr val="CCFF99"/>
                    </a:solidFill>
                  </a:tcPr>
                </a:tc>
                <a:extLst>
                  <a:ext uri="{0D108BD9-81ED-4DB2-BD59-A6C34878D82A}">
                    <a16:rowId xmlns:a16="http://schemas.microsoft.com/office/drawing/2014/main" val="10005"/>
                  </a:ext>
                </a:extLst>
              </a:tr>
            </a:tbl>
          </a:graphicData>
        </a:graphic>
      </p:graphicFrame>
      <p:sp>
        <p:nvSpPr>
          <p:cNvPr id="8" name="Footer Placeholder 3"/>
          <p:cNvSpPr txBox="1">
            <a:spLocks/>
          </p:cNvSpPr>
          <p:nvPr/>
        </p:nvSpPr>
        <p:spPr>
          <a:xfrm>
            <a:off x="0" y="0"/>
            <a:ext cx="9144000" cy="616446"/>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Arial" pitchFamily="34" charset="0"/>
                <a:cs typeface="Arial" pitchFamily="34" charset="0"/>
              </a:rPr>
              <a:t>FLD 1.  DEMONSTRATION OF PADDY VARIETY MANURATNA IN HIGH RANGES</a:t>
            </a:r>
          </a:p>
        </p:txBody>
      </p:sp>
      <p:pic>
        <p:nvPicPr>
          <p:cNvPr id="12" name="Picture 11" descr="1618638311936.jpg"/>
          <p:cNvPicPr>
            <a:picLocks noChangeAspect="1"/>
          </p:cNvPicPr>
          <p:nvPr/>
        </p:nvPicPr>
        <p:blipFill>
          <a:blip r:embed="rId2" cstate="print"/>
          <a:stretch>
            <a:fillRect/>
          </a:stretch>
        </p:blipFill>
        <p:spPr>
          <a:xfrm>
            <a:off x="5486400" y="685800"/>
            <a:ext cx="3581400" cy="2819400"/>
          </a:xfrm>
          <a:prstGeom prst="rect">
            <a:avLst/>
          </a:prstGeom>
          <a:ln>
            <a:solidFill>
              <a:srgbClr val="FF0000"/>
            </a:solidFill>
          </a:ln>
        </p:spPr>
      </p:pic>
      <p:pic>
        <p:nvPicPr>
          <p:cNvPr id="14" name="Picture 13" descr="2.jpg"/>
          <p:cNvPicPr>
            <a:picLocks noChangeAspect="1"/>
          </p:cNvPicPr>
          <p:nvPr/>
        </p:nvPicPr>
        <p:blipFill>
          <a:blip r:embed="rId3" cstate="print"/>
          <a:stretch>
            <a:fillRect/>
          </a:stretch>
        </p:blipFill>
        <p:spPr>
          <a:xfrm>
            <a:off x="5486400" y="3637895"/>
            <a:ext cx="3581400" cy="2671465"/>
          </a:xfrm>
          <a:prstGeom prst="rect">
            <a:avLst/>
          </a:prstGeom>
          <a:ln>
            <a:solidFill>
              <a:srgbClr val="FF0000"/>
            </a:solidFill>
          </a:ln>
        </p:spPr>
      </p:pic>
      <p:pic>
        <p:nvPicPr>
          <p:cNvPr id="15" name="Picture 14" descr="1. agriculture demonstration on application of pseudomonas in paddy field at Udumbanchola.jpg"/>
          <p:cNvPicPr>
            <a:picLocks noChangeAspect="1"/>
          </p:cNvPicPr>
          <p:nvPr/>
        </p:nvPicPr>
        <p:blipFill>
          <a:blip r:embed="rId4" cstate="print"/>
          <a:stretch>
            <a:fillRect/>
          </a:stretch>
        </p:blipFill>
        <p:spPr>
          <a:xfrm>
            <a:off x="76200" y="4595634"/>
            <a:ext cx="2600960" cy="1713726"/>
          </a:xfrm>
          <a:prstGeom prst="rect">
            <a:avLst/>
          </a:prstGeom>
          <a:ln>
            <a:solidFill>
              <a:srgbClr val="FF0000"/>
            </a:solidFill>
          </a:ln>
        </p:spPr>
      </p:pic>
      <p:pic>
        <p:nvPicPr>
          <p:cNvPr id="17" name="Picture 2" descr="G:\05.03.2021\AGRONOMY PORTAL 01.03.2021\28\28. 1. AGRI. METHOD DEMO. ON APPLICATION OF KAU SAMPOORNA IN PADDY FIELD AT UDUMBANCHOLA.jpg"/>
          <p:cNvPicPr>
            <a:picLocks noGrp="1" noChangeAspect="1" noChangeArrowheads="1"/>
          </p:cNvPicPr>
          <p:nvPr>
            <p:ph sz="half" idx="1"/>
          </p:nvPr>
        </p:nvPicPr>
        <p:blipFill>
          <a:blip r:embed="rId5" cstate="print"/>
          <a:srcRect/>
          <a:stretch>
            <a:fillRect/>
          </a:stretch>
        </p:blipFill>
        <p:spPr bwMode="auto">
          <a:xfrm>
            <a:off x="2819338" y="4595634"/>
            <a:ext cx="2524884" cy="1713726"/>
          </a:xfrm>
          <a:prstGeom prst="rect">
            <a:avLst/>
          </a:prstGeom>
          <a:noFill/>
          <a:ln>
            <a:solidFill>
              <a:srgbClr val="FF0000"/>
            </a:solidFill>
          </a:ln>
        </p:spPr>
      </p:pic>
      <p:sp>
        <p:nvSpPr>
          <p:cNvPr id="9" name="Footer Placeholder 3"/>
          <p:cNvSpPr txBox="1">
            <a:spLocks/>
          </p:cNvSpPr>
          <p:nvPr/>
        </p:nvSpPr>
        <p:spPr bwMode="auto">
          <a:xfrm>
            <a:off x="0" y="6477000"/>
            <a:ext cx="9144000" cy="381000"/>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1474034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13955935"/>
              </p:ext>
            </p:extLst>
          </p:nvPr>
        </p:nvGraphicFramePr>
        <p:xfrm>
          <a:off x="76200" y="76200"/>
          <a:ext cx="8991600" cy="2225040"/>
        </p:xfrm>
        <a:graphic>
          <a:graphicData uri="http://schemas.openxmlformats.org/drawingml/2006/table">
            <a:tbl>
              <a:tblPr firstRow="1" bandRow="1">
                <a:tableStyleId>{5940675A-B579-460E-94D1-54222C63F5DA}</a:tableStyleId>
              </a:tblPr>
              <a:tblGrid>
                <a:gridCol w="4533580">
                  <a:extLst>
                    <a:ext uri="{9D8B030D-6E8A-4147-A177-3AD203B41FA5}">
                      <a16:colId xmlns:a16="http://schemas.microsoft.com/office/drawing/2014/main" val="20000"/>
                    </a:ext>
                  </a:extLst>
                </a:gridCol>
                <a:gridCol w="4458020">
                  <a:extLst>
                    <a:ext uri="{9D8B030D-6E8A-4147-A177-3AD203B41FA5}">
                      <a16:colId xmlns:a16="http://schemas.microsoft.com/office/drawing/2014/main" val="20001"/>
                    </a:ext>
                  </a:extLst>
                </a:gridCol>
              </a:tblGrid>
              <a:tr h="370840">
                <a:tc>
                  <a:txBody>
                    <a:bodyPr/>
                    <a:lstStyle/>
                    <a:p>
                      <a:pPr algn="ctr"/>
                      <a:r>
                        <a:rPr lang="en-US" b="1" dirty="0">
                          <a:solidFill>
                            <a:srgbClr val="C00000"/>
                          </a:solidFill>
                        </a:rPr>
                        <a:t>Activities carried out</a:t>
                      </a:r>
                    </a:p>
                  </a:txBody>
                  <a:tcPr>
                    <a:solidFill>
                      <a:schemeClr val="accent2">
                        <a:lumMod val="40000"/>
                        <a:lumOff val="60000"/>
                      </a:schemeClr>
                    </a:solidFill>
                  </a:tcPr>
                </a:tc>
                <a:tc>
                  <a:txBody>
                    <a:bodyPr/>
                    <a:lstStyle/>
                    <a:p>
                      <a:pPr algn="ctr"/>
                      <a:r>
                        <a:rPr lang="en-US" b="1" dirty="0">
                          <a:solidFill>
                            <a:srgbClr val="C00000"/>
                          </a:solidFill>
                        </a:rPr>
                        <a:t>No.</a:t>
                      </a:r>
                      <a:r>
                        <a:rPr lang="en-US" b="1" baseline="0" dirty="0">
                          <a:solidFill>
                            <a:srgbClr val="C00000"/>
                          </a:solidFill>
                        </a:rPr>
                        <a:t> of </a:t>
                      </a:r>
                      <a:r>
                        <a:rPr lang="en-US" b="1" baseline="0" dirty="0" err="1">
                          <a:solidFill>
                            <a:srgbClr val="C00000"/>
                          </a:solidFill>
                        </a:rPr>
                        <a:t>programme</a:t>
                      </a:r>
                      <a:endParaRPr lang="en-US" b="1" dirty="0">
                        <a:solidFill>
                          <a:srgbClr val="C00000"/>
                        </a:solidFill>
                      </a:endParaRPr>
                    </a:p>
                  </a:txBody>
                  <a:tcPr>
                    <a:solidFill>
                      <a:schemeClr val="accent2">
                        <a:lumMod val="40000"/>
                        <a:lumOff val="60000"/>
                      </a:schemeClr>
                    </a:solidFill>
                  </a:tcPr>
                </a:tc>
                <a:extLst>
                  <a:ext uri="{0D108BD9-81ED-4DB2-BD59-A6C34878D82A}">
                    <a16:rowId xmlns:a16="http://schemas.microsoft.com/office/drawing/2014/main" val="10000"/>
                  </a:ext>
                </a:extLst>
              </a:tr>
              <a:tr h="370840">
                <a:tc>
                  <a:txBody>
                    <a:bodyPr/>
                    <a:lstStyle/>
                    <a:p>
                      <a:r>
                        <a:rPr lang="en-US" dirty="0"/>
                        <a:t>Group meeting</a:t>
                      </a:r>
                    </a:p>
                  </a:txBody>
                  <a:tcPr/>
                </a:tc>
                <a:tc>
                  <a:txBody>
                    <a:bodyPr/>
                    <a:lstStyle/>
                    <a:p>
                      <a:pPr algn="ctr"/>
                      <a:r>
                        <a:rPr lang="en-US" dirty="0"/>
                        <a:t>1</a:t>
                      </a:r>
                    </a:p>
                  </a:txBody>
                  <a:tcPr/>
                </a:tc>
                <a:extLst>
                  <a:ext uri="{0D108BD9-81ED-4DB2-BD59-A6C34878D82A}">
                    <a16:rowId xmlns:a16="http://schemas.microsoft.com/office/drawing/2014/main" val="10001"/>
                  </a:ext>
                </a:extLst>
              </a:tr>
              <a:tr h="370840">
                <a:tc>
                  <a:txBody>
                    <a:bodyPr/>
                    <a:lstStyle/>
                    <a:p>
                      <a:r>
                        <a:rPr lang="en-US" dirty="0"/>
                        <a:t>Field visit</a:t>
                      </a:r>
                    </a:p>
                  </a:txBody>
                  <a:tcPr/>
                </a:tc>
                <a:tc>
                  <a:txBody>
                    <a:bodyPr/>
                    <a:lstStyle/>
                    <a:p>
                      <a:pPr algn="ctr"/>
                      <a:r>
                        <a:rPr lang="en-US" dirty="0"/>
                        <a:t>4</a:t>
                      </a:r>
                    </a:p>
                  </a:txBody>
                  <a:tcPr/>
                </a:tc>
                <a:extLst>
                  <a:ext uri="{0D108BD9-81ED-4DB2-BD59-A6C34878D82A}">
                    <a16:rowId xmlns:a16="http://schemas.microsoft.com/office/drawing/2014/main" val="10002"/>
                  </a:ext>
                </a:extLst>
              </a:tr>
              <a:tr h="370840">
                <a:tc>
                  <a:txBody>
                    <a:bodyPr/>
                    <a:lstStyle/>
                    <a:p>
                      <a:r>
                        <a:rPr lang="en-US" dirty="0"/>
                        <a:t>Method demo.</a:t>
                      </a:r>
                    </a:p>
                  </a:txBody>
                  <a:tcPr/>
                </a:tc>
                <a:tc>
                  <a:txBody>
                    <a:bodyPr/>
                    <a:lstStyle/>
                    <a:p>
                      <a:pPr algn="ctr"/>
                      <a:r>
                        <a:rPr lang="en-US" dirty="0"/>
                        <a:t>3</a:t>
                      </a:r>
                    </a:p>
                  </a:txBody>
                  <a:tcPr/>
                </a:tc>
                <a:extLst>
                  <a:ext uri="{0D108BD9-81ED-4DB2-BD59-A6C34878D82A}">
                    <a16:rowId xmlns:a16="http://schemas.microsoft.com/office/drawing/2014/main" val="10003"/>
                  </a:ext>
                </a:extLst>
              </a:tr>
              <a:tr h="370840">
                <a:tc>
                  <a:txBody>
                    <a:bodyPr/>
                    <a:lstStyle/>
                    <a:p>
                      <a:r>
                        <a:rPr lang="en-US" dirty="0"/>
                        <a:t>Training</a:t>
                      </a:r>
                    </a:p>
                  </a:txBody>
                  <a:tcPr/>
                </a:tc>
                <a:tc>
                  <a:txBody>
                    <a:bodyPr/>
                    <a:lstStyle/>
                    <a:p>
                      <a:pPr algn="ctr"/>
                      <a:r>
                        <a:rPr lang="en-US" dirty="0"/>
                        <a:t>1</a:t>
                      </a:r>
                    </a:p>
                  </a:txBody>
                  <a:tcPr/>
                </a:tc>
                <a:extLst>
                  <a:ext uri="{0D108BD9-81ED-4DB2-BD59-A6C34878D82A}">
                    <a16:rowId xmlns:a16="http://schemas.microsoft.com/office/drawing/2014/main" val="10004"/>
                  </a:ext>
                </a:extLst>
              </a:tr>
              <a:tr h="370840">
                <a:tc>
                  <a:txBody>
                    <a:bodyPr/>
                    <a:lstStyle/>
                    <a:p>
                      <a:r>
                        <a:rPr lang="en-US" dirty="0"/>
                        <a:t>Other extension activities</a:t>
                      </a:r>
                    </a:p>
                  </a:txBody>
                  <a:tcPr/>
                </a:tc>
                <a:tc>
                  <a:txBody>
                    <a:bodyPr/>
                    <a:lstStyle/>
                    <a:p>
                      <a:pPr algn="ctr"/>
                      <a:r>
                        <a:rPr lang="en-US" dirty="0"/>
                        <a:t>12</a:t>
                      </a:r>
                    </a:p>
                  </a:txBody>
                  <a:tcPr/>
                </a:tc>
                <a:extLst>
                  <a:ext uri="{0D108BD9-81ED-4DB2-BD59-A6C34878D82A}">
                    <a16:rowId xmlns:a16="http://schemas.microsoft.com/office/drawing/2014/main" val="10005"/>
                  </a:ext>
                </a:extLst>
              </a:tr>
            </a:tbl>
          </a:graphicData>
        </a:graphic>
      </p:graphicFrame>
      <p:sp>
        <p:nvSpPr>
          <p:cNvPr id="4" name="TextBox 3"/>
          <p:cNvSpPr txBox="1"/>
          <p:nvPr/>
        </p:nvSpPr>
        <p:spPr>
          <a:xfrm>
            <a:off x="76200" y="3181290"/>
            <a:ext cx="8991600" cy="400110"/>
          </a:xfrm>
          <a:prstGeom prst="rect">
            <a:avLst/>
          </a:prstGeom>
          <a:noFill/>
        </p:spPr>
        <p:txBody>
          <a:bodyPr wrap="square" rtlCol="0">
            <a:spAutoFit/>
          </a:bodyPr>
          <a:lstStyle/>
          <a:p>
            <a:pPr algn="ctr"/>
            <a:r>
              <a:rPr lang="en-US" sz="2000" b="1" dirty="0">
                <a:solidFill>
                  <a:srgbClr val="7030A0"/>
                </a:solidFill>
                <a:latin typeface="Arial" panose="020B0604020202020204" pitchFamily="34" charset="0"/>
                <a:cs typeface="Arial" panose="020B0604020202020204" pitchFamily="34" charset="0"/>
              </a:rPr>
              <a:t>OBSERVATION RECORDED</a:t>
            </a:r>
          </a:p>
        </p:txBody>
      </p:sp>
      <p:graphicFrame>
        <p:nvGraphicFramePr>
          <p:cNvPr id="5" name="Table 4"/>
          <p:cNvGraphicFramePr>
            <a:graphicFrameLocks noGrp="1"/>
          </p:cNvGraphicFramePr>
          <p:nvPr>
            <p:extLst>
              <p:ext uri="{D42A27DB-BD31-4B8C-83A1-F6EECF244321}">
                <p14:modId xmlns:p14="http://schemas.microsoft.com/office/powerpoint/2010/main" val="29909123"/>
              </p:ext>
            </p:extLst>
          </p:nvPr>
        </p:nvGraphicFramePr>
        <p:xfrm>
          <a:off x="76200" y="3733800"/>
          <a:ext cx="8991600" cy="1889760"/>
        </p:xfrm>
        <a:graphic>
          <a:graphicData uri="http://schemas.openxmlformats.org/drawingml/2006/table">
            <a:tbl>
              <a:tblPr firstRow="1" bandRow="1">
                <a:tableStyleId>{912C8C85-51F0-491E-9774-3900AFEF0FD7}</a:tableStyleId>
              </a:tblPr>
              <a:tblGrid>
                <a:gridCol w="4533900">
                  <a:extLst>
                    <a:ext uri="{9D8B030D-6E8A-4147-A177-3AD203B41FA5}">
                      <a16:colId xmlns:a16="http://schemas.microsoft.com/office/drawing/2014/main" val="20000"/>
                    </a:ext>
                  </a:extLst>
                </a:gridCol>
                <a:gridCol w="4457700">
                  <a:extLst>
                    <a:ext uri="{9D8B030D-6E8A-4147-A177-3AD203B41FA5}">
                      <a16:colId xmlns:a16="http://schemas.microsoft.com/office/drawing/2014/main" val="20001"/>
                    </a:ext>
                  </a:extLst>
                </a:gridCol>
              </a:tblGrid>
              <a:tr h="685800">
                <a:tc>
                  <a:txBody>
                    <a:bodyPr/>
                    <a:lstStyle/>
                    <a:p>
                      <a:pPr algn="ctr"/>
                      <a:endParaRPr lang="en-US"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Parameter</a:t>
                      </a:r>
                      <a:endParaRPr lang="en-US" sz="2000" b="1" dirty="0">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latin typeface="Arial" panose="020B0604020202020204" pitchFamily="34" charset="0"/>
                          <a:cs typeface="Arial" panose="020B0604020202020204" pitchFamily="34" charset="0"/>
                        </a:rPr>
                        <a:t>Observation</a:t>
                      </a:r>
                      <a:r>
                        <a:rPr lang="en-US" sz="2000" b="1" baseline="0" dirty="0">
                          <a:latin typeface="Arial" panose="020B0604020202020204" pitchFamily="34" charset="0"/>
                          <a:cs typeface="Arial" panose="020B0604020202020204" pitchFamily="34" charset="0"/>
                        </a:rPr>
                        <a:t> recoded at 3 Months After </a:t>
                      </a:r>
                      <a:r>
                        <a:rPr lang="en-US" sz="2000" b="1" baseline="0" dirty="0" smtClean="0">
                          <a:latin typeface="Arial" panose="020B0604020202020204" pitchFamily="34" charset="0"/>
                          <a:cs typeface="Arial" panose="020B0604020202020204" pitchFamily="34" charset="0"/>
                        </a:rPr>
                        <a:t>Planting</a:t>
                      </a:r>
                      <a:endParaRPr lang="en-US" sz="2000" b="1" dirty="0">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2000" b="1" dirty="0">
                          <a:latin typeface="Arial" panose="020B0604020202020204" pitchFamily="34" charset="0"/>
                          <a:cs typeface="Arial" panose="020B0604020202020204" pitchFamily="34" charset="0"/>
                        </a:rPr>
                        <a:t>Plant</a:t>
                      </a:r>
                      <a:r>
                        <a:rPr lang="en-US" sz="2000" b="1" baseline="0" dirty="0">
                          <a:latin typeface="Arial" panose="020B0604020202020204" pitchFamily="34" charset="0"/>
                          <a:cs typeface="Arial" panose="020B0604020202020204" pitchFamily="34" charset="0"/>
                        </a:rPr>
                        <a:t> height (cm)</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cs typeface="Arial" panose="020B0604020202020204" pitchFamily="34" charset="0"/>
                        </a:rPr>
                        <a:t>80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2000" b="1" dirty="0">
                          <a:latin typeface="Arial" panose="020B0604020202020204" pitchFamily="34" charset="0"/>
                          <a:cs typeface="Arial" panose="020B0604020202020204" pitchFamily="34" charset="0"/>
                        </a:rPr>
                        <a:t>No. of tillers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2000" b="1" dirty="0">
                          <a:latin typeface="Arial" panose="020B0604020202020204" pitchFamily="34" charset="0"/>
                          <a:cs typeface="Arial" panose="020B0604020202020204" pitchFamily="34" charset="0"/>
                        </a:rPr>
                        <a:t>No. of productive tillers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cs typeface="Arial" panose="020B060402020202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1859" y="6120825"/>
            <a:ext cx="9144000" cy="338554"/>
          </a:xfrm>
          <a:prstGeom prst="rect">
            <a:avLst/>
          </a:prstGeom>
          <a:solidFill>
            <a:srgbClr val="FFC000"/>
          </a:solidFill>
        </p:spPr>
        <p:txBody>
          <a:bodyPr wrap="square" rtlCol="0">
            <a:spAutoFit/>
          </a:bodyPr>
          <a:lstStyle/>
          <a:p>
            <a:pPr algn="just"/>
            <a:r>
              <a:rPr lang="en-US" sz="1600" b="1" dirty="0">
                <a:solidFill>
                  <a:srgbClr val="C00000"/>
                </a:solidFill>
                <a:latin typeface="Arial" pitchFamily="34" charset="0"/>
                <a:cs typeface="Arial" pitchFamily="34" charset="0"/>
              </a:rPr>
              <a:t>Status:</a:t>
            </a:r>
            <a:r>
              <a:rPr lang="en-US" sz="1600" b="1" dirty="0">
                <a:latin typeface="Arial" pitchFamily="34" charset="0"/>
                <a:cs typeface="Arial" pitchFamily="34" charset="0"/>
              </a:rPr>
              <a:t> Ongoing. 	The crop is at grain filling stage</a:t>
            </a:r>
          </a:p>
        </p:txBody>
      </p:sp>
    </p:spTree>
    <p:extLst>
      <p:ext uri="{BB962C8B-B14F-4D97-AF65-F5344CB8AC3E}">
        <p14:creationId xmlns:p14="http://schemas.microsoft.com/office/powerpoint/2010/main" val="275182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097564522"/>
              </p:ext>
            </p:extLst>
          </p:nvPr>
        </p:nvGraphicFramePr>
        <p:xfrm>
          <a:off x="71406" y="948626"/>
          <a:ext cx="9001156" cy="5071174"/>
        </p:xfrm>
        <a:graphic>
          <a:graphicData uri="http://schemas.openxmlformats.org/drawingml/2006/table">
            <a:tbl>
              <a:tblPr>
                <a:tableStyleId>{22838BEF-8BB2-4498-84A7-C5851F593DF1}</a:tableStyleId>
              </a:tblPr>
              <a:tblGrid>
                <a:gridCol w="1878501">
                  <a:extLst>
                    <a:ext uri="{9D8B030D-6E8A-4147-A177-3AD203B41FA5}">
                      <a16:colId xmlns:a16="http://schemas.microsoft.com/office/drawing/2014/main" val="20000"/>
                    </a:ext>
                  </a:extLst>
                </a:gridCol>
                <a:gridCol w="2097009">
                  <a:extLst>
                    <a:ext uri="{9D8B030D-6E8A-4147-A177-3AD203B41FA5}">
                      <a16:colId xmlns:a16="http://schemas.microsoft.com/office/drawing/2014/main" val="20001"/>
                    </a:ext>
                  </a:extLst>
                </a:gridCol>
                <a:gridCol w="2625336">
                  <a:extLst>
                    <a:ext uri="{9D8B030D-6E8A-4147-A177-3AD203B41FA5}">
                      <a16:colId xmlns:a16="http://schemas.microsoft.com/office/drawing/2014/main" val="20002"/>
                    </a:ext>
                  </a:extLst>
                </a:gridCol>
                <a:gridCol w="2400310">
                  <a:extLst>
                    <a:ext uri="{9D8B030D-6E8A-4147-A177-3AD203B41FA5}">
                      <a16:colId xmlns:a16="http://schemas.microsoft.com/office/drawing/2014/main" val="20003"/>
                    </a:ext>
                  </a:extLst>
                </a:gridCol>
              </a:tblGrid>
              <a:tr h="714382">
                <a:tc>
                  <a:txBody>
                    <a:bodyPr/>
                    <a:lstStyle/>
                    <a:p>
                      <a:pPr algn="ctr">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Crop</a:t>
                      </a:r>
                      <a:endParaRPr lang="en-I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3399"/>
                    </a:solidFill>
                  </a:tcPr>
                </a:tc>
                <a:tc>
                  <a:txBody>
                    <a:bodyPr/>
                    <a:lstStyle/>
                    <a:p>
                      <a:pPr algn="ctr">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Area </a:t>
                      </a:r>
                    </a:p>
                    <a:p>
                      <a:pPr algn="ctr">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a:t>
                      </a:r>
                      <a:endParaRPr lang="en-I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3399"/>
                    </a:solidFill>
                  </a:tcPr>
                </a:tc>
                <a:tc>
                  <a:txBody>
                    <a:bodyPr/>
                    <a:lstStyle/>
                    <a:p>
                      <a:pPr algn="ctr">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Production </a:t>
                      </a:r>
                    </a:p>
                    <a:p>
                      <a:pPr algn="ctr">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(Metric tons)</a:t>
                      </a:r>
                      <a:endParaRPr lang="en-I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3399"/>
                    </a:solidFill>
                  </a:tcPr>
                </a:tc>
                <a:tc>
                  <a:txBody>
                    <a:bodyPr/>
                    <a:lstStyle/>
                    <a:p>
                      <a:pPr algn="ctr">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Productivity </a:t>
                      </a:r>
                    </a:p>
                    <a:p>
                      <a:pPr algn="ctr">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(kg / ha)</a:t>
                      </a:r>
                      <a:endParaRPr lang="en-I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3399"/>
                    </a:solidFill>
                  </a:tcPr>
                </a:tc>
                <a:extLst>
                  <a:ext uri="{0D108BD9-81ED-4DB2-BD59-A6C34878D82A}">
                    <a16:rowId xmlns:a16="http://schemas.microsoft.com/office/drawing/2014/main" val="10000"/>
                  </a:ext>
                </a:extLst>
              </a:tr>
              <a:tr h="544599">
                <a:tc>
                  <a:txBody>
                    <a:bodyPr/>
                    <a:lstStyle/>
                    <a:p>
                      <a:pPr algn="l">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Cardamom</a:t>
                      </a:r>
                      <a:endParaRPr lang="en-I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3399"/>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31165</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16505</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530</a:t>
                      </a:r>
                      <a:endParaRPr lang="en-IN" sz="24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1"/>
                  </a:ext>
                </a:extLst>
              </a:tr>
              <a:tr h="544599">
                <a:tc>
                  <a:txBody>
                    <a:bodyPr/>
                    <a:lstStyle/>
                    <a:p>
                      <a:pPr algn="l">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Pepper</a:t>
                      </a:r>
                      <a:endParaRPr lang="en-I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3399"/>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43790</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18726</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428</a:t>
                      </a:r>
                      <a:endParaRPr lang="en-IN" sz="24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2"/>
                  </a:ext>
                </a:extLst>
              </a:tr>
              <a:tr h="544599">
                <a:tc>
                  <a:txBody>
                    <a:bodyPr/>
                    <a:lstStyle/>
                    <a:p>
                      <a:pPr algn="l">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Banana</a:t>
                      </a:r>
                      <a:endParaRPr lang="en-I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3399"/>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7535</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67469</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8954</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3"/>
                  </a:ext>
                </a:extLst>
              </a:tr>
              <a:tr h="544599">
                <a:tc>
                  <a:txBody>
                    <a:bodyPr/>
                    <a:lstStyle/>
                    <a:p>
                      <a:pPr algn="l">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Rice</a:t>
                      </a:r>
                      <a:endParaRPr lang="en-I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3399"/>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695</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1631</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2347</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4"/>
                  </a:ext>
                </a:extLst>
              </a:tr>
              <a:tr h="544599">
                <a:tc>
                  <a:txBody>
                    <a:bodyPr/>
                    <a:lstStyle/>
                    <a:p>
                      <a:pPr algn="l">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Coconut</a:t>
                      </a:r>
                      <a:endParaRPr lang="en-I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3399"/>
                    </a:solidFill>
                  </a:tcPr>
                </a:tc>
                <a:tc>
                  <a:txBody>
                    <a:bodyPr/>
                    <a:lstStyle/>
                    <a:p>
                      <a:pPr algn="ctr">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16122</a:t>
                      </a:r>
                      <a:endParaRPr lang="en-IN" sz="24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63 million nuts</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3907</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5"/>
                  </a:ext>
                </a:extLst>
              </a:tr>
              <a:tr h="544599">
                <a:tc>
                  <a:txBody>
                    <a:bodyPr/>
                    <a:lstStyle/>
                    <a:p>
                      <a:pPr algn="l">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Tapioca</a:t>
                      </a:r>
                      <a:endParaRPr lang="en-I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3399"/>
                    </a:solidFill>
                  </a:tcPr>
                </a:tc>
                <a:tc>
                  <a:txBody>
                    <a:bodyPr/>
                    <a:lstStyle/>
                    <a:p>
                      <a:pPr algn="ctr">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6998</a:t>
                      </a:r>
                      <a:endParaRPr lang="en-IN" sz="24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297870</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42565</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6"/>
                  </a:ext>
                </a:extLst>
              </a:tr>
              <a:tr h="544599">
                <a:tc>
                  <a:txBody>
                    <a:bodyPr/>
                    <a:lstStyle/>
                    <a:p>
                      <a:pPr algn="l">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Coffee</a:t>
                      </a:r>
                      <a:endParaRPr lang="en-I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3399"/>
                    </a:solidFill>
                  </a:tcPr>
                </a:tc>
                <a:tc>
                  <a:txBody>
                    <a:bodyPr/>
                    <a:lstStyle/>
                    <a:p>
                      <a:pPr algn="ctr">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12717</a:t>
                      </a:r>
                      <a:endParaRPr lang="en-IN" sz="24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8310</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653</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7"/>
                  </a:ext>
                </a:extLst>
              </a:tr>
              <a:tr h="544599">
                <a:tc>
                  <a:txBody>
                    <a:bodyPr/>
                    <a:lstStyle/>
                    <a:p>
                      <a:pPr algn="l">
                        <a:spcAft>
                          <a:spcPts val="0"/>
                        </a:spcAft>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Tea</a:t>
                      </a:r>
                      <a:endParaRPr lang="en-IN"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3399"/>
                    </a:solidFill>
                  </a:tcPr>
                </a:tc>
                <a:tc>
                  <a:txBody>
                    <a:bodyPr/>
                    <a:lstStyle/>
                    <a:p>
                      <a:pPr algn="ctr">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40590</a:t>
                      </a:r>
                      <a:endParaRPr lang="en-IN" sz="24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44991</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ctr">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2048</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008"/>
                  </a:ext>
                </a:extLst>
              </a:tr>
            </a:tbl>
          </a:graphicData>
        </a:graphic>
      </p:graphicFrame>
      <p:sp>
        <p:nvSpPr>
          <p:cNvPr id="8" name="Footer Placeholder 3"/>
          <p:cNvSpPr txBox="1">
            <a:spLocks/>
          </p:cNvSpPr>
          <p:nvPr/>
        </p:nvSpPr>
        <p:spPr>
          <a:xfrm>
            <a:off x="0" y="-24"/>
            <a:ext cx="9144000" cy="533424"/>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Arial" pitchFamily="34" charset="0"/>
                <a:cs typeface="Arial" pitchFamily="34" charset="0"/>
              </a:rPr>
              <a:t>AREA, PRODUCTION AND PRODUCTIVITY OF MAJOR CROPS</a:t>
            </a:r>
            <a:endParaRPr lang="en-US" sz="2400" b="1" dirty="0">
              <a:solidFill>
                <a:schemeClr val="bg1"/>
              </a:solidFill>
              <a:latin typeface="Arial" pitchFamily="34" charset="0"/>
              <a:cs typeface="Arial" pitchFamily="34" charset="0"/>
            </a:endParaRPr>
          </a:p>
        </p:txBody>
      </p:sp>
      <p:sp>
        <p:nvSpPr>
          <p:cNvPr id="7"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108554809"/>
              </p:ext>
            </p:extLst>
          </p:nvPr>
        </p:nvGraphicFramePr>
        <p:xfrm>
          <a:off x="76200" y="685801"/>
          <a:ext cx="5863952" cy="3095477"/>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20000"/>
                    </a:ext>
                  </a:extLst>
                </a:gridCol>
                <a:gridCol w="4111352">
                  <a:extLst>
                    <a:ext uri="{9D8B030D-6E8A-4147-A177-3AD203B41FA5}">
                      <a16:colId xmlns:a16="http://schemas.microsoft.com/office/drawing/2014/main" val="20001"/>
                    </a:ext>
                  </a:extLst>
                </a:gridCol>
              </a:tblGrid>
              <a:tr h="4861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Operational Village </a:t>
                      </a:r>
                    </a:p>
                  </a:txBody>
                  <a:tcPr horzOverflow="overflow">
                    <a:solidFill>
                      <a:srgbClr val="008000"/>
                    </a:solidFill>
                  </a:tcPr>
                </a:tc>
                <a:tc>
                  <a:txBody>
                    <a:bodyPr/>
                    <a:lstStyle/>
                    <a:p>
                      <a:pPr algn="l" fontAlgn="auto">
                        <a:spcBef>
                          <a:spcPts val="0"/>
                        </a:spcBef>
                        <a:spcAft>
                          <a:spcPts val="0"/>
                        </a:spcAft>
                        <a:defRPr/>
                      </a:pPr>
                      <a:r>
                        <a:rPr lang="en-US" sz="1400" b="1" dirty="0" err="1">
                          <a:solidFill>
                            <a:schemeClr val="tx1"/>
                          </a:solidFill>
                          <a:effectLst/>
                          <a:latin typeface="Arial" pitchFamily="34" charset="0"/>
                          <a:cs typeface="Arial" pitchFamily="34" charset="0"/>
                        </a:rPr>
                        <a:t>Vattavada</a:t>
                      </a:r>
                      <a:r>
                        <a:rPr lang="en-US" sz="1400" b="1" dirty="0">
                          <a:solidFill>
                            <a:schemeClr val="tx1"/>
                          </a:solidFill>
                          <a:effectLst/>
                          <a:latin typeface="Arial" pitchFamily="34" charset="0"/>
                          <a:cs typeface="Arial" pitchFamily="34" charset="0"/>
                        </a:rPr>
                        <a:t> </a:t>
                      </a:r>
                    </a:p>
                  </a:txBody>
                  <a:tcPr>
                    <a:solidFill>
                      <a:srgbClr val="CCFF99"/>
                    </a:solidFill>
                  </a:tcPr>
                </a:tc>
                <a:extLst>
                  <a:ext uri="{0D108BD9-81ED-4DB2-BD59-A6C34878D82A}">
                    <a16:rowId xmlns:a16="http://schemas.microsoft.com/office/drawing/2014/main" val="10000"/>
                  </a:ext>
                </a:extLst>
              </a:tr>
              <a:tr h="302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Area under  kiwi</a:t>
                      </a:r>
                    </a:p>
                  </a:txBody>
                  <a:tcPr horzOverflow="overflow">
                    <a:solidFill>
                      <a:srgbClr val="008000"/>
                    </a:solidFill>
                  </a:tcPr>
                </a:tc>
                <a:tc>
                  <a:txBody>
                    <a:bodyPr/>
                    <a:lstStyle/>
                    <a:p>
                      <a:pPr>
                        <a:lnSpc>
                          <a:spcPct val="100000"/>
                        </a:lnSpc>
                      </a:pPr>
                      <a:r>
                        <a:rPr lang="en-US" sz="1400" b="1" baseline="0" dirty="0">
                          <a:solidFill>
                            <a:schemeClr val="tx1"/>
                          </a:solidFill>
                          <a:latin typeface="Arial" pitchFamily="34" charset="0"/>
                          <a:cs typeface="Arial" pitchFamily="34" charset="0"/>
                        </a:rPr>
                        <a:t>0.75 ha</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1"/>
                  </a:ext>
                </a:extLst>
              </a:tr>
              <a:tr h="302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4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2"/>
                  </a:ext>
                </a:extLst>
              </a:tr>
              <a:tr h="128680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ea typeface="Arial Unicode MS" pitchFamily="34" charset="-128"/>
                          <a:cs typeface="Arial" pitchFamily="34" charset="0"/>
                        </a:rPr>
                        <a:t>Prioritized Problem</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kern="1200" dirty="0">
                          <a:solidFill>
                            <a:schemeClr val="tx1"/>
                          </a:solidFill>
                          <a:latin typeface="Arial" pitchFamily="34" charset="0"/>
                          <a:ea typeface="+mn-ea"/>
                          <a:cs typeface="Arial" pitchFamily="34" charset="0"/>
                        </a:rPr>
                        <a:t>Lack of awareness on suitable high yielding varieties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kern="1200" dirty="0">
                          <a:solidFill>
                            <a:schemeClr val="tx1"/>
                          </a:solidFill>
                          <a:latin typeface="Arial" pitchFamily="34" charset="0"/>
                          <a:ea typeface="+mn-ea"/>
                          <a:cs typeface="Arial" pitchFamily="34" charset="0"/>
                        </a:rPr>
                        <a:t>Continuous cultivation of traditional varieties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kern="1200" dirty="0">
                          <a:solidFill>
                            <a:schemeClr val="tx1"/>
                          </a:solidFill>
                          <a:latin typeface="Arial" pitchFamily="34" charset="0"/>
                          <a:ea typeface="+mn-ea"/>
                          <a:cs typeface="Arial" pitchFamily="34" charset="0"/>
                        </a:rPr>
                        <a:t>Shattering losses </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kern="1200" dirty="0">
                          <a:solidFill>
                            <a:schemeClr val="tx1"/>
                          </a:solidFill>
                          <a:latin typeface="Arial" pitchFamily="34" charset="0"/>
                          <a:ea typeface="+mn-ea"/>
                          <a:cs typeface="Arial" pitchFamily="34" charset="0"/>
                        </a:rPr>
                        <a:t>Less pod filling</a:t>
                      </a:r>
                    </a:p>
                  </a:txBody>
                  <a:tcPr>
                    <a:solidFill>
                      <a:srgbClr val="CCFF99"/>
                    </a:solidFill>
                  </a:tcPr>
                </a:tc>
                <a:extLst>
                  <a:ext uri="{0D108BD9-81ED-4DB2-BD59-A6C34878D82A}">
                    <a16:rowId xmlns:a16="http://schemas.microsoft.com/office/drawing/2014/main" val="10003"/>
                  </a:ext>
                </a:extLst>
              </a:tr>
              <a:tr h="59611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Technologies Demonstrated</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algn="just">
                        <a:defRPr/>
                      </a:pPr>
                      <a:r>
                        <a:rPr lang="en-US" sz="1400" b="1" dirty="0">
                          <a:solidFill>
                            <a:schemeClr val="tx1"/>
                          </a:solidFill>
                          <a:latin typeface="Arial" pitchFamily="34" charset="0"/>
                          <a:cs typeface="Arial" pitchFamily="34" charset="0"/>
                        </a:rPr>
                        <a:t>Demonstration of dual purpose whole pod edible pea variety of </a:t>
                      </a:r>
                      <a:r>
                        <a:rPr lang="en-US" sz="1400" b="1" dirty="0" err="1">
                          <a:solidFill>
                            <a:schemeClr val="tx1"/>
                          </a:solidFill>
                          <a:latin typeface="Arial" pitchFamily="34" charset="0"/>
                          <a:cs typeface="Arial" pitchFamily="34" charset="0"/>
                        </a:rPr>
                        <a:t>Arka</a:t>
                      </a:r>
                      <a:r>
                        <a:rPr lang="en-US" sz="1400" b="1" dirty="0">
                          <a:solidFill>
                            <a:schemeClr val="tx1"/>
                          </a:solidFill>
                          <a:latin typeface="Arial" pitchFamily="34" charset="0"/>
                          <a:cs typeface="Arial" pitchFamily="34" charset="0"/>
                        </a:rPr>
                        <a:t> </a:t>
                      </a:r>
                      <a:r>
                        <a:rPr lang="en-US" sz="1400" b="1" dirty="0" err="1">
                          <a:solidFill>
                            <a:schemeClr val="tx1"/>
                          </a:solidFill>
                          <a:latin typeface="Arial" pitchFamily="34" charset="0"/>
                          <a:cs typeface="Arial" pitchFamily="34" charset="0"/>
                        </a:rPr>
                        <a:t>Apoorva</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bl>
          </a:graphicData>
        </a:graphic>
      </p:graphicFrame>
      <p:sp>
        <p:nvSpPr>
          <p:cNvPr id="8" name="Footer Placeholder 3"/>
          <p:cNvSpPr txBox="1">
            <a:spLocks/>
          </p:cNvSpPr>
          <p:nvPr/>
        </p:nvSpPr>
        <p:spPr>
          <a:xfrm>
            <a:off x="0" y="0"/>
            <a:ext cx="9144000" cy="605462"/>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b="1" dirty="0">
                <a:solidFill>
                  <a:schemeClr val="bg1"/>
                </a:solidFill>
                <a:latin typeface="Arial" pitchFamily="34" charset="0"/>
                <a:cs typeface="Arial" pitchFamily="34" charset="0"/>
              </a:rPr>
              <a:t>FLD 2. DEMONSTRATION OF DUAL PURPOSE WHOLE POD EDIBLE PEA VARIETY OF ARKA APOORVA</a:t>
            </a:r>
          </a:p>
        </p:txBody>
      </p:sp>
      <p:sp>
        <p:nvSpPr>
          <p:cNvPr id="12" name="TextBox 11"/>
          <p:cNvSpPr txBox="1"/>
          <p:nvPr/>
        </p:nvSpPr>
        <p:spPr>
          <a:xfrm>
            <a:off x="0" y="6457890"/>
            <a:ext cx="9144000" cy="400110"/>
          </a:xfrm>
          <a:prstGeom prst="rect">
            <a:avLst/>
          </a:prstGeom>
          <a:solidFill>
            <a:schemeClr val="accent6">
              <a:lumMod val="60000"/>
              <a:lumOff val="40000"/>
            </a:schemeClr>
          </a:solidFill>
        </p:spPr>
        <p:txBody>
          <a:bodyPr wrap="square" rtlCol="0">
            <a:spAutoFit/>
          </a:bodyPr>
          <a:lstStyle/>
          <a:p>
            <a:pPr algn="just"/>
            <a:r>
              <a:rPr lang="en-US" sz="2000" b="1" dirty="0">
                <a:solidFill>
                  <a:srgbClr val="C00000"/>
                </a:solidFill>
                <a:latin typeface="Arial" pitchFamily="34" charset="0"/>
                <a:cs typeface="Arial" pitchFamily="34" charset="0"/>
              </a:rPr>
              <a:t>Status:</a:t>
            </a:r>
            <a:r>
              <a:rPr lang="en-US" sz="2000" b="1" dirty="0">
                <a:latin typeface="Arial" pitchFamily="34" charset="0"/>
                <a:cs typeface="Arial" pitchFamily="34" charset="0"/>
              </a:rPr>
              <a:t> Ongoing. 	It is in germination stage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1" y="685799"/>
            <a:ext cx="3048000" cy="2973623"/>
          </a:xfrm>
          <a:prstGeom prst="rect">
            <a:avLst/>
          </a:prstGeom>
          <a:ln>
            <a:solidFill>
              <a:srgbClr val="FF0000"/>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84" y="4224850"/>
            <a:ext cx="2589316" cy="2133600"/>
          </a:xfrm>
          <a:prstGeom prst="rect">
            <a:avLst/>
          </a:prstGeom>
          <a:ln>
            <a:solidFill>
              <a:srgbClr val="FF0000"/>
            </a:solidFill>
          </a:ln>
        </p:spPr>
      </p:pic>
      <p:pic>
        <p:nvPicPr>
          <p:cNvPr id="5" name="Picture 4"/>
          <p:cNvPicPr>
            <a:picLocks noChangeAspect="1"/>
          </p:cNvPicPr>
          <p:nvPr/>
        </p:nvPicPr>
        <p:blipFill>
          <a:blip r:embed="rId5"/>
          <a:stretch>
            <a:fillRect/>
          </a:stretch>
        </p:blipFill>
        <p:spPr>
          <a:xfrm>
            <a:off x="2756486" y="4224850"/>
            <a:ext cx="2766994" cy="2133600"/>
          </a:xfrm>
          <a:prstGeom prst="rect">
            <a:avLst/>
          </a:prstGeom>
          <a:ln>
            <a:solidFill>
              <a:srgbClr val="FF0000"/>
            </a:solidFill>
          </a:ln>
        </p:spPr>
      </p:pic>
      <p:graphicFrame>
        <p:nvGraphicFramePr>
          <p:cNvPr id="10" name="Content Placeholder 4"/>
          <p:cNvGraphicFramePr>
            <a:graphicFrameLocks noGrp="1"/>
          </p:cNvGraphicFramePr>
          <p:nvPr>
            <p:ph sz="half" idx="2"/>
            <p:extLst>
              <p:ext uri="{D42A27DB-BD31-4B8C-83A1-F6EECF244321}">
                <p14:modId xmlns:p14="http://schemas.microsoft.com/office/powerpoint/2010/main" val="3018033263"/>
              </p:ext>
            </p:extLst>
          </p:nvPr>
        </p:nvGraphicFramePr>
        <p:xfrm>
          <a:off x="5652447" y="3886200"/>
          <a:ext cx="3415353" cy="2499360"/>
        </p:xfrm>
        <a:graphic>
          <a:graphicData uri="http://schemas.openxmlformats.org/drawingml/2006/table">
            <a:tbl>
              <a:tblPr firstRow="1" bandRow="1">
                <a:tableStyleId>{93296810-A885-4BE3-A3E7-6D5BEEA58F35}</a:tableStyleId>
              </a:tblPr>
              <a:tblGrid>
                <a:gridCol w="1905000">
                  <a:extLst>
                    <a:ext uri="{9D8B030D-6E8A-4147-A177-3AD203B41FA5}">
                      <a16:colId xmlns:a16="http://schemas.microsoft.com/office/drawing/2014/main" val="20000"/>
                    </a:ext>
                  </a:extLst>
                </a:gridCol>
                <a:gridCol w="1510353">
                  <a:extLst>
                    <a:ext uri="{9D8B030D-6E8A-4147-A177-3AD203B41FA5}">
                      <a16:colId xmlns:a16="http://schemas.microsoft.com/office/drawing/2014/main" val="20001"/>
                    </a:ext>
                  </a:extLst>
                </a:gridCol>
              </a:tblGrid>
              <a:tr h="5309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Activities Carried out</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No. of </a:t>
                      </a:r>
                      <a:r>
                        <a:rPr lang="en-US" sz="1600" b="1" dirty="0" err="1">
                          <a:latin typeface="Arial" panose="020B0604020202020204" pitchFamily="34" charset="0"/>
                          <a:cs typeface="Arial" panose="020B0604020202020204" pitchFamily="34" charset="0"/>
                        </a:rPr>
                        <a:t>Programmes</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9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Group Meetings</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9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Field Visit</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9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Method demo.</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052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Training</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0</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31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Other Extension Activities</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79600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3583009471"/>
              </p:ext>
            </p:extLst>
          </p:nvPr>
        </p:nvGraphicFramePr>
        <p:xfrm>
          <a:off x="76200" y="777240"/>
          <a:ext cx="4959152" cy="3870960"/>
        </p:xfrm>
        <a:graphic>
          <a:graphicData uri="http://schemas.openxmlformats.org/drawingml/2006/table">
            <a:tbl>
              <a:tblPr firstRow="1" bandRow="1">
                <a:tableStyleId>{5940675A-B579-460E-94D1-54222C63F5DA}</a:tableStyleId>
              </a:tblPr>
              <a:tblGrid>
                <a:gridCol w="1828800">
                  <a:extLst>
                    <a:ext uri="{9D8B030D-6E8A-4147-A177-3AD203B41FA5}">
                      <a16:colId xmlns:a16="http://schemas.microsoft.com/office/drawing/2014/main" val="20000"/>
                    </a:ext>
                  </a:extLst>
                </a:gridCol>
                <a:gridCol w="3130352">
                  <a:extLst>
                    <a:ext uri="{9D8B030D-6E8A-4147-A177-3AD203B41FA5}">
                      <a16:colId xmlns:a16="http://schemas.microsoft.com/office/drawing/2014/main" val="20001"/>
                    </a:ext>
                  </a:extLst>
                </a:gridCol>
              </a:tblGrid>
              <a:tr h="2423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1400" b="1" dirty="0" err="1">
                          <a:solidFill>
                            <a:schemeClr val="tx1"/>
                          </a:solidFill>
                          <a:effectLst/>
                          <a:latin typeface="Arial" pitchFamily="34" charset="0"/>
                          <a:cs typeface="Arial" pitchFamily="34" charset="0"/>
                        </a:rPr>
                        <a:t>Vadanmedu</a:t>
                      </a:r>
                      <a:endParaRPr lang="en-US" sz="1400" b="1" dirty="0">
                        <a:solidFill>
                          <a:schemeClr val="tx1"/>
                        </a:solidFill>
                        <a:effectLst/>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0"/>
                  </a:ext>
                </a:extLst>
              </a:tr>
              <a:tr h="4120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Area under Black pepper</a:t>
                      </a:r>
                    </a:p>
                  </a:txBody>
                  <a:tcPr horzOverflow="overflow">
                    <a:solidFill>
                      <a:srgbClr val="008000"/>
                    </a:solidFill>
                  </a:tcPr>
                </a:tc>
                <a:tc>
                  <a:txBody>
                    <a:bodyPr/>
                    <a:lstStyle/>
                    <a:p>
                      <a:pPr>
                        <a:lnSpc>
                          <a:spcPct val="100000"/>
                        </a:lnSpc>
                      </a:pPr>
                      <a:r>
                        <a:rPr lang="en-US" sz="1400" b="1" dirty="0">
                          <a:solidFill>
                            <a:schemeClr val="tx1"/>
                          </a:solidFill>
                          <a:latin typeface="Arial" pitchFamily="34" charset="0"/>
                          <a:cs typeface="Arial" pitchFamily="34" charset="0"/>
                        </a:rPr>
                        <a:t>12230 ha</a:t>
                      </a:r>
                    </a:p>
                  </a:txBody>
                  <a:tcPr>
                    <a:solidFill>
                      <a:srgbClr val="CCFF99"/>
                    </a:solidFill>
                  </a:tcPr>
                </a:tc>
                <a:extLst>
                  <a:ext uri="{0D108BD9-81ED-4DB2-BD59-A6C34878D82A}">
                    <a16:rowId xmlns:a16="http://schemas.microsoft.com/office/drawing/2014/main" val="10001"/>
                  </a:ext>
                </a:extLst>
              </a:tr>
              <a:tr h="2423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4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2"/>
                  </a:ext>
                </a:extLst>
              </a:tr>
              <a:tr h="58166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ea typeface="Arial Unicode MS" pitchFamily="34" charset="-128"/>
                          <a:cs typeface="Arial" pitchFamily="34" charset="0"/>
                        </a:rPr>
                        <a:t>Prioritized Problem</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287338" indent="-233363">
                        <a:buFont typeface="Arial" pitchFamily="34" charset="0"/>
                        <a:buChar char="•"/>
                        <a:defRPr/>
                      </a:pPr>
                      <a:r>
                        <a:rPr lang="en-US" sz="1400" b="1" dirty="0">
                          <a:solidFill>
                            <a:schemeClr val="tx1"/>
                          </a:solidFill>
                          <a:latin typeface="Arial" pitchFamily="34" charset="0"/>
                          <a:ea typeface="Times New Roman"/>
                          <a:cs typeface="Arial" pitchFamily="34" charset="0"/>
                        </a:rPr>
                        <a:t>Soil acidity</a:t>
                      </a:r>
                      <a:endParaRPr lang="en-US" sz="1400" b="1" baseline="0" dirty="0">
                        <a:solidFill>
                          <a:schemeClr val="tx1"/>
                        </a:solidFill>
                        <a:latin typeface="Arial" pitchFamily="34" charset="0"/>
                        <a:ea typeface="Times New Roman"/>
                        <a:cs typeface="Arial" pitchFamily="34" charset="0"/>
                      </a:endParaRPr>
                    </a:p>
                    <a:p>
                      <a:pPr marL="287338" indent="-233363">
                        <a:buFont typeface="Arial" pitchFamily="34" charset="0"/>
                        <a:buChar char="•"/>
                        <a:defRPr/>
                      </a:pPr>
                      <a:r>
                        <a:rPr lang="en-US" sz="1400" b="1" baseline="0" dirty="0">
                          <a:solidFill>
                            <a:schemeClr val="tx1"/>
                          </a:solidFill>
                          <a:latin typeface="Arial" pitchFamily="34" charset="0"/>
                          <a:cs typeface="Arial" pitchFamily="34" charset="0"/>
                        </a:rPr>
                        <a:t>Iron toxicity</a:t>
                      </a:r>
                    </a:p>
                    <a:p>
                      <a:pPr marL="287338" indent="-233363">
                        <a:buFont typeface="Arial" pitchFamily="34" charset="0"/>
                        <a:buChar char="•"/>
                        <a:defRPr/>
                      </a:pPr>
                      <a:r>
                        <a:rPr lang="en-US" sz="1400" b="1" baseline="0" dirty="0">
                          <a:solidFill>
                            <a:schemeClr val="tx1"/>
                          </a:solidFill>
                          <a:latin typeface="Arial" pitchFamily="34" charset="0"/>
                          <a:cs typeface="Arial" pitchFamily="34" charset="0"/>
                        </a:rPr>
                        <a:t>Nutrient deficiencies</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3"/>
                  </a:ext>
                </a:extLst>
              </a:tr>
              <a:tr h="176924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Technologies Demonstrated</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346075"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latin typeface="Arial" pitchFamily="34" charset="0"/>
                          <a:cs typeface="Arial" pitchFamily="34" charset="0"/>
                        </a:rPr>
                        <a:t>Lime @500g/vine</a:t>
                      </a:r>
                    </a:p>
                    <a:p>
                      <a:pPr marL="346075"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latin typeface="Arial" pitchFamily="34" charset="0"/>
                          <a:cs typeface="Arial" pitchFamily="34" charset="0"/>
                        </a:rPr>
                        <a:t>STL based nutrient application</a:t>
                      </a:r>
                    </a:p>
                    <a:p>
                      <a:pPr marL="346075"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latin typeface="Arial" pitchFamily="34" charset="0"/>
                          <a:cs typeface="Arial" pitchFamily="34" charset="0"/>
                        </a:rPr>
                        <a:t>Foliar spray of IISR –Black Pepper @5g/lit at spike development</a:t>
                      </a:r>
                      <a:r>
                        <a:rPr lang="en-US" sz="1400" b="1" baseline="0" dirty="0">
                          <a:solidFill>
                            <a:schemeClr val="tx1"/>
                          </a:solidFill>
                          <a:latin typeface="Arial" pitchFamily="34" charset="0"/>
                          <a:cs typeface="Arial" pitchFamily="34" charset="0"/>
                        </a:rPr>
                        <a:t> and maturity stage</a:t>
                      </a:r>
                    </a:p>
                    <a:p>
                      <a:pPr marL="346075"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baseline="0" dirty="0">
                          <a:solidFill>
                            <a:schemeClr val="tx1"/>
                          </a:solidFill>
                          <a:latin typeface="Arial" pitchFamily="34" charset="0"/>
                          <a:cs typeface="Arial" pitchFamily="34" charset="0"/>
                        </a:rPr>
                        <a:t> PGPR consortium capsule @1/100lit of water for drenching</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bl>
          </a:graphicData>
        </a:graphic>
      </p:graphicFrame>
      <p:sp>
        <p:nvSpPr>
          <p:cNvPr id="8" name="Footer Placeholder 3"/>
          <p:cNvSpPr txBox="1">
            <a:spLocks/>
          </p:cNvSpPr>
          <p:nvPr/>
        </p:nvSpPr>
        <p:spPr>
          <a:xfrm>
            <a:off x="0" y="0"/>
            <a:ext cx="9144000" cy="6858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cs typeface="Arial" pitchFamily="34" charset="0"/>
              </a:rPr>
              <a:t>FLD </a:t>
            </a:r>
            <a:r>
              <a:rPr lang="en-US" sz="2000" b="1" dirty="0">
                <a:solidFill>
                  <a:prstClr val="white"/>
                </a:solidFill>
                <a:latin typeface="Arial" pitchFamily="34" charset="0"/>
                <a:cs typeface="Arial" pitchFamily="34" charset="0"/>
              </a:rPr>
              <a:t>3</a:t>
            </a:r>
            <a:r>
              <a:rPr kumimoji="0" lang="en-US" sz="2000" b="1" i="0" u="none" strike="noStrike" kern="1200" cap="none" spc="0" normalizeH="0" baseline="0" noProof="0" dirty="0">
                <a:ln>
                  <a:noFill/>
                </a:ln>
                <a:solidFill>
                  <a:prstClr val="white"/>
                </a:solidFill>
                <a:effectLst/>
                <a:uLnTx/>
                <a:uFillTx/>
                <a:latin typeface="Arial" pitchFamily="34" charset="0"/>
                <a:cs typeface="Arial" pitchFamily="34" charset="0"/>
              </a:rPr>
              <a:t>.  Demonstration of IISR-PGPR</a:t>
            </a:r>
            <a:r>
              <a:rPr kumimoji="0" lang="en-US" sz="2000" b="1" i="0" u="none" strike="noStrike" kern="1200" cap="none" spc="0" normalizeH="0" noProof="0" dirty="0">
                <a:ln>
                  <a:noFill/>
                </a:ln>
                <a:solidFill>
                  <a:prstClr val="white"/>
                </a:solidFill>
                <a:effectLst/>
                <a:uLnTx/>
                <a:uFillTx/>
                <a:latin typeface="Arial" pitchFamily="34" charset="0"/>
                <a:cs typeface="Arial" pitchFamily="34" charset="0"/>
              </a:rPr>
              <a:t> consortium for growth promotion in Black Pepper</a:t>
            </a:r>
            <a:endParaRPr kumimoji="0" lang="en-US" sz="20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pic>
        <p:nvPicPr>
          <p:cNvPr id="6"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111552" y="3915151"/>
            <a:ext cx="3979693" cy="2865895"/>
          </a:xfrm>
          <a:prstGeom prst="rect">
            <a:avLst/>
          </a:prstGeom>
          <a:noFill/>
          <a:ln w="9525">
            <a:solidFill>
              <a:srgbClr val="FF0000"/>
            </a:solidFill>
            <a:miter lim="800000"/>
            <a:headEnd/>
            <a:tailEnd/>
          </a:ln>
        </p:spPr>
      </p:pic>
      <p:pic>
        <p:nvPicPr>
          <p:cNvPr id="10"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111552" y="777241"/>
            <a:ext cx="3956248" cy="3032760"/>
          </a:xfrm>
          <a:prstGeom prst="rect">
            <a:avLst/>
          </a:prstGeom>
          <a:noFill/>
          <a:ln w="9525">
            <a:solidFill>
              <a:srgbClr val="FF0000"/>
            </a:solidFill>
            <a:miter lim="800000"/>
            <a:headEnd/>
            <a:tailEnd/>
          </a:ln>
        </p:spPr>
      </p:pic>
      <p:pic>
        <p:nvPicPr>
          <p:cNvPr id="12" name="Content Placeholder 10"/>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6200" y="4739640"/>
            <a:ext cx="3391471" cy="2041406"/>
          </a:xfrm>
          <a:prstGeom prst="rect">
            <a:avLst/>
          </a:prstGeom>
          <a:noFill/>
          <a:ln w="9525">
            <a:solidFill>
              <a:srgbClr val="FF0000"/>
            </a:solidFill>
            <a:miter lim="800000"/>
            <a:headEnd/>
            <a:tailEnd/>
          </a:ln>
        </p:spPr>
      </p:pic>
    </p:spTree>
    <p:extLst>
      <p:ext uri="{BB962C8B-B14F-4D97-AF65-F5344CB8AC3E}">
        <p14:creationId xmlns:p14="http://schemas.microsoft.com/office/powerpoint/2010/main" val="1039571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921389324"/>
              </p:ext>
            </p:extLst>
          </p:nvPr>
        </p:nvGraphicFramePr>
        <p:xfrm>
          <a:off x="152401" y="425322"/>
          <a:ext cx="4343399" cy="3395472"/>
        </p:xfrm>
        <a:graphic>
          <a:graphicData uri="http://schemas.openxmlformats.org/drawingml/2006/table">
            <a:tbl>
              <a:tblPr firstRow="1" bandRow="1">
                <a:tableStyleId>{2D5ABB26-0587-4C30-8999-92F81FD0307C}</a:tableStyleId>
              </a:tblPr>
              <a:tblGrid>
                <a:gridCol w="1981199">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tblGrid>
              <a:tr h="292734">
                <a:tc>
                  <a:txBody>
                    <a:bodyPr/>
                    <a:lstStyle/>
                    <a:p>
                      <a:pPr algn="ctr">
                        <a:lnSpc>
                          <a:spcPct val="100000"/>
                        </a:lnSpc>
                      </a:pPr>
                      <a:r>
                        <a:rPr lang="en-US" sz="1600" b="1" dirty="0">
                          <a:solidFill>
                            <a:srgbClr val="FF3399"/>
                          </a:solidFill>
                          <a:latin typeface="Arial" pitchFamily="34" charset="0"/>
                          <a:cs typeface="Arial" pitchFamily="34" charset="0"/>
                        </a:rPr>
                        <a:t>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dirty="0">
                          <a:solidFill>
                            <a:srgbClr val="FF3399"/>
                          </a:solidFill>
                          <a:latin typeface="Arial" pitchFamily="34" charset="0"/>
                          <a:cs typeface="Arial" pitchFamily="34" charset="0"/>
                        </a:rPr>
                        <a:t>Check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dirty="0">
                          <a:solidFill>
                            <a:srgbClr val="FF3399"/>
                          </a:solidFill>
                          <a:latin typeface="Arial" pitchFamily="34" charset="0"/>
                          <a:cs typeface="Arial" pitchFamily="34" charset="0"/>
                        </a:rPr>
                        <a:t>Demo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17129">
                <a:tc>
                  <a:txBody>
                    <a:bodyPr/>
                    <a:lstStyle/>
                    <a:p>
                      <a:pPr>
                        <a:lnSpc>
                          <a:spcPct val="100000"/>
                        </a:lnSpc>
                      </a:pPr>
                      <a:r>
                        <a:rPr lang="en-US" sz="1600" b="1" dirty="0">
                          <a:solidFill>
                            <a:srgbClr val="002060"/>
                          </a:solidFill>
                          <a:latin typeface="Arial" pitchFamily="34" charset="0"/>
                          <a:cs typeface="Arial" pitchFamily="34" charset="0"/>
                        </a:rPr>
                        <a:t>Soil pH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rgbClr val="002060"/>
                          </a:solidFill>
                        </a:rPr>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rgbClr val="FF3399"/>
                          </a:solidFill>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17129">
                <a:tc>
                  <a:txBody>
                    <a:bodyPr/>
                    <a:lstStyle/>
                    <a:p>
                      <a:pPr>
                        <a:lnSpc>
                          <a:spcPct val="100000"/>
                        </a:lnSpc>
                      </a:pPr>
                      <a:r>
                        <a:rPr lang="en-US" sz="1600" b="1" dirty="0">
                          <a:solidFill>
                            <a:srgbClr val="002060"/>
                          </a:solidFill>
                          <a:latin typeface="Arial" pitchFamily="34" charset="0"/>
                          <a:cs typeface="Arial" pitchFamily="34" charset="0"/>
                        </a:rPr>
                        <a:t>No of spikes/vine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dirty="0">
                          <a:solidFill>
                            <a:srgbClr val="002060"/>
                          </a:solidFill>
                          <a:latin typeface="Arial" pitchFamily="34" charset="0"/>
                          <a:cs typeface="Arial" pitchFamily="34" charset="0"/>
                        </a:rPr>
                        <a:t>165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dirty="0">
                          <a:solidFill>
                            <a:srgbClr val="FF3399"/>
                          </a:solidFill>
                          <a:latin typeface="Arial" pitchFamily="34" charset="0"/>
                          <a:cs typeface="Arial" pitchFamily="34" charset="0"/>
                        </a:rPr>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6702">
                <a:tc>
                  <a:txBody>
                    <a:bodyPr/>
                    <a:lstStyle/>
                    <a:p>
                      <a:pPr marL="0" marR="0">
                        <a:lnSpc>
                          <a:spcPct val="115000"/>
                        </a:lnSpc>
                        <a:spcBef>
                          <a:spcPts val="0"/>
                        </a:spcBef>
                        <a:spcAft>
                          <a:spcPts val="0"/>
                        </a:spcAft>
                      </a:pPr>
                      <a:r>
                        <a:rPr lang="en-US" sz="1600" b="1" dirty="0">
                          <a:solidFill>
                            <a:srgbClr val="002060"/>
                          </a:solidFill>
                          <a:latin typeface="Arial" pitchFamily="34" charset="0"/>
                          <a:ea typeface="Times New Roman"/>
                          <a:cs typeface="Arial" pitchFamily="34" charset="0"/>
                        </a:rPr>
                        <a:t>Spike length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solidFill>
                            <a:srgbClr val="002060"/>
                          </a:solidFill>
                          <a:latin typeface="Arial" pitchFamily="34" charset="0"/>
                          <a:ea typeface="Times New Roman"/>
                          <a:cs typeface="Arial" pitchFamily="34" charset="0"/>
                        </a:rPr>
                        <a:t>6 cm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solidFill>
                            <a:srgbClr val="FF3399"/>
                          </a:solidFill>
                          <a:latin typeface="Arial" pitchFamily="34" charset="0"/>
                          <a:ea typeface="Times New Roman"/>
                          <a:cs typeface="Arial" pitchFamily="34" charset="0"/>
                        </a:rPr>
                        <a:t>10 cm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6702">
                <a:tc>
                  <a:txBody>
                    <a:bodyPr/>
                    <a:lstStyle/>
                    <a:p>
                      <a:pPr marL="0" marR="0">
                        <a:lnSpc>
                          <a:spcPct val="115000"/>
                        </a:lnSpc>
                        <a:spcBef>
                          <a:spcPts val="0"/>
                        </a:spcBef>
                        <a:spcAft>
                          <a:spcPts val="0"/>
                        </a:spcAft>
                      </a:pPr>
                      <a:r>
                        <a:rPr lang="en-US" sz="1600" b="1" dirty="0">
                          <a:solidFill>
                            <a:srgbClr val="002060"/>
                          </a:solidFill>
                          <a:latin typeface="Arial" pitchFamily="34" charset="0"/>
                          <a:ea typeface="Times New Roman"/>
                          <a:cs typeface="Arial" pitchFamily="34" charset="0"/>
                        </a:rPr>
                        <a:t>Yield (q/ha)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solidFill>
                            <a:srgbClr val="002060"/>
                          </a:solidFill>
                          <a:latin typeface="Arial" pitchFamily="34" charset="0"/>
                          <a:ea typeface="Times New Roman"/>
                          <a:cs typeface="Arial" pitchFamily="34" charset="0"/>
                        </a:rPr>
                        <a:t>3.2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solidFill>
                            <a:srgbClr val="FF3399"/>
                          </a:solidFill>
                          <a:latin typeface="Arial" pitchFamily="34" charset="0"/>
                          <a:ea typeface="Times New Roman"/>
                          <a:cs typeface="Arial" pitchFamily="34" charset="0"/>
                        </a:rPr>
                        <a:t>4.8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17129">
                <a:tc>
                  <a:txBody>
                    <a:bodyPr/>
                    <a:lstStyle/>
                    <a:p>
                      <a:pPr>
                        <a:lnSpc>
                          <a:spcPct val="100000"/>
                        </a:lnSpc>
                      </a:pPr>
                      <a:r>
                        <a:rPr kumimoji="0" lang="en-US" sz="1600" b="1" kern="1200" dirty="0">
                          <a:solidFill>
                            <a:srgbClr val="002060"/>
                          </a:solidFill>
                          <a:latin typeface="Arial" pitchFamily="34" charset="0"/>
                          <a:ea typeface="+mn-ea"/>
                          <a:cs typeface="Arial" pitchFamily="34" charset="0"/>
                        </a:rPr>
                        <a:t>Gross Cost (Rs/ha)</a:t>
                      </a:r>
                      <a:endParaRPr lang="en-US" sz="16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dirty="0">
                          <a:solidFill>
                            <a:srgbClr val="002060"/>
                          </a:solidFill>
                          <a:latin typeface="Arial" pitchFamily="34" charset="0"/>
                          <a:cs typeface="Arial" pitchFamily="34" charset="0"/>
                        </a:rPr>
                        <a:t>90062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dirty="0">
                          <a:solidFill>
                            <a:srgbClr val="FF3399"/>
                          </a:solidFill>
                          <a:latin typeface="Arial" pitchFamily="34" charset="0"/>
                          <a:cs typeface="Arial" pitchFamily="34" charset="0"/>
                        </a:rPr>
                        <a:t>84094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17129">
                <a:tc>
                  <a:txBody>
                    <a:bodyPr/>
                    <a:lstStyle/>
                    <a:p>
                      <a:pPr>
                        <a:lnSpc>
                          <a:spcPct val="100000"/>
                        </a:lnSpc>
                      </a:pPr>
                      <a:r>
                        <a:rPr kumimoji="0" lang="en-US" sz="1600" b="1" kern="1200" dirty="0">
                          <a:solidFill>
                            <a:srgbClr val="002060"/>
                          </a:solidFill>
                          <a:latin typeface="Arial" pitchFamily="34" charset="0"/>
                          <a:ea typeface="+mn-ea"/>
                          <a:cs typeface="Arial" pitchFamily="34" charset="0"/>
                        </a:rPr>
                        <a:t>Gross Return (Rs/ha)</a:t>
                      </a:r>
                      <a:endParaRPr lang="en-US" sz="16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dirty="0">
                          <a:solidFill>
                            <a:srgbClr val="002060"/>
                          </a:solidFill>
                          <a:latin typeface="Arial" pitchFamily="34" charset="0"/>
                          <a:cs typeface="Arial" pitchFamily="34" charset="0"/>
                        </a:rPr>
                        <a:t>175600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dirty="0">
                          <a:solidFill>
                            <a:srgbClr val="FF3399"/>
                          </a:solidFill>
                          <a:latin typeface="Arial" pitchFamily="34" charset="0"/>
                          <a:cs typeface="Arial" pitchFamily="34" charset="0"/>
                        </a:rPr>
                        <a:t>196320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17129">
                <a:tc>
                  <a:txBody>
                    <a:bodyPr/>
                    <a:lstStyle/>
                    <a:p>
                      <a:pPr>
                        <a:lnSpc>
                          <a:spcPct val="100000"/>
                        </a:lnSpc>
                      </a:pPr>
                      <a:r>
                        <a:rPr kumimoji="0" lang="en-US" sz="1600" b="1" kern="1200" dirty="0">
                          <a:solidFill>
                            <a:srgbClr val="002060"/>
                          </a:solidFill>
                          <a:latin typeface="Arial" pitchFamily="34" charset="0"/>
                          <a:ea typeface="+mn-ea"/>
                          <a:cs typeface="Arial" pitchFamily="34" charset="0"/>
                        </a:rPr>
                        <a:t>Net Return (Rs/ha)</a:t>
                      </a:r>
                      <a:endParaRPr lang="en-US" sz="16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dirty="0">
                          <a:solidFill>
                            <a:srgbClr val="002060"/>
                          </a:solidFill>
                          <a:latin typeface="Arial" pitchFamily="34" charset="0"/>
                          <a:cs typeface="Arial" pitchFamily="34" charset="0"/>
                        </a:rPr>
                        <a:t>85538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dirty="0">
                          <a:solidFill>
                            <a:srgbClr val="FF3399"/>
                          </a:solidFill>
                          <a:latin typeface="Arial" pitchFamily="34" charset="0"/>
                          <a:cs typeface="Arial" pitchFamily="34" charset="0"/>
                        </a:rPr>
                        <a:t>112226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17129">
                <a:tc>
                  <a:txBody>
                    <a:bodyPr/>
                    <a:lstStyle/>
                    <a:p>
                      <a:pPr>
                        <a:lnSpc>
                          <a:spcPct val="100000"/>
                        </a:lnSpc>
                      </a:pPr>
                      <a:r>
                        <a:rPr lang="en-US" sz="1600" b="1" dirty="0">
                          <a:solidFill>
                            <a:srgbClr val="002060"/>
                          </a:solidFill>
                          <a:latin typeface="Arial" pitchFamily="34" charset="0"/>
                          <a:cs typeface="Arial" pitchFamily="34" charset="0"/>
                        </a:rPr>
                        <a:t>BCR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dirty="0">
                          <a:solidFill>
                            <a:srgbClr val="002060"/>
                          </a:solidFill>
                          <a:latin typeface="Arial" pitchFamily="34" charset="0"/>
                          <a:cs typeface="Arial" pitchFamily="34" charset="0"/>
                        </a:rPr>
                        <a:t>1.94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dirty="0">
                          <a:solidFill>
                            <a:srgbClr val="FF3399"/>
                          </a:solidFill>
                          <a:latin typeface="Arial" pitchFamily="34" charset="0"/>
                          <a:cs typeface="Arial" pitchFamily="34" charset="0"/>
                        </a:rPr>
                        <a:t>2.33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65573" name="TextBox 11"/>
          <p:cNvSpPr txBox="1">
            <a:spLocks noChangeArrowheads="1"/>
          </p:cNvSpPr>
          <p:nvPr/>
        </p:nvSpPr>
        <p:spPr bwMode="auto">
          <a:xfrm>
            <a:off x="152400" y="3962400"/>
            <a:ext cx="4800600" cy="1169551"/>
          </a:xfrm>
          <a:prstGeom prst="rect">
            <a:avLst/>
          </a:prstGeom>
          <a:noFill/>
          <a:ln w="9525">
            <a:solidFill>
              <a:schemeClr val="tx1"/>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C3399"/>
                </a:solidFill>
                <a:effectLst/>
                <a:uLnTx/>
                <a:uFillTx/>
                <a:latin typeface="Arial" pitchFamily="34" charset="0"/>
                <a:ea typeface="+mn-ea"/>
                <a:cs typeface="Arial" pitchFamily="34" charset="0"/>
              </a:rPr>
              <a:t>CONCLUSION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008000"/>
                </a:solidFill>
                <a:effectLst/>
                <a:uLnTx/>
                <a:uFillTx/>
                <a:latin typeface="Arial" pitchFamily="34" charset="0"/>
                <a:ea typeface="+mn-ea"/>
                <a:cs typeface="Arial" pitchFamily="34" charset="0"/>
              </a:rPr>
              <a:t>No of spikes/vine and spike length increased in demo as compared to </a:t>
            </a:r>
            <a:r>
              <a:rPr kumimoji="0" lang="en-US" sz="1400" b="1" i="0" u="none" strike="noStrike" kern="1200" cap="none" spc="0" normalizeH="0" baseline="0" noProof="0" dirty="0" smtClean="0">
                <a:ln>
                  <a:noFill/>
                </a:ln>
                <a:solidFill>
                  <a:srgbClr val="008000"/>
                </a:solidFill>
                <a:effectLst/>
                <a:uLnTx/>
                <a:uFillTx/>
                <a:latin typeface="Arial" pitchFamily="34" charset="0"/>
                <a:ea typeface="+mn-ea"/>
                <a:cs typeface="Arial" pitchFamily="34" charset="0"/>
              </a:rPr>
              <a:t>check</a:t>
            </a:r>
            <a:endParaRPr kumimoji="0" lang="en-US" sz="1400" b="1" i="0" u="none" strike="noStrike" kern="1200" cap="none" spc="0" normalizeH="0" baseline="0" noProof="0" dirty="0">
              <a:ln>
                <a:noFill/>
              </a:ln>
              <a:solidFill>
                <a:srgbClr val="008000"/>
              </a:solidFill>
              <a:effectLst/>
              <a:uLnTx/>
              <a:uFillTx/>
              <a:latin typeface="Arial" pitchFamily="34" charset="0"/>
              <a:ea typeface="+mn-ea"/>
              <a:cs typeface="Arial"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008000"/>
                </a:solidFill>
                <a:effectLst/>
                <a:uLnTx/>
                <a:uFillTx/>
                <a:latin typeface="Arial" pitchFamily="34" charset="0"/>
                <a:ea typeface="+mn-ea"/>
                <a:cs typeface="Arial" pitchFamily="34" charset="0"/>
              </a:rPr>
              <a:t>Nutrient deficiencies were less in Demo as compared to </a:t>
            </a:r>
            <a:r>
              <a:rPr kumimoji="0" lang="en-US" sz="1400" b="1" i="0" u="none" strike="noStrike" kern="1200" cap="none" spc="0" normalizeH="0" baseline="0" noProof="0" dirty="0" smtClean="0">
                <a:ln>
                  <a:noFill/>
                </a:ln>
                <a:solidFill>
                  <a:srgbClr val="008000"/>
                </a:solidFill>
                <a:effectLst/>
                <a:uLnTx/>
                <a:uFillTx/>
                <a:latin typeface="Arial" pitchFamily="34" charset="0"/>
                <a:ea typeface="+mn-ea"/>
                <a:cs typeface="Arial" pitchFamily="34" charset="0"/>
              </a:rPr>
              <a:t>check</a:t>
            </a:r>
            <a:endParaRPr kumimoji="0" lang="en-US" sz="1400" b="1" i="0" u="none" strike="noStrike" kern="1200" cap="none" spc="0" normalizeH="0" baseline="0" noProof="0" dirty="0">
              <a:ln>
                <a:noFill/>
              </a:ln>
              <a:solidFill>
                <a:srgbClr val="008000"/>
              </a:solidFill>
              <a:effectLst/>
              <a:uLnTx/>
              <a:uFillTx/>
              <a:latin typeface="Arial" pitchFamily="34" charset="0"/>
              <a:ea typeface="+mn-ea"/>
              <a:cs typeface="Arial" pitchFamily="34" charset="0"/>
            </a:endParaRPr>
          </a:p>
        </p:txBody>
      </p:sp>
      <p:sp>
        <p:nvSpPr>
          <p:cNvPr id="6" name="TextBox 11"/>
          <p:cNvSpPr txBox="1">
            <a:spLocks noChangeArrowheads="1"/>
          </p:cNvSpPr>
          <p:nvPr/>
        </p:nvSpPr>
        <p:spPr bwMode="auto">
          <a:xfrm>
            <a:off x="3048001" y="5344180"/>
            <a:ext cx="5943599" cy="523220"/>
          </a:xfrm>
          <a:prstGeom prst="rect">
            <a:avLst/>
          </a:prstGeom>
          <a:noFill/>
          <a:ln w="9525">
            <a:solidFill>
              <a:schemeClr val="tx1"/>
            </a:solid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C3399"/>
                </a:solidFill>
                <a:effectLst/>
                <a:uLnTx/>
                <a:uFillTx/>
                <a:latin typeface="Arial" pitchFamily="34" charset="0"/>
                <a:ea typeface="+mn-ea"/>
                <a:cs typeface="Arial" pitchFamily="34" charset="0"/>
              </a:rPr>
              <a:t>FEED BACK</a:t>
            </a:r>
          </a:p>
          <a:p>
            <a:pPr marL="0" marR="0" lvl="0" indent="290513"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1" i="0" u="none" strike="noStrike" kern="1200" cap="none" spc="0" normalizeH="0" baseline="0" noProof="0" dirty="0">
                <a:ln>
                  <a:noFill/>
                </a:ln>
                <a:solidFill>
                  <a:srgbClr val="008000"/>
                </a:solidFill>
                <a:effectLst/>
                <a:uLnTx/>
                <a:uFillTx/>
                <a:latin typeface="Arial" pitchFamily="34" charset="0"/>
                <a:ea typeface="+mn-ea"/>
                <a:cs typeface="Arial" pitchFamily="34" charset="0"/>
              </a:rPr>
              <a:t>IISR-PGPR consortium improved the soil fertility </a:t>
            </a:r>
            <a:r>
              <a:rPr kumimoji="0" lang="en-US" sz="1400" b="1" i="0" u="none" strike="noStrike" kern="1200" cap="none" spc="0" normalizeH="0" baseline="0" noProof="0" dirty="0" smtClean="0">
                <a:ln>
                  <a:noFill/>
                </a:ln>
                <a:solidFill>
                  <a:srgbClr val="008000"/>
                </a:solidFill>
                <a:effectLst/>
                <a:uLnTx/>
                <a:uFillTx/>
                <a:latin typeface="Arial" pitchFamily="34" charset="0"/>
                <a:ea typeface="+mn-ea"/>
                <a:cs typeface="Arial" pitchFamily="34" charset="0"/>
              </a:rPr>
              <a:t>status</a:t>
            </a:r>
            <a:endParaRPr kumimoji="0" lang="en-US" sz="1400" b="1" i="0" u="none" strike="noStrike" kern="1200" cap="none" spc="0" normalizeH="0" baseline="0" noProof="0" dirty="0">
              <a:ln>
                <a:noFill/>
              </a:ln>
              <a:solidFill>
                <a:srgbClr val="008000"/>
              </a:solidFill>
              <a:effectLst/>
              <a:uLnTx/>
              <a:uFillTx/>
              <a:latin typeface="Arial" pitchFamily="34" charset="0"/>
              <a:ea typeface="+mn-ea"/>
              <a:cs typeface="Arial" pitchFamily="34" charset="0"/>
            </a:endParaRPr>
          </a:p>
        </p:txBody>
      </p:sp>
      <p:pic>
        <p:nvPicPr>
          <p:cNvPr id="11" name="Picture 3" descr="I:\oficial 18-19 new\photos 18-19\FLD-INm in pepper\observation.jpg"/>
          <p:cNvPicPr>
            <a:picLocks noGrp="1" noChangeAspect="1" noChangeArrowheads="1"/>
          </p:cNvPicPr>
          <p:nvPr>
            <p:ph sz="half" idx="2"/>
          </p:nvPr>
        </p:nvPicPr>
        <p:blipFill rotWithShape="1">
          <a:blip r:embed="rId2" cstate="print"/>
          <a:srcRect t="36354"/>
          <a:stretch/>
        </p:blipFill>
        <p:spPr bwMode="auto">
          <a:xfrm>
            <a:off x="5105400" y="2867599"/>
            <a:ext cx="3886200" cy="2353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RESULTS</a:t>
            </a:r>
          </a:p>
        </p:txBody>
      </p:sp>
      <p:sp>
        <p:nvSpPr>
          <p:cNvPr id="10" name="Rectangle 9"/>
          <p:cNvSpPr/>
          <p:nvPr/>
        </p:nvSpPr>
        <p:spPr>
          <a:xfrm>
            <a:off x="152401" y="5562600"/>
            <a:ext cx="2438399" cy="307777"/>
          </a:xfrm>
          <a:prstGeom prst="rect">
            <a:avLst/>
          </a:prstGeom>
          <a:solidFill>
            <a:srgbClr val="005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40059"/>
                </a:solidFill>
                <a:effectLst/>
                <a:uLnTx/>
                <a:uFillTx/>
                <a:latin typeface="Century Gothic"/>
                <a:ea typeface="+mn-ea"/>
                <a:cs typeface="+mn-cs"/>
              </a:rPr>
              <a:t>   </a:t>
            </a:r>
            <a:r>
              <a:rPr kumimoji="0" lang="en-US" sz="1400" b="1" i="0" u="none" strike="noStrike" kern="1200" cap="none" spc="0" normalizeH="0" baseline="0" noProof="0" dirty="0">
                <a:ln>
                  <a:noFill/>
                </a:ln>
                <a:solidFill>
                  <a:prstClr val="white"/>
                </a:solidFill>
                <a:effectLst/>
                <a:uLnTx/>
                <a:uFillTx/>
                <a:latin typeface="Century Gothic"/>
                <a:ea typeface="+mn-ea"/>
                <a:cs typeface="+mn-cs"/>
              </a:rPr>
              <a:t>Technology  up scaling:  </a:t>
            </a:r>
            <a:endParaRPr kumimoji="0" lang="en-US" sz="1400" b="0" i="0" u="none" strike="noStrike" kern="1200" cap="none" spc="0" normalizeH="0" baseline="0" noProof="0" dirty="0">
              <a:ln>
                <a:noFill/>
              </a:ln>
              <a:solidFill>
                <a:prstClr val="white"/>
              </a:solidFill>
              <a:effectLst/>
              <a:uLnTx/>
              <a:uFillTx/>
              <a:latin typeface="Century Gothic"/>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1803694438"/>
              </p:ext>
            </p:extLst>
          </p:nvPr>
        </p:nvGraphicFramePr>
        <p:xfrm>
          <a:off x="152400" y="5943600"/>
          <a:ext cx="8839200" cy="609600"/>
        </p:xfrm>
        <a:graphic>
          <a:graphicData uri="http://schemas.openxmlformats.org/drawingml/2006/table">
            <a:tbl>
              <a:tblPr firstRow="1" bandRow="1">
                <a:tableStyleId>{5C22544A-7EE6-4342-B048-85BDC9FD1C3A}</a:tableStyleId>
              </a:tblPr>
              <a:tblGrid>
                <a:gridCol w="2862178">
                  <a:extLst>
                    <a:ext uri="{9D8B030D-6E8A-4147-A177-3AD203B41FA5}">
                      <a16:colId xmlns:a16="http://schemas.microsoft.com/office/drawing/2014/main" val="20000"/>
                    </a:ext>
                  </a:extLst>
                </a:gridCol>
                <a:gridCol w="3091151">
                  <a:extLst>
                    <a:ext uri="{9D8B030D-6E8A-4147-A177-3AD203B41FA5}">
                      <a16:colId xmlns:a16="http://schemas.microsoft.com/office/drawing/2014/main" val="20001"/>
                    </a:ext>
                  </a:extLst>
                </a:gridCol>
                <a:gridCol w="2885871">
                  <a:extLst>
                    <a:ext uri="{9D8B030D-6E8A-4147-A177-3AD203B41FA5}">
                      <a16:colId xmlns:a16="http://schemas.microsoft.com/office/drawing/2014/main" val="20002"/>
                    </a:ext>
                  </a:extLst>
                </a:gridCol>
              </a:tblGrid>
              <a:tr h="282639">
                <a:tc>
                  <a:txBody>
                    <a:bodyPr/>
                    <a:lstStyle/>
                    <a:p>
                      <a:pPr algn="ctr"/>
                      <a:r>
                        <a:rPr lang="en-US" sz="1400" dirty="0"/>
                        <a:t>Name  of Agency</a:t>
                      </a:r>
                      <a:endParaRPr lang="en-US" sz="1400" dirty="0">
                        <a:solidFill>
                          <a:schemeClr val="bg1"/>
                        </a:solidFill>
                      </a:endParaRPr>
                    </a:p>
                  </a:txBody>
                  <a:tcPr/>
                </a:tc>
                <a:tc>
                  <a:txBody>
                    <a:bodyPr/>
                    <a:lstStyle/>
                    <a:p>
                      <a:pPr algn="ctr"/>
                      <a:r>
                        <a:rPr kumimoji="0" lang="en-US" sz="1400" kern="1200" dirty="0"/>
                        <a:t>No. of farmers benefitted </a:t>
                      </a:r>
                      <a:endParaRPr lang="en-US" sz="1400" dirty="0">
                        <a:solidFill>
                          <a:schemeClr val="bg1"/>
                        </a:solidFill>
                      </a:endParaRPr>
                    </a:p>
                  </a:txBody>
                  <a:tcPr/>
                </a:tc>
                <a:tc>
                  <a:txBody>
                    <a:bodyPr/>
                    <a:lstStyle/>
                    <a:p>
                      <a:pPr algn="ctr"/>
                      <a:r>
                        <a:rPr kumimoji="0" lang="en-US" sz="1400" kern="1200" dirty="0"/>
                        <a:t>Area covered (ha)</a:t>
                      </a:r>
                      <a:endParaRPr lang="en-US" sz="1400" dirty="0">
                        <a:solidFill>
                          <a:schemeClr val="bg1"/>
                        </a:solidFill>
                      </a:endParaRPr>
                    </a:p>
                  </a:txBody>
                  <a:tcPr/>
                </a:tc>
                <a:extLst>
                  <a:ext uri="{0D108BD9-81ED-4DB2-BD59-A6C34878D82A}">
                    <a16:rowId xmlns:a16="http://schemas.microsoft.com/office/drawing/2014/main" val="10000"/>
                  </a:ext>
                </a:extLst>
              </a:tr>
              <a:tr h="282639">
                <a:tc>
                  <a:txBody>
                    <a:bodyPr/>
                    <a:lstStyle/>
                    <a:p>
                      <a:pPr algn="ctr"/>
                      <a:r>
                        <a:rPr lang="en-US" sz="1400" dirty="0"/>
                        <a:t>Dept. of Agri.</a:t>
                      </a:r>
                      <a:endParaRPr lang="en-US" sz="1400" b="1" dirty="0">
                        <a:solidFill>
                          <a:srgbClr val="002060"/>
                        </a:solidFill>
                      </a:endParaRPr>
                    </a:p>
                  </a:txBody>
                  <a:tcPr/>
                </a:tc>
                <a:tc>
                  <a:txBody>
                    <a:bodyPr/>
                    <a:lstStyle/>
                    <a:p>
                      <a:pPr algn="ctr"/>
                      <a:r>
                        <a:rPr lang="en-US" sz="1400" dirty="0"/>
                        <a:t>35</a:t>
                      </a:r>
                      <a:endParaRPr lang="en-US" sz="1400" b="1" dirty="0">
                        <a:solidFill>
                          <a:srgbClr val="002060"/>
                        </a:solidFill>
                      </a:endParaRPr>
                    </a:p>
                  </a:txBody>
                  <a:tcPr/>
                </a:tc>
                <a:tc>
                  <a:txBody>
                    <a:bodyPr/>
                    <a:lstStyle/>
                    <a:p>
                      <a:pPr algn="ctr"/>
                      <a:r>
                        <a:rPr lang="en-US" sz="1400" dirty="0"/>
                        <a:t>10</a:t>
                      </a:r>
                      <a:endParaRPr lang="en-US" sz="1400" b="1" dirty="0">
                        <a:solidFill>
                          <a:srgbClr val="002060"/>
                        </a:solidFill>
                      </a:endParaRPr>
                    </a:p>
                  </a:txBody>
                  <a:tcPr/>
                </a:tc>
                <a:extLst>
                  <a:ext uri="{0D108BD9-81ED-4DB2-BD59-A6C34878D82A}">
                    <a16:rowId xmlns:a16="http://schemas.microsoft.com/office/drawing/2014/main" val="10001"/>
                  </a:ext>
                </a:extLst>
              </a:tr>
            </a:tbl>
          </a:graphicData>
        </a:graphic>
      </p:graphicFrame>
      <p:pic>
        <p:nvPicPr>
          <p:cNvPr id="13"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rcRect l="28302" t="2962" r="9434"/>
          <a:stretch/>
        </p:blipFill>
        <p:spPr>
          <a:xfrm>
            <a:off x="5105400" y="441960"/>
            <a:ext cx="3886200" cy="2037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Footer Placeholder 3">
            <a:extLst>
              <a:ext uri="{FF2B5EF4-FFF2-40B4-BE49-F238E27FC236}">
                <a16:creationId xmlns:a16="http://schemas.microsoft.com/office/drawing/2014/main" id="{D8A89D4F-89CF-470C-8F4F-961F21A1D194}"/>
              </a:ext>
            </a:extLst>
          </p:cNvPr>
          <p:cNvSpPr txBox="1">
            <a:spLocks/>
          </p:cNvSpPr>
          <p:nvPr/>
        </p:nvSpPr>
        <p:spPr bwMode="auto">
          <a:xfrm>
            <a:off x="0" y="6631486"/>
            <a:ext cx="9144000" cy="226514"/>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
        <p:nvSpPr>
          <p:cNvPr id="15" name="TextBox 14"/>
          <p:cNvSpPr txBox="1"/>
          <p:nvPr/>
        </p:nvSpPr>
        <p:spPr>
          <a:xfrm>
            <a:off x="5638800" y="2664023"/>
            <a:ext cx="762000" cy="307777"/>
          </a:xfrm>
          <a:prstGeom prst="rect">
            <a:avLst/>
          </a:prstGeom>
          <a:solidFill>
            <a:schemeClr val="accent2"/>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Check</a:t>
            </a:r>
            <a:endParaRPr lang="en-US" sz="14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8001000" y="2664023"/>
            <a:ext cx="762000" cy="307777"/>
          </a:xfrm>
          <a:prstGeom prst="rect">
            <a:avLst/>
          </a:prstGeom>
          <a:solidFill>
            <a:schemeClr val="accent2"/>
          </a:solid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Demo</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376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861863468"/>
              </p:ext>
            </p:extLst>
          </p:nvPr>
        </p:nvGraphicFramePr>
        <p:xfrm>
          <a:off x="76200" y="457200"/>
          <a:ext cx="6324600" cy="3599583"/>
        </p:xfrm>
        <a:graphic>
          <a:graphicData uri="http://schemas.openxmlformats.org/drawingml/2006/table">
            <a:tbl>
              <a:tblPr firstRow="1" bandRow="1">
                <a:tableStyleId>{5940675A-B579-460E-94D1-54222C63F5DA}</a:tableStyleId>
              </a:tblPr>
              <a:tblGrid>
                <a:gridCol w="2509854">
                  <a:extLst>
                    <a:ext uri="{9D8B030D-6E8A-4147-A177-3AD203B41FA5}">
                      <a16:colId xmlns:a16="http://schemas.microsoft.com/office/drawing/2014/main" val="20000"/>
                    </a:ext>
                  </a:extLst>
                </a:gridCol>
                <a:gridCol w="3814746">
                  <a:extLst>
                    <a:ext uri="{9D8B030D-6E8A-4147-A177-3AD203B41FA5}">
                      <a16:colId xmlns:a16="http://schemas.microsoft.com/office/drawing/2014/main" val="20001"/>
                    </a:ext>
                  </a:extLst>
                </a:gridCol>
              </a:tblGrid>
              <a:tr h="379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1600" b="1" dirty="0" err="1">
                          <a:solidFill>
                            <a:schemeClr val="tx1"/>
                          </a:solidFill>
                          <a:effectLst/>
                          <a:latin typeface="Arial" pitchFamily="34" charset="0"/>
                          <a:cs typeface="Arial" pitchFamily="34" charset="0"/>
                        </a:rPr>
                        <a:t>Udumbanchola</a:t>
                      </a:r>
                      <a:endParaRPr lang="en-US" sz="1600" b="1" dirty="0">
                        <a:solidFill>
                          <a:schemeClr val="tx1"/>
                        </a:solidFill>
                        <a:effectLst/>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0"/>
                  </a:ext>
                </a:extLst>
              </a:tr>
              <a:tr h="379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cs typeface="Arial" pitchFamily="34" charset="0"/>
                        </a:rPr>
                        <a:t>Area under  kiwi</a:t>
                      </a:r>
                    </a:p>
                  </a:txBody>
                  <a:tcPr horzOverflow="overflow">
                    <a:solidFill>
                      <a:srgbClr val="008000"/>
                    </a:solidFill>
                  </a:tcPr>
                </a:tc>
                <a:tc>
                  <a:txBody>
                    <a:bodyPr/>
                    <a:lstStyle/>
                    <a:p>
                      <a:pPr>
                        <a:lnSpc>
                          <a:spcPct val="100000"/>
                        </a:lnSpc>
                      </a:pPr>
                      <a:r>
                        <a:rPr lang="en-US" sz="1600" b="1" baseline="0" dirty="0">
                          <a:solidFill>
                            <a:schemeClr val="tx1"/>
                          </a:solidFill>
                          <a:latin typeface="Arial" pitchFamily="34" charset="0"/>
                          <a:cs typeface="Arial" pitchFamily="34" charset="0"/>
                        </a:rPr>
                        <a:t>0.20 ha</a:t>
                      </a:r>
                      <a:endParaRPr lang="en-US" sz="16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1"/>
                  </a:ext>
                </a:extLst>
              </a:tr>
              <a:tr h="379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6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2"/>
                  </a:ext>
                </a:extLst>
              </a:tr>
              <a:tr h="171069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chemeClr val="bg1"/>
                          </a:solidFill>
                          <a:latin typeface="Arial" pitchFamily="34" charset="0"/>
                          <a:ea typeface="Arial Unicode MS" pitchFamily="34" charset="-128"/>
                          <a:cs typeface="Arial" pitchFamily="34" charset="0"/>
                        </a:rPr>
                        <a:t>Prioritized Problem</a:t>
                      </a:r>
                      <a:endParaRPr kumimoji="0" lang="en-US" sz="16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171450" indent="-171450">
                        <a:buFont typeface="Arial" panose="020B0604020202020204" pitchFamily="34" charset="0"/>
                        <a:buChar char="•"/>
                      </a:pPr>
                      <a:r>
                        <a:rPr lang="en-US" sz="1600" b="1" dirty="0">
                          <a:solidFill>
                            <a:schemeClr val="tx1"/>
                          </a:solidFill>
                          <a:latin typeface="Arial" panose="020B0604020202020204" pitchFamily="34" charset="0"/>
                          <a:cs typeface="Arial" panose="020B0604020202020204" pitchFamily="34" charset="0"/>
                        </a:rPr>
                        <a:t>Lack of suitable soft rot (</a:t>
                      </a:r>
                      <a:r>
                        <a:rPr lang="en-US" sz="1600" b="1" i="1" dirty="0" err="1">
                          <a:solidFill>
                            <a:schemeClr val="tx1"/>
                          </a:solidFill>
                          <a:latin typeface="Arial" panose="020B0604020202020204" pitchFamily="34" charset="0"/>
                          <a:cs typeface="Arial" panose="020B0604020202020204" pitchFamily="34" charset="0"/>
                        </a:rPr>
                        <a:t>Azhukal</a:t>
                      </a:r>
                      <a:r>
                        <a:rPr lang="en-US" sz="1600" b="1" dirty="0">
                          <a:solidFill>
                            <a:schemeClr val="tx1"/>
                          </a:solidFill>
                          <a:latin typeface="Arial" panose="020B0604020202020204" pitchFamily="34" charset="0"/>
                          <a:cs typeface="Arial" panose="020B0604020202020204" pitchFamily="34" charset="0"/>
                        </a:rPr>
                        <a:t>) resistant varieties</a:t>
                      </a:r>
                    </a:p>
                    <a:p>
                      <a:pPr marL="171450" indent="-171450">
                        <a:buFont typeface="Arial" panose="020B0604020202020204" pitchFamily="34" charset="0"/>
                        <a:buChar char="•"/>
                      </a:pPr>
                      <a:r>
                        <a:rPr lang="en-US" sz="1600" b="1" dirty="0">
                          <a:solidFill>
                            <a:schemeClr val="tx1"/>
                          </a:solidFill>
                          <a:latin typeface="Arial" panose="020B0604020202020204" pitchFamily="34" charset="0"/>
                          <a:cs typeface="Arial" panose="020B0604020202020204" pitchFamily="34" charset="0"/>
                        </a:rPr>
                        <a:t>Unavailability of good planting materials</a:t>
                      </a:r>
                    </a:p>
                    <a:p>
                      <a:pPr marL="171450" indent="-171450">
                        <a:buFont typeface="Arial" panose="020B0604020202020204" pitchFamily="34" charset="0"/>
                        <a:buChar char="•"/>
                      </a:pPr>
                      <a:r>
                        <a:rPr lang="en-US" sz="1600" b="1" dirty="0">
                          <a:solidFill>
                            <a:schemeClr val="tx1"/>
                          </a:solidFill>
                          <a:latin typeface="Arial" panose="020B0604020202020204" pitchFamily="34" charset="0"/>
                          <a:cs typeface="Arial" panose="020B0604020202020204" pitchFamily="34" charset="0"/>
                        </a:rPr>
                        <a:t>Inadequate knowledge on soil test based nutrient management in ginger </a:t>
                      </a:r>
                    </a:p>
                  </a:txBody>
                  <a:tcPr>
                    <a:solidFill>
                      <a:srgbClr val="CCFF99"/>
                    </a:solidFill>
                  </a:tcPr>
                </a:tc>
                <a:extLst>
                  <a:ext uri="{0D108BD9-81ED-4DB2-BD59-A6C34878D82A}">
                    <a16:rowId xmlns:a16="http://schemas.microsoft.com/office/drawing/2014/main" val="10003"/>
                  </a:ext>
                </a:extLst>
              </a:tr>
              <a:tr h="66362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chemeClr val="bg1"/>
                          </a:solidFill>
                          <a:latin typeface="Arial" pitchFamily="34" charset="0"/>
                          <a:cs typeface="Arial" pitchFamily="34" charset="0"/>
                        </a:rPr>
                        <a:t>Technologies Demonstrated</a:t>
                      </a:r>
                      <a:endParaRPr kumimoji="0" lang="en-US" sz="16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600" b="1" dirty="0">
                          <a:solidFill>
                            <a:schemeClr val="tx1"/>
                          </a:solidFill>
                          <a:latin typeface="Arial" pitchFamily="34" charset="0"/>
                          <a:cs typeface="Arial" pitchFamily="34" charset="0"/>
                        </a:rPr>
                        <a:t>GAP in </a:t>
                      </a:r>
                      <a:r>
                        <a:rPr lang="en-US" sz="1600" b="1" dirty="0" err="1">
                          <a:solidFill>
                            <a:schemeClr val="tx1"/>
                          </a:solidFill>
                          <a:latin typeface="Arial" pitchFamily="34" charset="0"/>
                          <a:cs typeface="Arial" pitchFamily="34" charset="0"/>
                        </a:rPr>
                        <a:t>Aswathy</a:t>
                      </a:r>
                      <a:r>
                        <a:rPr lang="en-US" sz="1600" b="1" dirty="0">
                          <a:solidFill>
                            <a:schemeClr val="tx1"/>
                          </a:solidFill>
                          <a:latin typeface="Arial" pitchFamily="34" charset="0"/>
                          <a:cs typeface="Arial" pitchFamily="34" charset="0"/>
                        </a:rPr>
                        <a:t> variety of ginger</a:t>
                      </a:r>
                    </a:p>
                  </a:txBody>
                  <a:tcPr>
                    <a:solidFill>
                      <a:srgbClr val="CCFF99"/>
                    </a:solidFill>
                  </a:tcPr>
                </a:tc>
                <a:extLst>
                  <a:ext uri="{0D108BD9-81ED-4DB2-BD59-A6C34878D82A}">
                    <a16:rowId xmlns:a16="http://schemas.microsoft.com/office/drawing/2014/main" val="10004"/>
                  </a:ext>
                </a:extLst>
              </a:tr>
            </a:tbl>
          </a:graphicData>
        </a:graphic>
      </p:graphicFrame>
      <p:sp>
        <p:nvSpPr>
          <p:cNvPr id="8" name="Footer Placeholder 3"/>
          <p:cNvSpPr txBox="1">
            <a:spLocks/>
          </p:cNvSpPr>
          <p:nvPr/>
        </p:nvSpPr>
        <p:spPr>
          <a:xfrm>
            <a:off x="0" y="0"/>
            <a:ext cx="9144000" cy="390059"/>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b="1" dirty="0">
                <a:solidFill>
                  <a:schemeClr val="bg1"/>
                </a:solidFill>
                <a:latin typeface="Arial" pitchFamily="34" charset="0"/>
                <a:cs typeface="Arial" pitchFamily="34" charset="0"/>
              </a:rPr>
              <a:t>FLD 4. GAP IN ASWATHY VARIETY OF GINGER</a:t>
            </a:r>
          </a:p>
        </p:txBody>
      </p:sp>
      <p:sp>
        <p:nvSpPr>
          <p:cNvPr id="12" name="TextBox 11"/>
          <p:cNvSpPr txBox="1"/>
          <p:nvPr/>
        </p:nvSpPr>
        <p:spPr>
          <a:xfrm>
            <a:off x="0" y="6457890"/>
            <a:ext cx="9144000" cy="400110"/>
          </a:xfrm>
          <a:prstGeom prst="rect">
            <a:avLst/>
          </a:prstGeom>
          <a:solidFill>
            <a:srgbClr val="F49A38"/>
          </a:solidFill>
        </p:spPr>
        <p:txBody>
          <a:bodyPr wrap="square" rtlCol="0">
            <a:spAutoFit/>
          </a:bodyPr>
          <a:lstStyle/>
          <a:p>
            <a:pPr algn="just"/>
            <a:r>
              <a:rPr lang="en-US" sz="2000" b="1" dirty="0">
                <a:solidFill>
                  <a:srgbClr val="C00000"/>
                </a:solidFill>
                <a:latin typeface="Arial" pitchFamily="34" charset="0"/>
                <a:cs typeface="Arial" pitchFamily="34" charset="0"/>
              </a:rPr>
              <a:t>Status:</a:t>
            </a:r>
            <a:r>
              <a:rPr lang="en-US" sz="2000" b="1" dirty="0">
                <a:latin typeface="Arial" pitchFamily="34" charset="0"/>
                <a:cs typeface="Arial" pitchFamily="34" charset="0"/>
              </a:rPr>
              <a:t> Ongoing. Seedlings on vegetative stage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2" t="-16828" r="-62" b="16828"/>
          <a:stretch/>
        </p:blipFill>
        <p:spPr>
          <a:xfrm>
            <a:off x="6553200" y="76200"/>
            <a:ext cx="2543944" cy="204826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2" y="4742826"/>
            <a:ext cx="2196048" cy="1657974"/>
          </a:xfrm>
          <a:prstGeom prst="rect">
            <a:avLst/>
          </a:prstGeom>
          <a:ln>
            <a:solidFill>
              <a:srgbClr val="FF000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4742826"/>
            <a:ext cx="2137710" cy="1657974"/>
          </a:xfrm>
          <a:prstGeom prst="rect">
            <a:avLst/>
          </a:prstGeom>
          <a:ln>
            <a:solidFill>
              <a:srgbClr val="FF0000"/>
            </a:solidFill>
          </a:ln>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4300" r="1963"/>
          <a:stretch/>
        </p:blipFill>
        <p:spPr>
          <a:xfrm>
            <a:off x="6553200" y="2366560"/>
            <a:ext cx="2514600" cy="1672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4" name="Content Placeholder 4"/>
          <p:cNvGraphicFramePr>
            <a:graphicFrameLocks noGrp="1"/>
          </p:cNvGraphicFramePr>
          <p:nvPr>
            <p:ph sz="half" idx="2"/>
            <p:extLst>
              <p:ext uri="{D42A27DB-BD31-4B8C-83A1-F6EECF244321}">
                <p14:modId xmlns:p14="http://schemas.microsoft.com/office/powerpoint/2010/main" val="1933242581"/>
              </p:ext>
            </p:extLst>
          </p:nvPr>
        </p:nvGraphicFramePr>
        <p:xfrm>
          <a:off x="4572001" y="4114800"/>
          <a:ext cx="4523184" cy="2301864"/>
        </p:xfrm>
        <a:graphic>
          <a:graphicData uri="http://schemas.openxmlformats.org/drawingml/2006/table">
            <a:tbl>
              <a:tblPr firstRow="1" bandRow="1">
                <a:tableStyleId>{69012ECD-51FC-41F1-AA8D-1B2483CD663E}</a:tableStyleId>
              </a:tblPr>
              <a:tblGrid>
                <a:gridCol w="2332457">
                  <a:extLst>
                    <a:ext uri="{9D8B030D-6E8A-4147-A177-3AD203B41FA5}">
                      <a16:colId xmlns:a16="http://schemas.microsoft.com/office/drawing/2014/main" val="20000"/>
                    </a:ext>
                  </a:extLst>
                </a:gridCol>
                <a:gridCol w="2190727">
                  <a:extLst>
                    <a:ext uri="{9D8B030D-6E8A-4147-A177-3AD203B41FA5}">
                      <a16:colId xmlns:a16="http://schemas.microsoft.com/office/drawing/2014/main" val="20001"/>
                    </a:ext>
                  </a:extLst>
                </a:gridCol>
              </a:tblGrid>
              <a:tr h="3816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Activities Carried out</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No. of </a:t>
                      </a:r>
                      <a:r>
                        <a:rPr lang="en-US" sz="1600" b="1" dirty="0" err="1">
                          <a:latin typeface="Arial" panose="020B0604020202020204" pitchFamily="34" charset="0"/>
                          <a:cs typeface="Arial" panose="020B0604020202020204" pitchFamily="34" charset="0"/>
                        </a:rPr>
                        <a:t>Programmes</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9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Group Meetings</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9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Field Visit</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9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Method demo.</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052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Training</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30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Other Extension Activities</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20</a:t>
                      </a:r>
                      <a:endParaRPr lang="en-IN"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48651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atin typeface="Calibri"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975822855"/>
              </p:ext>
            </p:extLst>
          </p:nvPr>
        </p:nvGraphicFramePr>
        <p:xfrm>
          <a:off x="59094" y="418920"/>
          <a:ext cx="6324600" cy="3535680"/>
        </p:xfrm>
        <a:graphic>
          <a:graphicData uri="http://schemas.openxmlformats.org/drawingml/2006/table">
            <a:tbl>
              <a:tblPr firstRow="1" bandRow="1">
                <a:tableStyleId>{5940675A-B579-460E-94D1-54222C63F5DA}</a:tableStyleId>
              </a:tblPr>
              <a:tblGrid>
                <a:gridCol w="1845906">
                  <a:extLst>
                    <a:ext uri="{9D8B030D-6E8A-4147-A177-3AD203B41FA5}">
                      <a16:colId xmlns:a16="http://schemas.microsoft.com/office/drawing/2014/main" val="20000"/>
                    </a:ext>
                  </a:extLst>
                </a:gridCol>
                <a:gridCol w="4478694">
                  <a:extLst>
                    <a:ext uri="{9D8B030D-6E8A-4147-A177-3AD203B41FA5}">
                      <a16:colId xmlns:a16="http://schemas.microsoft.com/office/drawing/2014/main" val="20001"/>
                    </a:ext>
                  </a:extLst>
                </a:gridCol>
              </a:tblGrid>
              <a:tr h="2707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Operational Village</a:t>
                      </a:r>
                    </a:p>
                  </a:txBody>
                  <a:tcPr horzOverflow="overflow">
                    <a:solidFill>
                      <a:srgbClr val="008000"/>
                    </a:solidFill>
                  </a:tcPr>
                </a:tc>
                <a:tc>
                  <a:txBody>
                    <a:bodyPr/>
                    <a:lstStyle/>
                    <a:p>
                      <a:pPr algn="l" fontAlgn="auto">
                        <a:spcBef>
                          <a:spcPts val="0"/>
                        </a:spcBef>
                        <a:spcAft>
                          <a:spcPts val="0"/>
                        </a:spcAft>
                        <a:defRPr/>
                      </a:pPr>
                      <a:r>
                        <a:rPr lang="en-US" sz="1400" b="1" dirty="0">
                          <a:solidFill>
                            <a:schemeClr val="tx1"/>
                          </a:solidFill>
                          <a:effectLst/>
                          <a:latin typeface="Arial" pitchFamily="34" charset="0"/>
                          <a:cs typeface="Arial" pitchFamily="34" charset="0"/>
                        </a:rPr>
                        <a:t>Sandoz colony</a:t>
                      </a:r>
                    </a:p>
                  </a:txBody>
                  <a:tcPr>
                    <a:solidFill>
                      <a:srgbClr val="CCFF99"/>
                    </a:solidFill>
                  </a:tcPr>
                </a:tc>
                <a:extLst>
                  <a:ext uri="{0D108BD9-81ED-4DB2-BD59-A6C34878D82A}">
                    <a16:rowId xmlns:a16="http://schemas.microsoft.com/office/drawing/2014/main" val="10000"/>
                  </a:ext>
                </a:extLst>
              </a:tr>
              <a:tr h="2707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Area</a:t>
                      </a:r>
                    </a:p>
                  </a:txBody>
                  <a:tcPr horzOverflow="overflow">
                    <a:solidFill>
                      <a:srgbClr val="008000"/>
                    </a:solidFill>
                  </a:tcPr>
                </a:tc>
                <a:tc>
                  <a:txBody>
                    <a:bodyPr/>
                    <a:lstStyle/>
                    <a:p>
                      <a:pPr>
                        <a:lnSpc>
                          <a:spcPct val="100000"/>
                        </a:lnSpc>
                      </a:pPr>
                      <a:r>
                        <a:rPr lang="en-US" sz="1400" b="1" baseline="0" dirty="0">
                          <a:solidFill>
                            <a:schemeClr val="tx1"/>
                          </a:solidFill>
                          <a:latin typeface="Arial" pitchFamily="34" charset="0"/>
                          <a:cs typeface="Arial" pitchFamily="34" charset="0"/>
                        </a:rPr>
                        <a:t>1 ha</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1"/>
                  </a:ext>
                </a:extLst>
              </a:tr>
              <a:tr h="2707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400" b="1" dirty="0">
                          <a:solidFill>
                            <a:schemeClr val="tx1"/>
                          </a:solidFill>
                          <a:latin typeface="Arial" pitchFamily="34" charset="0"/>
                          <a:cs typeface="Arial" pitchFamily="34" charset="0"/>
                        </a:rPr>
                        <a:t>05</a:t>
                      </a:r>
                    </a:p>
                  </a:txBody>
                  <a:tcPr>
                    <a:solidFill>
                      <a:srgbClr val="CCFF99"/>
                    </a:solidFill>
                  </a:tcPr>
                </a:tc>
                <a:extLst>
                  <a:ext uri="{0D108BD9-81ED-4DB2-BD59-A6C34878D82A}">
                    <a16:rowId xmlns:a16="http://schemas.microsoft.com/office/drawing/2014/main" val="10002"/>
                  </a:ext>
                </a:extLst>
              </a:tr>
              <a:tr h="2707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Season</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400" b="1" dirty="0">
                          <a:solidFill>
                            <a:schemeClr val="tx1"/>
                          </a:solidFill>
                          <a:latin typeface="Arial" pitchFamily="34" charset="0"/>
                          <a:cs typeface="Arial" pitchFamily="34" charset="0"/>
                        </a:rPr>
                        <a:t>Rabi</a:t>
                      </a:r>
                    </a:p>
                  </a:txBody>
                  <a:tcPr>
                    <a:solidFill>
                      <a:srgbClr val="CCFF99"/>
                    </a:solidFill>
                  </a:tcPr>
                </a:tc>
                <a:extLst>
                  <a:ext uri="{0D108BD9-81ED-4DB2-BD59-A6C34878D82A}">
                    <a16:rowId xmlns:a16="http://schemas.microsoft.com/office/drawing/2014/main" val="10003"/>
                  </a:ext>
                </a:extLst>
              </a:tr>
              <a:tr h="102874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ea typeface="Arial Unicode MS" pitchFamily="34" charset="-128"/>
                          <a:cs typeface="Arial" pitchFamily="34" charset="0"/>
                        </a:rPr>
                        <a:t>Prioritized Problem</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287338" indent="-233363">
                        <a:buFont typeface="Arial" pitchFamily="34" charset="0"/>
                        <a:buChar char="•"/>
                        <a:defRPr/>
                      </a:pPr>
                      <a:r>
                        <a:rPr lang="en-US" sz="1400" b="1" baseline="0" dirty="0">
                          <a:solidFill>
                            <a:schemeClr val="tx1"/>
                          </a:solidFill>
                          <a:latin typeface="Arial" pitchFamily="34" charset="0"/>
                          <a:ea typeface="Times New Roman"/>
                          <a:cs typeface="Arial" pitchFamily="34" charset="0"/>
                        </a:rPr>
                        <a:t>Inadequate knowledge on soil test based nutrient  management</a:t>
                      </a:r>
                    </a:p>
                    <a:p>
                      <a:pPr marL="287338" indent="-233363">
                        <a:buFont typeface="Arial" pitchFamily="34" charset="0"/>
                        <a:buChar char="•"/>
                        <a:defRPr/>
                      </a:pPr>
                      <a:r>
                        <a:rPr lang="en-US" sz="1400" b="1" baseline="0" dirty="0">
                          <a:solidFill>
                            <a:schemeClr val="tx1"/>
                          </a:solidFill>
                          <a:latin typeface="Arial" pitchFamily="34" charset="0"/>
                          <a:cs typeface="Arial" pitchFamily="34" charset="0"/>
                        </a:rPr>
                        <a:t>Indiscriminate use of  chemical inputs</a:t>
                      </a:r>
                    </a:p>
                    <a:p>
                      <a:pPr marL="287338" indent="-233363">
                        <a:buFont typeface="Arial" pitchFamily="34" charset="0"/>
                        <a:buChar char="•"/>
                        <a:defRPr/>
                      </a:pPr>
                      <a:r>
                        <a:rPr lang="en-US" sz="1400" b="1" baseline="0" dirty="0">
                          <a:solidFill>
                            <a:schemeClr val="tx1"/>
                          </a:solidFill>
                          <a:latin typeface="Arial" pitchFamily="34" charset="0"/>
                          <a:cs typeface="Arial" pitchFamily="34" charset="0"/>
                        </a:rPr>
                        <a:t>Physiological disorders due to deficiency  of nutrients</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r h="102874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Technologies Demonstrated</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346075"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latin typeface="Arial" pitchFamily="34" charset="0"/>
                          <a:cs typeface="Arial" pitchFamily="34" charset="0"/>
                        </a:rPr>
                        <a:t>Seed tr. With Pseudomonas@10g/kg</a:t>
                      </a:r>
                      <a:r>
                        <a:rPr lang="en-US" sz="1400" b="1" baseline="0" dirty="0">
                          <a:solidFill>
                            <a:schemeClr val="tx1"/>
                          </a:solidFill>
                          <a:latin typeface="Arial" pitchFamily="34" charset="0"/>
                          <a:cs typeface="Arial" pitchFamily="34" charset="0"/>
                        </a:rPr>
                        <a:t> seed</a:t>
                      </a:r>
                    </a:p>
                    <a:p>
                      <a:pPr marL="346075"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baseline="0" dirty="0">
                          <a:solidFill>
                            <a:schemeClr val="tx1"/>
                          </a:solidFill>
                          <a:latin typeface="Arial" pitchFamily="34" charset="0"/>
                          <a:cs typeface="Arial" pitchFamily="34" charset="0"/>
                        </a:rPr>
                        <a:t>Lime@600kg/ha</a:t>
                      </a:r>
                    </a:p>
                    <a:p>
                      <a:pPr marL="346075"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baseline="0" dirty="0">
                          <a:solidFill>
                            <a:schemeClr val="tx1"/>
                          </a:solidFill>
                          <a:latin typeface="Arial" pitchFamily="34" charset="0"/>
                          <a:cs typeface="Arial" pitchFamily="34" charset="0"/>
                        </a:rPr>
                        <a:t>STL based nutrient application</a:t>
                      </a:r>
                    </a:p>
                    <a:p>
                      <a:pPr marL="346075"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baseline="0" dirty="0">
                          <a:solidFill>
                            <a:schemeClr val="tx1"/>
                          </a:solidFill>
                          <a:latin typeface="Arial" pitchFamily="34" charset="0"/>
                          <a:cs typeface="Arial" pitchFamily="34" charset="0"/>
                        </a:rPr>
                        <a:t>Foliar application of Veg. special @5g/lit of water</a:t>
                      </a:r>
                      <a:endParaRPr lang="en-US" sz="14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5"/>
                  </a:ext>
                </a:extLst>
              </a:tr>
            </a:tbl>
          </a:graphicData>
        </a:graphic>
      </p:graphicFrame>
      <p:sp>
        <p:nvSpPr>
          <p:cNvPr id="8"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FLD 5.  INTEGRATED NUTRIENT MANAGEMNT IN CABBAGE</a:t>
            </a:r>
          </a:p>
        </p:txBody>
      </p:sp>
      <p:pic>
        <p:nvPicPr>
          <p:cNvPr id="17" name="Picture 2" descr="C:\Users\User\Desktop\ARM\FLD-method demonstration on soil sampling.jpg"/>
          <p:cNvPicPr>
            <a:picLocks noGrp="1" noChangeAspect="1" noChangeArrowheads="1"/>
          </p:cNvPicPr>
          <p:nvPr>
            <p:ph sz="half" idx="1"/>
          </p:nvPr>
        </p:nvPicPr>
        <p:blipFill>
          <a:blip r:embed="rId2" cstate="print"/>
          <a:srcRect/>
          <a:stretch>
            <a:fillRect/>
          </a:stretch>
        </p:blipFill>
        <p:spPr bwMode="auto">
          <a:xfrm>
            <a:off x="75085" y="4054794"/>
            <a:ext cx="3125315" cy="2269806"/>
          </a:xfrm>
          <a:prstGeom prst="rect">
            <a:avLst/>
          </a:prstGeom>
          <a:noFill/>
          <a:ln>
            <a:solidFill>
              <a:schemeClr val="accent1"/>
            </a:solidFill>
          </a:ln>
        </p:spPr>
      </p:pic>
      <p:pic>
        <p:nvPicPr>
          <p:cNvPr id="18" name="Picture 3" descr="C:\Users\User\Desktop\ARM\2.Method demonstration on application of pseudomonas in cabbage field at KDH Village.jpg"/>
          <p:cNvPicPr>
            <a:picLocks noGrp="1" noChangeAspect="1" noChangeArrowheads="1"/>
          </p:cNvPicPr>
          <p:nvPr>
            <p:ph sz="half" idx="2"/>
          </p:nvPr>
        </p:nvPicPr>
        <p:blipFill>
          <a:blip r:embed="rId3" cstate="print"/>
          <a:srcRect/>
          <a:stretch>
            <a:fillRect/>
          </a:stretch>
        </p:blipFill>
        <p:spPr bwMode="auto">
          <a:xfrm>
            <a:off x="6503020" y="418920"/>
            <a:ext cx="2596376" cy="3291840"/>
          </a:xfrm>
          <a:prstGeom prst="rect">
            <a:avLst/>
          </a:prstGeom>
          <a:noFill/>
          <a:ln>
            <a:solidFill>
              <a:schemeClr val="accent1"/>
            </a:solidFill>
          </a:ln>
        </p:spPr>
      </p:pic>
      <p:pic>
        <p:nvPicPr>
          <p:cNvPr id="19" name="Picture 5" descr="C:\Users\User\Desktop\ARM\SAVE_20210417_121500.jpg"/>
          <p:cNvPicPr>
            <a:picLocks noChangeAspect="1" noChangeArrowheads="1"/>
          </p:cNvPicPr>
          <p:nvPr/>
        </p:nvPicPr>
        <p:blipFill>
          <a:blip r:embed="rId4" cstate="print"/>
          <a:srcRect/>
          <a:stretch>
            <a:fillRect/>
          </a:stretch>
        </p:blipFill>
        <p:spPr bwMode="auto">
          <a:xfrm>
            <a:off x="3352800" y="4054794"/>
            <a:ext cx="3048000" cy="2269806"/>
          </a:xfrm>
          <a:prstGeom prst="rect">
            <a:avLst/>
          </a:prstGeom>
          <a:noFill/>
          <a:ln>
            <a:solidFill>
              <a:schemeClr val="accent1"/>
            </a:solidFill>
          </a:ln>
        </p:spPr>
      </p:pic>
      <p:pic>
        <p:nvPicPr>
          <p:cNvPr id="20" name="Picture 4" descr="C:\Users\User\Desktop\ARM\1. method demonstration on application of IIHR Vegetable special in cabbage field at KDH Village.jpg"/>
          <p:cNvPicPr>
            <a:picLocks noChangeAspect="1" noChangeArrowheads="1"/>
          </p:cNvPicPr>
          <p:nvPr/>
        </p:nvPicPr>
        <p:blipFill>
          <a:blip r:embed="rId5" cstate="print"/>
          <a:srcRect/>
          <a:stretch>
            <a:fillRect/>
          </a:stretch>
        </p:blipFill>
        <p:spPr bwMode="auto">
          <a:xfrm>
            <a:off x="6503020" y="3863161"/>
            <a:ext cx="2596376" cy="2461440"/>
          </a:xfrm>
          <a:prstGeom prst="rect">
            <a:avLst/>
          </a:prstGeom>
          <a:noFill/>
          <a:ln>
            <a:solidFill>
              <a:schemeClr val="accent1"/>
            </a:solidFill>
          </a:ln>
        </p:spPr>
      </p:pic>
      <p:sp>
        <p:nvSpPr>
          <p:cNvPr id="10" name="Footer Placeholder 3">
            <a:extLst>
              <a:ext uri="{FF2B5EF4-FFF2-40B4-BE49-F238E27FC236}">
                <a16:creationId xmlns:a16="http://schemas.microsoft.com/office/drawing/2014/main" id="{D8A89D4F-89CF-470C-8F4F-961F21A1D194}"/>
              </a:ext>
            </a:extLst>
          </p:cNvPr>
          <p:cNvSpPr txBox="1">
            <a:spLocks/>
          </p:cNvSpPr>
          <p:nvPr/>
        </p:nvSpPr>
        <p:spPr bwMode="auto">
          <a:xfrm>
            <a:off x="0" y="6553200"/>
            <a:ext cx="9144000" cy="304800"/>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730681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83120273"/>
              </p:ext>
            </p:extLst>
          </p:nvPr>
        </p:nvGraphicFramePr>
        <p:xfrm>
          <a:off x="76200" y="609600"/>
          <a:ext cx="8991600" cy="2225040"/>
        </p:xfrm>
        <a:graphic>
          <a:graphicData uri="http://schemas.openxmlformats.org/drawingml/2006/table">
            <a:tbl>
              <a:tblPr firstRow="1" bandRow="1">
                <a:tableStyleId>{5940675A-B579-460E-94D1-54222C63F5DA}</a:tableStyleId>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370840">
                <a:tc>
                  <a:txBody>
                    <a:bodyPr/>
                    <a:lstStyle/>
                    <a:p>
                      <a:pPr algn="ctr"/>
                      <a:r>
                        <a:rPr lang="en-US" b="1" dirty="0">
                          <a:solidFill>
                            <a:srgbClr val="C00000"/>
                          </a:solidFill>
                          <a:latin typeface="Arial" panose="020B0604020202020204" pitchFamily="34" charset="0"/>
                          <a:cs typeface="Arial" panose="020B0604020202020204" pitchFamily="34" charset="0"/>
                        </a:rPr>
                        <a:t>Activities carried out</a:t>
                      </a:r>
                    </a:p>
                  </a:txBody>
                  <a:tcPr>
                    <a:solidFill>
                      <a:schemeClr val="accent2">
                        <a:lumMod val="40000"/>
                        <a:lumOff val="60000"/>
                      </a:schemeClr>
                    </a:solidFill>
                  </a:tcPr>
                </a:tc>
                <a:tc>
                  <a:txBody>
                    <a:bodyPr/>
                    <a:lstStyle/>
                    <a:p>
                      <a:pPr algn="ctr"/>
                      <a:r>
                        <a:rPr lang="en-US" b="1" dirty="0">
                          <a:solidFill>
                            <a:srgbClr val="C00000"/>
                          </a:solidFill>
                          <a:latin typeface="Arial" panose="020B0604020202020204" pitchFamily="34" charset="0"/>
                          <a:cs typeface="Arial" panose="020B0604020202020204" pitchFamily="34" charset="0"/>
                        </a:rPr>
                        <a:t>No.</a:t>
                      </a:r>
                      <a:r>
                        <a:rPr lang="en-US" b="1" baseline="0" dirty="0">
                          <a:solidFill>
                            <a:srgbClr val="C00000"/>
                          </a:solidFill>
                          <a:latin typeface="Arial" panose="020B0604020202020204" pitchFamily="34" charset="0"/>
                          <a:cs typeface="Arial" panose="020B0604020202020204" pitchFamily="34" charset="0"/>
                        </a:rPr>
                        <a:t> of </a:t>
                      </a:r>
                      <a:r>
                        <a:rPr lang="en-US" b="1" baseline="0" dirty="0" err="1">
                          <a:solidFill>
                            <a:srgbClr val="C00000"/>
                          </a:solidFill>
                          <a:latin typeface="Arial" panose="020B0604020202020204" pitchFamily="34" charset="0"/>
                          <a:cs typeface="Arial" panose="020B0604020202020204" pitchFamily="34" charset="0"/>
                        </a:rPr>
                        <a:t>programme</a:t>
                      </a:r>
                      <a:endParaRPr lang="en-US" b="1" dirty="0">
                        <a:solidFill>
                          <a:srgbClr val="C00000"/>
                        </a:solidFill>
                        <a:latin typeface="Arial" panose="020B0604020202020204" pitchFamily="34" charset="0"/>
                        <a:cs typeface="Arial" panose="020B0604020202020204" pitchFamily="34" charset="0"/>
                      </a:endParaRPr>
                    </a:p>
                  </a:txBody>
                  <a:tcPr>
                    <a:solidFill>
                      <a:schemeClr val="accent2">
                        <a:lumMod val="40000"/>
                        <a:lumOff val="60000"/>
                      </a:schemeClr>
                    </a:solidFill>
                  </a:tcPr>
                </a:tc>
                <a:extLst>
                  <a:ext uri="{0D108BD9-81ED-4DB2-BD59-A6C34878D82A}">
                    <a16:rowId xmlns:a16="http://schemas.microsoft.com/office/drawing/2014/main" val="10000"/>
                  </a:ext>
                </a:extLst>
              </a:tr>
              <a:tr h="370840">
                <a:tc>
                  <a:txBody>
                    <a:bodyPr/>
                    <a:lstStyle/>
                    <a:p>
                      <a:r>
                        <a:rPr lang="en-US" b="1" dirty="0">
                          <a:latin typeface="Arial" panose="020B0604020202020204" pitchFamily="34" charset="0"/>
                          <a:cs typeface="Arial" panose="020B0604020202020204" pitchFamily="34" charset="0"/>
                        </a:rPr>
                        <a:t>Group meeting</a:t>
                      </a:r>
                    </a:p>
                  </a:txBody>
                  <a:tcPr/>
                </a:tc>
                <a:tc>
                  <a:txBody>
                    <a:bodyPr/>
                    <a:lstStyle/>
                    <a:p>
                      <a:pPr algn="ctr"/>
                      <a:r>
                        <a:rPr lang="en-US" b="1" dirty="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10001"/>
                  </a:ext>
                </a:extLst>
              </a:tr>
              <a:tr h="370840">
                <a:tc>
                  <a:txBody>
                    <a:bodyPr/>
                    <a:lstStyle/>
                    <a:p>
                      <a:r>
                        <a:rPr lang="en-US" b="1" dirty="0">
                          <a:latin typeface="Arial" panose="020B0604020202020204" pitchFamily="34" charset="0"/>
                          <a:cs typeface="Arial" panose="020B0604020202020204" pitchFamily="34" charset="0"/>
                        </a:rPr>
                        <a:t>Field visit</a:t>
                      </a:r>
                    </a:p>
                  </a:txBody>
                  <a:tcPr/>
                </a:tc>
                <a:tc>
                  <a:txBody>
                    <a:bodyPr/>
                    <a:lstStyle/>
                    <a:p>
                      <a:pPr algn="ctr"/>
                      <a:r>
                        <a:rPr lang="en-US" b="1"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0002"/>
                  </a:ext>
                </a:extLst>
              </a:tr>
              <a:tr h="370840">
                <a:tc>
                  <a:txBody>
                    <a:bodyPr/>
                    <a:lstStyle/>
                    <a:p>
                      <a:r>
                        <a:rPr lang="en-US" b="1" dirty="0">
                          <a:latin typeface="Arial" panose="020B0604020202020204" pitchFamily="34" charset="0"/>
                          <a:cs typeface="Arial" panose="020B0604020202020204" pitchFamily="34" charset="0"/>
                        </a:rPr>
                        <a:t>Method demo.</a:t>
                      </a:r>
                    </a:p>
                  </a:txBody>
                  <a:tcPr/>
                </a:tc>
                <a:tc>
                  <a:txBody>
                    <a:bodyPr/>
                    <a:lstStyle/>
                    <a:p>
                      <a:pPr algn="ctr"/>
                      <a:r>
                        <a:rPr lang="en-US" b="1"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0003"/>
                  </a:ext>
                </a:extLst>
              </a:tr>
              <a:tr h="370840">
                <a:tc>
                  <a:txBody>
                    <a:bodyPr/>
                    <a:lstStyle/>
                    <a:p>
                      <a:r>
                        <a:rPr lang="en-US" b="1" dirty="0">
                          <a:latin typeface="Arial" panose="020B0604020202020204" pitchFamily="34" charset="0"/>
                          <a:cs typeface="Arial" panose="020B0604020202020204" pitchFamily="34" charset="0"/>
                        </a:rPr>
                        <a:t>Training</a:t>
                      </a:r>
                    </a:p>
                  </a:txBody>
                  <a:tcPr/>
                </a:tc>
                <a:tc>
                  <a:txBody>
                    <a:bodyPr/>
                    <a:lstStyle/>
                    <a:p>
                      <a:pPr algn="ctr"/>
                      <a:r>
                        <a:rPr lang="en-US" b="1" dirty="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10004"/>
                  </a:ext>
                </a:extLst>
              </a:tr>
              <a:tr h="370840">
                <a:tc>
                  <a:txBody>
                    <a:bodyPr/>
                    <a:lstStyle/>
                    <a:p>
                      <a:r>
                        <a:rPr lang="en-US" b="1" dirty="0">
                          <a:latin typeface="Arial" panose="020B0604020202020204" pitchFamily="34" charset="0"/>
                          <a:cs typeface="Arial" panose="020B0604020202020204" pitchFamily="34" charset="0"/>
                        </a:rPr>
                        <a:t>Other extension activities</a:t>
                      </a:r>
                    </a:p>
                  </a:txBody>
                  <a:tcPr/>
                </a:tc>
                <a:tc>
                  <a:txBody>
                    <a:bodyPr/>
                    <a:lstStyle/>
                    <a:p>
                      <a:pPr algn="ctr"/>
                      <a:r>
                        <a:rPr lang="en-US" b="1" dirty="0">
                          <a:latin typeface="Arial" panose="020B0604020202020204" pitchFamily="34" charset="0"/>
                          <a:cs typeface="Arial" panose="020B0604020202020204" pitchFamily="34" charset="0"/>
                        </a:rPr>
                        <a:t>14</a:t>
                      </a: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0" y="6519446"/>
            <a:ext cx="9144000" cy="338554"/>
          </a:xfrm>
          <a:prstGeom prst="rect">
            <a:avLst/>
          </a:prstGeom>
          <a:solidFill>
            <a:srgbClr val="FFC000"/>
          </a:solidFill>
        </p:spPr>
        <p:txBody>
          <a:bodyPr wrap="square" rtlCol="0">
            <a:spAutoFit/>
          </a:bodyPr>
          <a:lstStyle/>
          <a:p>
            <a:pPr algn="just"/>
            <a:r>
              <a:rPr lang="en-US" sz="1600" b="1" dirty="0">
                <a:solidFill>
                  <a:srgbClr val="C00000"/>
                </a:solidFill>
                <a:latin typeface="Arial" pitchFamily="34" charset="0"/>
                <a:cs typeface="Arial" pitchFamily="34" charset="0"/>
              </a:rPr>
              <a:t>Status:</a:t>
            </a:r>
            <a:r>
              <a:rPr lang="en-US" sz="1600" b="1" dirty="0">
                <a:latin typeface="Arial" pitchFamily="34" charset="0"/>
                <a:cs typeface="Arial" pitchFamily="34" charset="0"/>
              </a:rPr>
              <a:t> Ongoing.		The crop is in its Head formation stage</a:t>
            </a:r>
          </a:p>
        </p:txBody>
      </p:sp>
      <p:sp>
        <p:nvSpPr>
          <p:cNvPr id="8"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FLD -  INTEGRATED NUTRIENT MANAGEMNT IN CABBAGE</a:t>
            </a:r>
          </a:p>
        </p:txBody>
      </p:sp>
      <p:sp>
        <p:nvSpPr>
          <p:cNvPr id="5" name="TextBox 4"/>
          <p:cNvSpPr txBox="1"/>
          <p:nvPr/>
        </p:nvSpPr>
        <p:spPr>
          <a:xfrm>
            <a:off x="76200" y="3181290"/>
            <a:ext cx="8991600" cy="400110"/>
          </a:xfrm>
          <a:prstGeom prst="rect">
            <a:avLst/>
          </a:prstGeom>
          <a:noFill/>
        </p:spPr>
        <p:txBody>
          <a:bodyPr wrap="square" rtlCol="0">
            <a:spAutoFit/>
          </a:bodyPr>
          <a:lstStyle/>
          <a:p>
            <a:pPr algn="ctr"/>
            <a:r>
              <a:rPr lang="en-US" sz="2000" b="1" dirty="0">
                <a:solidFill>
                  <a:srgbClr val="7030A0"/>
                </a:solidFill>
                <a:latin typeface="Arial" panose="020B0604020202020204" pitchFamily="34" charset="0"/>
                <a:cs typeface="Arial" panose="020B0604020202020204" pitchFamily="34" charset="0"/>
              </a:rPr>
              <a:t>OBSERVATION RECORDED (</a:t>
            </a:r>
            <a:r>
              <a:rPr lang="en-US" sz="2000" b="1" dirty="0" smtClean="0">
                <a:solidFill>
                  <a:srgbClr val="7030A0"/>
                </a:solidFill>
                <a:latin typeface="Arial" panose="020B0604020202020204" pitchFamily="34" charset="0"/>
                <a:cs typeface="Arial" panose="020B0604020202020204" pitchFamily="34" charset="0"/>
              </a:rPr>
              <a:t>2 months </a:t>
            </a:r>
            <a:r>
              <a:rPr lang="en-US" sz="2000" b="1" dirty="0">
                <a:solidFill>
                  <a:srgbClr val="7030A0"/>
                </a:solidFill>
                <a:latin typeface="Arial" panose="020B0604020202020204" pitchFamily="34" charset="0"/>
                <a:cs typeface="Arial" panose="020B0604020202020204" pitchFamily="34" charset="0"/>
              </a:rPr>
              <a:t>DAT)</a:t>
            </a:r>
          </a:p>
        </p:txBody>
      </p:sp>
      <p:graphicFrame>
        <p:nvGraphicFramePr>
          <p:cNvPr id="6" name="Table 5"/>
          <p:cNvGraphicFramePr>
            <a:graphicFrameLocks noGrp="1"/>
          </p:cNvGraphicFramePr>
          <p:nvPr>
            <p:extLst>
              <p:ext uri="{D42A27DB-BD31-4B8C-83A1-F6EECF244321}">
                <p14:modId xmlns:p14="http://schemas.microsoft.com/office/powerpoint/2010/main" val="2097094659"/>
              </p:ext>
            </p:extLst>
          </p:nvPr>
        </p:nvGraphicFramePr>
        <p:xfrm>
          <a:off x="76200" y="3657600"/>
          <a:ext cx="8991600" cy="2773680"/>
        </p:xfrm>
        <a:graphic>
          <a:graphicData uri="http://schemas.openxmlformats.org/drawingml/2006/table">
            <a:tbl>
              <a:tblPr firstRow="1" bandRow="1">
                <a:tableStyleId>{912C8C85-51F0-491E-9774-3900AFEF0FD7}</a:tableStyleId>
              </a:tblPr>
              <a:tblGrid>
                <a:gridCol w="4533900">
                  <a:extLst>
                    <a:ext uri="{9D8B030D-6E8A-4147-A177-3AD203B41FA5}">
                      <a16:colId xmlns:a16="http://schemas.microsoft.com/office/drawing/2014/main" val="20000"/>
                    </a:ext>
                  </a:extLst>
                </a:gridCol>
                <a:gridCol w="4457700">
                  <a:extLst>
                    <a:ext uri="{9D8B030D-6E8A-4147-A177-3AD203B41FA5}">
                      <a16:colId xmlns:a16="http://schemas.microsoft.com/office/drawing/2014/main" val="20001"/>
                    </a:ext>
                  </a:extLst>
                </a:gridCol>
              </a:tblGrid>
              <a:tr h="365760">
                <a:tc>
                  <a:txBody>
                    <a:bodyPr/>
                    <a:lstStyle/>
                    <a:p>
                      <a:pPr algn="ctr"/>
                      <a:r>
                        <a:rPr lang="en-US" sz="2000" b="1" dirty="0">
                          <a:latin typeface="Arial" panose="020B0604020202020204" pitchFamily="34" charset="0"/>
                          <a:cs typeface="Arial" panose="020B0604020202020204" pitchFamily="34" charset="0"/>
                        </a:rPr>
                        <a:t>Parameter</a:t>
                      </a:r>
                      <a:endParaRPr lang="en-US" sz="2000" b="1" dirty="0">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latin typeface="Arial" panose="020B0604020202020204" pitchFamily="34" charset="0"/>
                          <a:cs typeface="Arial" panose="020B0604020202020204" pitchFamily="34" charset="0"/>
                        </a:rPr>
                        <a:t>Observation</a:t>
                      </a:r>
                      <a:r>
                        <a:rPr lang="en-US" sz="2000" b="1" baseline="0" dirty="0">
                          <a:latin typeface="Arial" panose="020B0604020202020204" pitchFamily="34" charset="0"/>
                          <a:cs typeface="Arial" panose="020B0604020202020204" pitchFamily="34" charset="0"/>
                        </a:rPr>
                        <a:t> recoded</a:t>
                      </a:r>
                      <a:endParaRPr lang="en-US" sz="2000" b="1" dirty="0">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2000" b="1" dirty="0">
                          <a:latin typeface="Arial" panose="020B0604020202020204" pitchFamily="34" charset="0"/>
                          <a:cs typeface="Arial" panose="020B0604020202020204" pitchFamily="34" charset="0"/>
                        </a:rPr>
                        <a:t>Plant</a:t>
                      </a:r>
                      <a:r>
                        <a:rPr lang="en-US" sz="2000" b="1" baseline="0" dirty="0">
                          <a:latin typeface="Arial" panose="020B0604020202020204" pitchFamily="34" charset="0"/>
                          <a:cs typeface="Arial" panose="020B0604020202020204" pitchFamily="34" charset="0"/>
                        </a:rPr>
                        <a:t> height (cm)</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cs typeface="Arial" panose="020B0604020202020204" pitchFamily="34" charset="0"/>
                        </a:rPr>
                        <a:t>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2000" b="1" dirty="0">
                          <a:latin typeface="Arial" panose="020B0604020202020204" pitchFamily="34" charset="0"/>
                          <a:cs typeface="Arial" panose="020B0604020202020204" pitchFamily="34" charset="0"/>
                        </a:rPr>
                        <a:t>No. of Plants / </a:t>
                      </a:r>
                      <a:r>
                        <a:rPr lang="en-US" sz="2000" b="1" dirty="0" err="1">
                          <a:latin typeface="Arial" panose="020B0604020202020204" pitchFamily="34" charset="0"/>
                          <a:cs typeface="Arial" panose="020B0604020202020204" pitchFamily="34" charset="0"/>
                        </a:rPr>
                        <a:t>sq.m</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Arial" panose="020B0604020202020204" pitchFamily="34" charset="0"/>
                          <a:cs typeface="Arial" panose="020B0604020202020204" pitchFamily="34"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2000" b="1" dirty="0">
                          <a:latin typeface="Arial" panose="020B0604020202020204" pitchFamily="34" charset="0"/>
                          <a:cs typeface="Arial" panose="020B0604020202020204" pitchFamily="34" charset="0"/>
                        </a:rPr>
                        <a:t>Size of the head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2000" b="1" dirty="0">
                          <a:latin typeface="Arial" panose="020B0604020202020204" pitchFamily="34" charset="0"/>
                          <a:cs typeface="Arial" panose="020B0604020202020204" pitchFamily="34" charset="0"/>
                        </a:rPr>
                        <a:t>Weight of the head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415798"/>
                  </a:ext>
                </a:extLst>
              </a:tr>
              <a:tr h="370840">
                <a:tc>
                  <a:txBody>
                    <a:bodyPr/>
                    <a:lstStyle/>
                    <a:p>
                      <a:r>
                        <a:rPr lang="en-US" sz="2000" b="1" dirty="0">
                          <a:latin typeface="Arial" panose="020B0604020202020204" pitchFamily="34" charset="0"/>
                          <a:cs typeface="Arial" panose="020B0604020202020204" pitchFamily="34" charset="0"/>
                        </a:rPr>
                        <a:t>Net Income (</a:t>
                      </a:r>
                      <a:r>
                        <a:rPr lang="en-US" sz="2000" b="1" dirty="0" err="1">
                          <a:latin typeface="Arial" panose="020B0604020202020204" pitchFamily="34" charset="0"/>
                          <a:cs typeface="Arial" panose="020B0604020202020204" pitchFamily="34" charset="0"/>
                        </a:rPr>
                        <a:t>Rs</a:t>
                      </a:r>
                      <a:r>
                        <a:rPr lang="en-US" sz="2000" b="1"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8071049"/>
                  </a:ext>
                </a:extLst>
              </a:tr>
              <a:tr h="370840">
                <a:tc>
                  <a:txBody>
                    <a:bodyPr/>
                    <a:lstStyle/>
                    <a:p>
                      <a:r>
                        <a:rPr lang="en-US" sz="2000" b="1" dirty="0">
                          <a:latin typeface="Arial" panose="020B0604020202020204" pitchFamily="34" charset="0"/>
                          <a:cs typeface="Arial" panose="020B0604020202020204" pitchFamily="34" charset="0"/>
                        </a:rPr>
                        <a:t>BCR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848141"/>
                  </a:ext>
                </a:extLst>
              </a:tr>
            </a:tbl>
          </a:graphicData>
        </a:graphic>
      </p:graphicFrame>
    </p:spTree>
    <p:extLst>
      <p:ext uri="{BB962C8B-B14F-4D97-AF65-F5344CB8AC3E}">
        <p14:creationId xmlns:p14="http://schemas.microsoft.com/office/powerpoint/2010/main" val="1694463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2" name="AutoShape 4" descr="Image result for images of rice crop in lodging condition"/>
          <p:cNvSpPr>
            <a:spLocks noChangeAspect="1" noChangeArrowheads="1"/>
          </p:cNvSpPr>
          <p:nvPr/>
        </p:nvSpPr>
        <p:spPr bwMode="auto">
          <a:xfrm>
            <a:off x="155575" y="-144462"/>
            <a:ext cx="304800" cy="304800"/>
          </a:xfrm>
          <a:prstGeom prst="rect">
            <a:avLst/>
          </a:prstGeom>
          <a:noFill/>
          <a:ln w="9525">
            <a:noFill/>
            <a:miter lim="800000"/>
            <a:headEnd/>
            <a:tailEnd/>
          </a:ln>
        </p:spPr>
        <p:txBody>
          <a:bodyPr/>
          <a:lstStyle/>
          <a:p>
            <a:endParaRPr lang="en-US">
              <a:latin typeface="Calibri" pitchFamily="34" charset="0"/>
            </a:endParaRPr>
          </a:p>
        </p:txBody>
      </p:sp>
      <p:sp>
        <p:nvSpPr>
          <p:cNvPr id="14" name="TextBox 13"/>
          <p:cNvSpPr txBox="1"/>
          <p:nvPr/>
        </p:nvSpPr>
        <p:spPr>
          <a:xfrm>
            <a:off x="0" y="7"/>
            <a:ext cx="9144000" cy="1015663"/>
          </a:xfrm>
          <a:prstGeom prst="rect">
            <a:avLst/>
          </a:prstGeom>
          <a:solidFill>
            <a:srgbClr val="008000"/>
          </a:solidFill>
          <a:ln>
            <a:solidFill>
              <a:schemeClr val="accent2"/>
            </a:solidFill>
          </a:ln>
        </p:spPr>
        <p:txBody>
          <a:bodyPr wrap="square" rtlCol="0">
            <a:spAutoFit/>
          </a:bodyPr>
          <a:lstStyle/>
          <a:p>
            <a:pPr algn="just">
              <a:defRPr/>
            </a:pPr>
            <a:r>
              <a:rPr lang="en-US" sz="2000" b="1" dirty="0">
                <a:ln w="11430"/>
                <a:solidFill>
                  <a:schemeClr val="bg1"/>
                </a:solidFill>
                <a:latin typeface="Arial" pitchFamily="34" charset="0"/>
                <a:cs typeface="Arial" pitchFamily="34" charset="0"/>
              </a:rPr>
              <a:t>FLD 6. </a:t>
            </a:r>
            <a:r>
              <a:rPr lang="en-US" sz="2000" b="1" dirty="0">
                <a:solidFill>
                  <a:schemeClr val="bg1"/>
                </a:solidFill>
                <a:latin typeface="Arial" panose="020B0604020202020204" pitchFamily="34" charset="0"/>
                <a:cs typeface="Arial" panose="020B0604020202020204" pitchFamily="34" charset="0"/>
              </a:rPr>
              <a:t>BIO-INTENSIVE INTERVENTION OF PEST ,DROUGHT MANAGEMENT AND  DETERRING CROP RAIDING  WILD ELEPHANTS  IN SMALL CARDAMOM</a:t>
            </a:r>
            <a:endParaRPr lang="en-US" sz="2000" b="1" dirty="0">
              <a:ln w="11430"/>
              <a:solidFill>
                <a:schemeClr val="bg1"/>
              </a:solidFill>
              <a:latin typeface="Arial" pitchFamily="34" charset="0"/>
              <a:cs typeface="Arial"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920273969"/>
              </p:ext>
            </p:extLst>
          </p:nvPr>
        </p:nvGraphicFramePr>
        <p:xfrm>
          <a:off x="76200" y="1143000"/>
          <a:ext cx="5710246" cy="5586581"/>
        </p:xfrm>
        <a:graphic>
          <a:graphicData uri="http://schemas.openxmlformats.org/drawingml/2006/table">
            <a:tbl>
              <a:tblPr firstRow="1" bandRow="1">
                <a:tableStyleId>{5940675A-B579-460E-94D1-54222C63F5DA}</a:tableStyleId>
              </a:tblPr>
              <a:tblGrid>
                <a:gridCol w="2424098">
                  <a:extLst>
                    <a:ext uri="{9D8B030D-6E8A-4147-A177-3AD203B41FA5}">
                      <a16:colId xmlns:a16="http://schemas.microsoft.com/office/drawing/2014/main" val="20000"/>
                    </a:ext>
                  </a:extLst>
                </a:gridCol>
                <a:gridCol w="3286148">
                  <a:extLst>
                    <a:ext uri="{9D8B030D-6E8A-4147-A177-3AD203B41FA5}">
                      <a16:colId xmlns:a16="http://schemas.microsoft.com/office/drawing/2014/main" val="20001"/>
                    </a:ext>
                  </a:extLst>
                </a:gridCol>
              </a:tblGrid>
              <a:tr h="3990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bg1"/>
                          </a:solidFill>
                          <a:effectLst/>
                          <a:latin typeface="Arial" pitchFamily="34" charset="0"/>
                          <a:cs typeface="Arial" pitchFamily="34" charset="0"/>
                        </a:rPr>
                        <a:t>Operational area </a:t>
                      </a:r>
                      <a:endParaRPr kumimoji="0" lang="en-US" sz="20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algn="l" fontAlgn="auto">
                        <a:spcBef>
                          <a:spcPts val="0"/>
                        </a:spcBef>
                        <a:spcAft>
                          <a:spcPts val="0"/>
                        </a:spcAft>
                        <a:defRPr/>
                      </a:pPr>
                      <a:r>
                        <a:rPr lang="en-US" sz="2000" b="1" dirty="0" smtClean="0">
                          <a:solidFill>
                            <a:schemeClr val="tx1"/>
                          </a:solidFill>
                          <a:latin typeface="Arial" pitchFamily="34" charset="0"/>
                          <a:cs typeface="Arial" pitchFamily="34" charset="0"/>
                        </a:rPr>
                        <a:t> </a:t>
                      </a:r>
                      <a:r>
                        <a:rPr lang="en-US" sz="2000" b="1" dirty="0" err="1" smtClean="0">
                          <a:solidFill>
                            <a:schemeClr val="tx1"/>
                          </a:solidFill>
                          <a:latin typeface="Arial" pitchFamily="34" charset="0"/>
                          <a:cs typeface="Arial" pitchFamily="34" charset="0"/>
                        </a:rPr>
                        <a:t>Udumbanchola</a:t>
                      </a:r>
                      <a:endParaRPr lang="en-US" sz="2000" b="1" dirty="0">
                        <a:solidFill>
                          <a:schemeClr val="tx1"/>
                        </a:solidFill>
                        <a:latin typeface="Arial" pitchFamily="34" charset="0"/>
                        <a:cs typeface="Arial" pitchFamily="34" charset="0"/>
                      </a:endParaRPr>
                    </a:p>
                  </a:txBody>
                  <a:tcPr marL="9525" marR="9525" marT="9525" marB="0" anchor="b">
                    <a:solidFill>
                      <a:srgbClr val="93FF93"/>
                    </a:solidFill>
                  </a:tcPr>
                </a:tc>
                <a:extLst>
                  <a:ext uri="{0D108BD9-81ED-4DB2-BD59-A6C34878D82A}">
                    <a16:rowId xmlns:a16="http://schemas.microsoft.com/office/drawing/2014/main" val="10000"/>
                  </a:ext>
                </a:extLst>
              </a:tr>
              <a:tr h="3990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bg1"/>
                          </a:solidFill>
                          <a:effectLst/>
                          <a:latin typeface="Arial" pitchFamily="34" charset="0"/>
                          <a:cs typeface="Arial" pitchFamily="34" charset="0"/>
                        </a:rPr>
                        <a:t>Season </a:t>
                      </a:r>
                      <a:endParaRPr kumimoji="0" lang="en-US" sz="20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800" b="1" dirty="0" err="1">
                          <a:solidFill>
                            <a:schemeClr val="tx1"/>
                          </a:solidFill>
                          <a:latin typeface="Arial" pitchFamily="34" charset="0"/>
                          <a:cs typeface="Arial" pitchFamily="34" charset="0"/>
                        </a:rPr>
                        <a:t>Kharif</a:t>
                      </a:r>
                      <a:r>
                        <a:rPr lang="en-US" sz="1800" b="1" dirty="0">
                          <a:solidFill>
                            <a:schemeClr val="tx1"/>
                          </a:solidFill>
                          <a:latin typeface="Arial" pitchFamily="34" charset="0"/>
                          <a:cs typeface="Arial" pitchFamily="34" charset="0"/>
                        </a:rPr>
                        <a:t> </a:t>
                      </a:r>
                      <a:endParaRPr lang="en-US" sz="1800" dirty="0"/>
                    </a:p>
                  </a:txBody>
                  <a:tcPr>
                    <a:solidFill>
                      <a:srgbClr val="93FF93"/>
                    </a:solidFill>
                  </a:tcPr>
                </a:tc>
                <a:extLst>
                  <a:ext uri="{0D108BD9-81ED-4DB2-BD59-A6C34878D82A}">
                    <a16:rowId xmlns:a16="http://schemas.microsoft.com/office/drawing/2014/main" val="10001"/>
                  </a:ext>
                </a:extLst>
              </a:tr>
              <a:tr h="3990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bg1"/>
                          </a:solidFill>
                          <a:effectLst/>
                          <a:latin typeface="Arial" pitchFamily="34" charset="0"/>
                          <a:cs typeface="Arial" pitchFamily="34" charset="0"/>
                        </a:rPr>
                        <a:t>Situation </a:t>
                      </a:r>
                      <a:endParaRPr kumimoji="0" lang="en-US" sz="20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itchFamily="34" charset="0"/>
                          <a:cs typeface="Arial" pitchFamily="34" charset="0"/>
                        </a:rPr>
                        <a:t>Irrigated</a:t>
                      </a:r>
                    </a:p>
                  </a:txBody>
                  <a:tcPr>
                    <a:solidFill>
                      <a:srgbClr val="93FF93"/>
                    </a:solidFill>
                  </a:tcPr>
                </a:tc>
                <a:extLst>
                  <a:ext uri="{0D108BD9-81ED-4DB2-BD59-A6C34878D82A}">
                    <a16:rowId xmlns:a16="http://schemas.microsoft.com/office/drawing/2014/main" val="10002"/>
                  </a:ext>
                </a:extLst>
              </a:tr>
              <a:tr h="399010">
                <a:tc>
                  <a:txBody>
                    <a:bodyPr/>
                    <a:lstStyle/>
                    <a:p>
                      <a:pPr>
                        <a:lnSpc>
                          <a:spcPct val="100000"/>
                        </a:lnSpc>
                      </a:pPr>
                      <a:r>
                        <a:rPr lang="en-US" sz="2000" b="1" dirty="0">
                          <a:solidFill>
                            <a:schemeClr val="bg1"/>
                          </a:solidFill>
                          <a:latin typeface="Arial" pitchFamily="34" charset="0"/>
                          <a:cs typeface="Arial" pitchFamily="34" charset="0"/>
                        </a:rPr>
                        <a:t>Area</a:t>
                      </a:r>
                    </a:p>
                  </a:txBody>
                  <a:tcPr>
                    <a:solidFill>
                      <a:srgbClr val="008000"/>
                    </a:solidFill>
                  </a:tcPr>
                </a:tc>
                <a:tc>
                  <a:txBody>
                    <a:bodyPr/>
                    <a:lstStyle/>
                    <a:p>
                      <a:r>
                        <a:rPr lang="en-US" sz="1800" b="1" dirty="0">
                          <a:latin typeface="Arial" pitchFamily="34" charset="0"/>
                          <a:cs typeface="Arial" pitchFamily="34" charset="0"/>
                        </a:rPr>
                        <a:t>2 ha</a:t>
                      </a:r>
                    </a:p>
                  </a:txBody>
                  <a:tcPr>
                    <a:solidFill>
                      <a:srgbClr val="93FF93"/>
                    </a:solidFill>
                  </a:tcPr>
                </a:tc>
                <a:extLst>
                  <a:ext uri="{0D108BD9-81ED-4DB2-BD59-A6C34878D82A}">
                    <a16:rowId xmlns:a16="http://schemas.microsoft.com/office/drawing/2014/main" val="10003"/>
                  </a:ext>
                </a:extLst>
              </a:tr>
              <a:tr h="3990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itchFamily="34" charset="0"/>
                          <a:cs typeface="Arial" pitchFamily="34" charset="0"/>
                        </a:rPr>
                        <a:t>Demonstrations</a:t>
                      </a:r>
                    </a:p>
                  </a:txBody>
                  <a:tcPr horzOverflow="overflow">
                    <a:solidFill>
                      <a:srgbClr val="008000"/>
                    </a:solidFill>
                  </a:tcPr>
                </a:tc>
                <a:tc>
                  <a:txBody>
                    <a:bodyPr/>
                    <a:lstStyle/>
                    <a:p>
                      <a:r>
                        <a:rPr lang="en-US" sz="1800" b="1" dirty="0">
                          <a:latin typeface="Arial" pitchFamily="34" charset="0"/>
                          <a:cs typeface="Arial" pitchFamily="34" charset="0"/>
                        </a:rPr>
                        <a:t>2</a:t>
                      </a:r>
                    </a:p>
                  </a:txBody>
                  <a:tcPr>
                    <a:solidFill>
                      <a:srgbClr val="93FF93"/>
                    </a:solidFill>
                  </a:tcPr>
                </a:tc>
                <a:extLst>
                  <a:ext uri="{0D108BD9-81ED-4DB2-BD59-A6C34878D82A}">
                    <a16:rowId xmlns:a16="http://schemas.microsoft.com/office/drawing/2014/main" val="10004"/>
                  </a:ext>
                </a:extLst>
              </a:tr>
              <a:tr h="3990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a:solidFill>
                            <a:schemeClr val="bg1"/>
                          </a:solidFill>
                          <a:latin typeface="Arial" pitchFamily="34" charset="0"/>
                          <a:cs typeface="Arial" pitchFamily="34" charset="0"/>
                        </a:rPr>
                        <a:t>Total Area </a:t>
                      </a:r>
                      <a:endParaRPr kumimoji="0" lang="en-US" sz="20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800" b="1" dirty="0">
                          <a:latin typeface="Arial" pitchFamily="34" charset="0"/>
                          <a:cs typeface="Arial" pitchFamily="34" charset="0"/>
                        </a:rPr>
                        <a:t>1.45</a:t>
                      </a:r>
                      <a:r>
                        <a:rPr lang="en-US" sz="1800" b="1" baseline="0" dirty="0">
                          <a:latin typeface="Arial" pitchFamily="34" charset="0"/>
                          <a:cs typeface="Arial" pitchFamily="34" charset="0"/>
                        </a:rPr>
                        <a:t> lakhs ha</a:t>
                      </a:r>
                      <a:endParaRPr lang="en-US" sz="1800" b="1" dirty="0">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5"/>
                  </a:ext>
                </a:extLst>
              </a:tr>
              <a:tr h="39901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dirty="0">
                          <a:solidFill>
                            <a:schemeClr val="bg1"/>
                          </a:solidFill>
                          <a:latin typeface="Arial" pitchFamily="34" charset="0"/>
                          <a:cs typeface="Arial" pitchFamily="34" charset="0"/>
                        </a:rPr>
                        <a:t>Area </a:t>
                      </a:r>
                      <a:r>
                        <a:rPr lang="en-US" sz="2000" b="1" baseline="0" dirty="0">
                          <a:solidFill>
                            <a:schemeClr val="bg1"/>
                          </a:solidFill>
                          <a:latin typeface="Arial" pitchFamily="34" charset="0"/>
                          <a:cs typeface="Arial" pitchFamily="34" charset="0"/>
                        </a:rPr>
                        <a:t>affected</a:t>
                      </a:r>
                      <a:r>
                        <a:rPr lang="en-US" sz="2000" b="1" dirty="0">
                          <a:solidFill>
                            <a:schemeClr val="bg1"/>
                          </a:solidFill>
                          <a:latin typeface="Arial" pitchFamily="34" charset="0"/>
                          <a:cs typeface="Arial" pitchFamily="34" charset="0"/>
                        </a:rPr>
                        <a:t> </a:t>
                      </a:r>
                      <a:endParaRPr kumimoji="0" lang="en-US" sz="20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800" b="1" dirty="0">
                          <a:latin typeface="Arial" pitchFamily="34" charset="0"/>
                          <a:cs typeface="Arial" pitchFamily="34" charset="0"/>
                        </a:rPr>
                        <a:t>348</a:t>
                      </a:r>
                    </a:p>
                  </a:txBody>
                  <a:tcPr>
                    <a:solidFill>
                      <a:srgbClr val="93FF93"/>
                    </a:solidFill>
                  </a:tcPr>
                </a:tc>
                <a:extLst>
                  <a:ext uri="{0D108BD9-81ED-4DB2-BD59-A6C34878D82A}">
                    <a16:rowId xmlns:a16="http://schemas.microsoft.com/office/drawing/2014/main" val="10006"/>
                  </a:ext>
                </a:extLst>
              </a:tr>
              <a:tr h="70657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dirty="0">
                          <a:solidFill>
                            <a:schemeClr val="bg1"/>
                          </a:solidFill>
                          <a:latin typeface="Arial" pitchFamily="34" charset="0"/>
                          <a:cs typeface="Arial" pitchFamily="34" charset="0"/>
                        </a:rPr>
                        <a:t>Prioritized problem</a:t>
                      </a: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Arial" pitchFamily="34" charset="0"/>
                          <a:ea typeface="Times New Roman"/>
                          <a:cs typeface="Arial" pitchFamily="34" charset="0"/>
                        </a:rPr>
                        <a:t>Indiscriminate use of chemical inputs</a:t>
                      </a:r>
                      <a:endParaRPr lang="en-US" sz="2000" b="1" dirty="0">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7"/>
                  </a:ext>
                </a:extLst>
              </a:tr>
              <a:tr h="102013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dirty="0">
                          <a:solidFill>
                            <a:schemeClr val="bg1"/>
                          </a:solidFill>
                          <a:latin typeface="Arial" pitchFamily="34" charset="0"/>
                          <a:cs typeface="Arial" pitchFamily="34" charset="0"/>
                        </a:rPr>
                        <a:t>Technologies Demonstrated</a:t>
                      </a:r>
                    </a:p>
                  </a:txBody>
                  <a:tcPr horzOverflow="overflow">
                    <a:solidFill>
                      <a:srgbClr val="008000"/>
                    </a:solidFill>
                  </a:tcPr>
                </a:tc>
                <a:tc>
                  <a:txBody>
                    <a:bodyPr/>
                    <a:lstStyle/>
                    <a:p>
                      <a:pPr>
                        <a:defRPr/>
                      </a:pPr>
                      <a:r>
                        <a:rPr lang="en-US" sz="2000" b="1" dirty="0">
                          <a:solidFill>
                            <a:schemeClr val="tx1"/>
                          </a:solidFill>
                          <a:latin typeface="Arial" pitchFamily="34" charset="0"/>
                          <a:ea typeface="Arial Unicode MS" pitchFamily="34" charset="-128"/>
                          <a:cs typeface="Arial" pitchFamily="34" charset="0"/>
                        </a:rPr>
                        <a:t>Bio-intensive Pest Management along with Foliar  Spray of 1% PPFM</a:t>
                      </a:r>
                      <a:endParaRPr lang="en-US" sz="2000" b="1" dirty="0">
                        <a:solidFill>
                          <a:schemeClr val="tx1"/>
                        </a:solidFill>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8"/>
                  </a:ext>
                </a:extLst>
              </a:tr>
              <a:tr h="78289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dirty="0">
                          <a:solidFill>
                            <a:schemeClr val="bg1"/>
                          </a:solidFill>
                          <a:latin typeface="Arial" pitchFamily="34" charset="0"/>
                          <a:cs typeface="Arial" pitchFamily="34" charset="0"/>
                        </a:rPr>
                        <a:t>Source </a:t>
                      </a: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rgbClr val="FF0000"/>
                          </a:solidFill>
                          <a:latin typeface="Arial" pitchFamily="34" charset="0"/>
                          <a:ea typeface="+mn-ea"/>
                          <a:cs typeface="Arial" pitchFamily="34" charset="0"/>
                        </a:rPr>
                        <a:t>KAU-Cardamom</a:t>
                      </a:r>
                      <a:r>
                        <a:rPr lang="en-US" sz="1600" b="1" kern="1200" baseline="0" dirty="0">
                          <a:solidFill>
                            <a:srgbClr val="FF0000"/>
                          </a:solidFill>
                          <a:latin typeface="Arial" pitchFamily="34" charset="0"/>
                          <a:ea typeface="+mn-ea"/>
                          <a:cs typeface="Arial" pitchFamily="34" charset="0"/>
                        </a:rPr>
                        <a:t> Research Station , ICAR-NBAIR, Indian Cardamom Research Station and ICAR-IISR</a:t>
                      </a:r>
                      <a:endParaRPr lang="en-US" sz="1600" b="1" dirty="0">
                        <a:solidFill>
                          <a:schemeClr val="tx1"/>
                        </a:solidFill>
                        <a:effectLst/>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9"/>
                  </a:ext>
                </a:extLst>
              </a:tr>
            </a:tbl>
          </a:graphicData>
        </a:graphic>
      </p:graphicFrame>
      <p:pic>
        <p:nvPicPr>
          <p:cNvPr id="9" name="Picture 3" descr="IMG_20210128_182124"/>
          <p:cNvPicPr>
            <a:picLocks noChangeAspect="1" noChangeArrowheads="1"/>
          </p:cNvPicPr>
          <p:nvPr/>
        </p:nvPicPr>
        <p:blipFill>
          <a:blip r:embed="rId2" cstate="print"/>
          <a:srcRect/>
          <a:stretch>
            <a:fillRect/>
          </a:stretch>
        </p:blipFill>
        <p:spPr bwMode="auto">
          <a:xfrm>
            <a:off x="5849551" y="3886200"/>
            <a:ext cx="3218249" cy="2825466"/>
          </a:xfrm>
          <a:prstGeom prst="rect">
            <a:avLst/>
          </a:prstGeom>
          <a:noFill/>
          <a:ln w="9525">
            <a:solidFill>
              <a:srgbClr val="FF0000"/>
            </a:solidFill>
            <a:miter lim="800000"/>
            <a:headEnd/>
            <a:tailEnd/>
          </a:ln>
        </p:spPr>
      </p:pic>
      <p:pic>
        <p:nvPicPr>
          <p:cNvPr id="3074" name="Picture 2" descr="C:\Users\Sudhakar\Desktop\ARM Photos\IMG-20210312-WA0035.jpg"/>
          <p:cNvPicPr>
            <a:picLocks noChangeAspect="1" noChangeArrowheads="1"/>
          </p:cNvPicPr>
          <p:nvPr/>
        </p:nvPicPr>
        <p:blipFill>
          <a:blip r:embed="rId3"/>
          <a:srcRect/>
          <a:stretch>
            <a:fillRect/>
          </a:stretch>
        </p:blipFill>
        <p:spPr bwMode="auto">
          <a:xfrm>
            <a:off x="5845954" y="1143000"/>
            <a:ext cx="3221846" cy="2571768"/>
          </a:xfrm>
          <a:prstGeom prst="rect">
            <a:avLst/>
          </a:prstGeom>
          <a:noFill/>
          <a:ln>
            <a:solidFill>
              <a:srgbClr val="FF0000"/>
            </a:solidFill>
          </a:ln>
        </p:spPr>
      </p:pic>
    </p:spTree>
    <p:extLst>
      <p:ext uri="{BB962C8B-B14F-4D97-AF65-F5344CB8AC3E}">
        <p14:creationId xmlns:p14="http://schemas.microsoft.com/office/powerpoint/2010/main" val="3492663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81988481"/>
              </p:ext>
            </p:extLst>
          </p:nvPr>
        </p:nvGraphicFramePr>
        <p:xfrm>
          <a:off x="76201" y="548640"/>
          <a:ext cx="5924560" cy="3566160"/>
        </p:xfrm>
        <a:graphic>
          <a:graphicData uri="http://schemas.openxmlformats.org/drawingml/2006/table">
            <a:tbl>
              <a:tblPr firstRow="1" bandRow="1">
                <a:tableStyleId>{2D5ABB26-0587-4C30-8999-92F81FD0307C}</a:tableStyleId>
              </a:tblPr>
              <a:tblGrid>
                <a:gridCol w="3424229">
                  <a:extLst>
                    <a:ext uri="{9D8B030D-6E8A-4147-A177-3AD203B41FA5}">
                      <a16:colId xmlns:a16="http://schemas.microsoft.com/office/drawing/2014/main" val="20000"/>
                    </a:ext>
                  </a:extLst>
                </a:gridCol>
                <a:gridCol w="1093248">
                  <a:extLst>
                    <a:ext uri="{9D8B030D-6E8A-4147-A177-3AD203B41FA5}">
                      <a16:colId xmlns:a16="http://schemas.microsoft.com/office/drawing/2014/main" val="20001"/>
                    </a:ext>
                  </a:extLst>
                </a:gridCol>
                <a:gridCol w="1407083">
                  <a:extLst>
                    <a:ext uri="{9D8B030D-6E8A-4147-A177-3AD203B41FA5}">
                      <a16:colId xmlns:a16="http://schemas.microsoft.com/office/drawing/2014/main" val="20002"/>
                    </a:ext>
                  </a:extLst>
                </a:gridCol>
              </a:tblGrid>
              <a:tr h="283636">
                <a:tc>
                  <a:txBody>
                    <a:bodyPr/>
                    <a:lstStyle/>
                    <a:p>
                      <a:pPr algn="ctr">
                        <a:lnSpc>
                          <a:spcPct val="100000"/>
                        </a:lnSpc>
                      </a:pPr>
                      <a:r>
                        <a:rPr lang="en-US" sz="2000" b="1" dirty="0">
                          <a:solidFill>
                            <a:srgbClr val="CC3399"/>
                          </a:solidFill>
                          <a:latin typeface="Arial" pitchFamily="34" charset="0"/>
                          <a:cs typeface="Arial" pitchFamily="34" charset="0"/>
                        </a:rPr>
                        <a:t>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CC3399"/>
                          </a:solidFill>
                          <a:latin typeface="Arial" pitchFamily="34" charset="0"/>
                          <a:cs typeface="Arial" pitchFamily="34" charset="0"/>
                        </a:rPr>
                        <a:t>Check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FF3399"/>
                          </a:solidFill>
                          <a:latin typeface="Arial" pitchFamily="34" charset="0"/>
                          <a:cs typeface="Arial" pitchFamily="34" charset="0"/>
                        </a:rPr>
                        <a:t>Demo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itchFamily="34" charset="0"/>
                          <a:cs typeface="Arial" pitchFamily="34" charset="0"/>
                        </a:rPr>
                        <a:t>Disease</a:t>
                      </a:r>
                      <a:r>
                        <a:rPr lang="en-US" sz="2000" b="1" baseline="0" dirty="0">
                          <a:solidFill>
                            <a:srgbClr val="002060"/>
                          </a:solidFill>
                          <a:latin typeface="Arial" pitchFamily="34" charset="0"/>
                          <a:cs typeface="Arial" pitchFamily="34" charset="0"/>
                        </a:rPr>
                        <a:t> Index (%)</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002060"/>
                          </a:solidFill>
                          <a:latin typeface="Arial" pitchFamily="34" charset="0"/>
                          <a:cs typeface="Arial" pitchFamily="34"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FF3399"/>
                          </a:solidFill>
                          <a:latin typeface="Arial" pitchFamily="34" charset="0"/>
                          <a:cs typeface="Arial" pitchFamily="34" charset="0"/>
                        </a:rPr>
                        <a:t>16.5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itchFamily="34" charset="0"/>
                          <a:cs typeface="Arial" pitchFamily="34" charset="0"/>
                        </a:rPr>
                        <a:t>Pest Incidence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002060"/>
                          </a:solidFill>
                          <a:latin typeface="Arial" pitchFamily="34" charset="0"/>
                          <a:cs typeface="Arial"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FF3399"/>
                          </a:solidFill>
                          <a:latin typeface="Arial" pitchFamily="34" charset="0"/>
                          <a:cs typeface="Arial" pitchFamily="34" charset="0"/>
                        </a:rPr>
                        <a:t>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83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itchFamily="34" charset="0"/>
                          <a:cs typeface="Arial" pitchFamily="34" charset="0"/>
                        </a:rPr>
                        <a:t>No. of wild elephants raids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002060"/>
                          </a:solidFill>
                          <a:latin typeface="Arial" pitchFamily="34" charset="0"/>
                          <a:cs typeface="Arial" pitchFamily="34"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000" b="1" dirty="0">
                          <a:solidFill>
                            <a:srgbClr val="FF3399"/>
                          </a:solidFill>
                          <a:latin typeface="Arial" pitchFamily="34" charset="0"/>
                          <a:cs typeface="Arial"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83636">
                <a:tc>
                  <a:txBody>
                    <a:bodyPr/>
                    <a:lstStyle/>
                    <a:p>
                      <a:pPr>
                        <a:lnSpc>
                          <a:spcPct val="100000"/>
                        </a:lnSpc>
                      </a:pPr>
                      <a:r>
                        <a:rPr kumimoji="0" lang="en-US" sz="2000" b="1" kern="1200" dirty="0">
                          <a:solidFill>
                            <a:srgbClr val="002060"/>
                          </a:solidFill>
                          <a:latin typeface="Arial" pitchFamily="34" charset="0"/>
                          <a:ea typeface="+mn-ea"/>
                          <a:cs typeface="Arial" pitchFamily="34" charset="0"/>
                        </a:rPr>
                        <a:t>Yield (q/ha)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002060"/>
                          </a:solidFill>
                          <a:latin typeface="Arial" pitchFamily="34" charset="0"/>
                          <a:cs typeface="Arial"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FF3399"/>
                          </a:solidFill>
                          <a:latin typeface="Arial" pitchFamily="34" charset="0"/>
                          <a:cs typeface="Arial" pitchFamily="34"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83636">
                <a:tc>
                  <a:txBody>
                    <a:bodyPr/>
                    <a:lstStyle/>
                    <a:p>
                      <a:pPr>
                        <a:lnSpc>
                          <a:spcPct val="100000"/>
                        </a:lnSpc>
                      </a:pPr>
                      <a:r>
                        <a:rPr kumimoji="0" lang="en-US" sz="2000" b="1" kern="1200" dirty="0">
                          <a:solidFill>
                            <a:srgbClr val="002060"/>
                          </a:solidFill>
                          <a:latin typeface="Arial" pitchFamily="34" charset="0"/>
                          <a:ea typeface="+mn-ea"/>
                          <a:cs typeface="Arial" pitchFamily="34" charset="0"/>
                        </a:rPr>
                        <a:t>Gross Cost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6858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550000</a:t>
                      </a:r>
                    </a:p>
                  </a:txBody>
                  <a:tcPr marL="56561" marR="56561"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sz="1800" b="1" dirty="0">
                          <a:solidFill>
                            <a:srgbClr val="FF3399"/>
                          </a:solidFill>
                          <a:latin typeface="Arial" pitchFamily="34" charset="0"/>
                          <a:ea typeface="Times New Roman"/>
                          <a:cs typeface="Arial" pitchFamily="34" charset="0"/>
                        </a:rPr>
                        <a:t>690000</a:t>
                      </a:r>
                    </a:p>
                  </a:txBody>
                  <a:tcPr marL="7856" marR="7856"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83636">
                <a:tc>
                  <a:txBody>
                    <a:bodyPr/>
                    <a:lstStyle/>
                    <a:p>
                      <a:pPr>
                        <a:lnSpc>
                          <a:spcPct val="100000"/>
                        </a:lnSpc>
                      </a:pPr>
                      <a:r>
                        <a:rPr kumimoji="0" lang="en-US" sz="2000" b="1" kern="1200" dirty="0">
                          <a:solidFill>
                            <a:srgbClr val="002060"/>
                          </a:solidFill>
                          <a:latin typeface="Arial" pitchFamily="34" charset="0"/>
                          <a:ea typeface="+mn-ea"/>
                          <a:cs typeface="Arial" pitchFamily="34" charset="0"/>
                        </a:rPr>
                        <a:t>Gross Return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68580" algn="ctr" defTabSz="914400" rtl="0" eaLnBrk="1" fontAlgn="auto" latinLnBrk="0" hangingPunct="1">
                        <a:lnSpc>
                          <a:spcPct val="115000"/>
                        </a:lnSpc>
                        <a:spcBef>
                          <a:spcPts val="0"/>
                        </a:spcBef>
                        <a:spcAft>
                          <a:spcPts val="1000"/>
                        </a:spcAft>
                        <a:buClrTx/>
                        <a:buSzTx/>
                        <a:buFontTx/>
                        <a:buNone/>
                        <a:tabLst/>
                        <a:defRPr/>
                      </a:pPr>
                      <a:r>
                        <a:rPr lang="en-US" sz="1800" b="1" dirty="0">
                          <a:solidFill>
                            <a:srgbClr val="002060"/>
                          </a:solidFill>
                          <a:latin typeface="Arial" pitchFamily="34" charset="0"/>
                          <a:ea typeface="Times New Roman"/>
                          <a:cs typeface="Arial" pitchFamily="34" charset="0"/>
                        </a:rPr>
                        <a:t>850000</a:t>
                      </a:r>
                    </a:p>
                  </a:txBody>
                  <a:tcPr marL="56561" marR="56561"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sz="1800" b="1" dirty="0">
                          <a:solidFill>
                            <a:srgbClr val="FF3399"/>
                          </a:solidFill>
                          <a:latin typeface="Arial" pitchFamily="34" charset="0"/>
                          <a:ea typeface="Times New Roman"/>
                          <a:cs typeface="Arial" pitchFamily="34" charset="0"/>
                        </a:rPr>
                        <a:t>1480000</a:t>
                      </a:r>
                    </a:p>
                  </a:txBody>
                  <a:tcPr marL="7856" marR="7856" marT="62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83636">
                <a:tc>
                  <a:txBody>
                    <a:bodyPr/>
                    <a:lstStyle/>
                    <a:p>
                      <a:pPr>
                        <a:lnSpc>
                          <a:spcPct val="100000"/>
                        </a:lnSpc>
                      </a:pPr>
                      <a:r>
                        <a:rPr kumimoji="0" lang="en-US" sz="2000" b="1" kern="1200" dirty="0">
                          <a:solidFill>
                            <a:srgbClr val="002060"/>
                          </a:solidFill>
                          <a:latin typeface="Arial" pitchFamily="34" charset="0"/>
                          <a:ea typeface="+mn-ea"/>
                          <a:cs typeface="Arial" pitchFamily="34" charset="0"/>
                        </a:rPr>
                        <a:t>Net Return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sz="1800" b="1" dirty="0">
                          <a:solidFill>
                            <a:srgbClr val="002060"/>
                          </a:solidFill>
                          <a:latin typeface="Arial" pitchFamily="34" charset="0"/>
                          <a:ea typeface="Times New Roman"/>
                          <a:cs typeface="Arial" pitchFamily="34" charset="0"/>
                        </a:rPr>
                        <a:t>300000</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800" b="1" dirty="0">
                          <a:solidFill>
                            <a:srgbClr val="FF3399"/>
                          </a:solidFill>
                          <a:latin typeface="Arial" pitchFamily="34" charset="0"/>
                          <a:ea typeface="Times New Roman"/>
                          <a:cs typeface="Arial" pitchFamily="34" charset="0"/>
                        </a:rPr>
                        <a:t>790000</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21003">
                <a:tc>
                  <a:txBody>
                    <a:bodyPr/>
                    <a:lstStyle/>
                    <a:p>
                      <a:pPr>
                        <a:lnSpc>
                          <a:spcPct val="100000"/>
                        </a:lnSpc>
                      </a:pPr>
                      <a:r>
                        <a:rPr lang="en-US" sz="2000" b="1" dirty="0">
                          <a:solidFill>
                            <a:srgbClr val="002060"/>
                          </a:solidFill>
                          <a:latin typeface="Arial" pitchFamily="34" charset="0"/>
                          <a:cs typeface="Arial" pitchFamily="34" charset="0"/>
                        </a:rPr>
                        <a:t>BCR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sz="1800" b="1" dirty="0">
                          <a:solidFill>
                            <a:srgbClr val="002060"/>
                          </a:solidFill>
                          <a:latin typeface="Arial" pitchFamily="34" charset="0"/>
                          <a:cs typeface="Arial" pitchFamily="34" charset="0"/>
                        </a:rPr>
                        <a:t>1.54</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sz="1800" b="1" dirty="0">
                          <a:solidFill>
                            <a:srgbClr val="FF3399"/>
                          </a:solidFill>
                          <a:latin typeface="Arial" pitchFamily="34" charset="0"/>
                          <a:cs typeface="Arial" pitchFamily="34" charset="0"/>
                        </a:rPr>
                        <a:t>2.14</a:t>
                      </a:r>
                    </a:p>
                  </a:txBody>
                  <a:tcPr marL="7856" marR="7856" marT="78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3" name="TextBox 12"/>
          <p:cNvSpPr txBox="1"/>
          <p:nvPr/>
        </p:nvSpPr>
        <p:spPr>
          <a:xfrm>
            <a:off x="0" y="7"/>
            <a:ext cx="9144000" cy="461665"/>
          </a:xfrm>
          <a:prstGeom prst="rect">
            <a:avLst/>
          </a:prstGeom>
          <a:solidFill>
            <a:srgbClr val="008000"/>
          </a:solidFill>
          <a:ln>
            <a:solidFill>
              <a:schemeClr val="accent2"/>
            </a:solidFill>
          </a:ln>
        </p:spPr>
        <p:txBody>
          <a:bodyPr wrap="square" rtlCol="0">
            <a:spAutoFit/>
          </a:bodyPr>
          <a:lstStyle/>
          <a:p>
            <a:pPr algn="ctr" fontAlgn="auto">
              <a:spcBef>
                <a:spcPts val="0"/>
              </a:spcBef>
              <a:spcAft>
                <a:spcPts val="0"/>
              </a:spcAft>
              <a:defRPr/>
            </a:pPr>
            <a:r>
              <a:rPr lang="en-US" sz="2400" b="1" dirty="0">
                <a:solidFill>
                  <a:schemeClr val="bg1"/>
                </a:solidFill>
                <a:latin typeface="Arial" pitchFamily="34" charset="0"/>
                <a:cs typeface="Arial" pitchFamily="34" charset="0"/>
              </a:rPr>
              <a:t>RESULTS </a:t>
            </a:r>
          </a:p>
        </p:txBody>
      </p:sp>
      <p:sp>
        <p:nvSpPr>
          <p:cNvPr id="16" name="Rectangle 15"/>
          <p:cNvSpPr/>
          <p:nvPr/>
        </p:nvSpPr>
        <p:spPr>
          <a:xfrm>
            <a:off x="76227" y="4536056"/>
            <a:ext cx="5967410" cy="7979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ct val="0"/>
              </a:spcBef>
              <a:spcAft>
                <a:spcPct val="0"/>
              </a:spcAft>
              <a:defRPr/>
            </a:pPr>
            <a:r>
              <a:rPr lang="en-US" sz="2400" b="1" dirty="0">
                <a:solidFill>
                  <a:srgbClr val="002060"/>
                </a:solidFill>
              </a:rPr>
              <a:t>Bio agents  suppressed the incidence of  pest, disease and  helped in mitigating the drought</a:t>
            </a:r>
            <a:endParaRPr lang="en-US" sz="2400" b="1" i="1" dirty="0">
              <a:solidFill>
                <a:srgbClr val="005000"/>
              </a:solidFill>
              <a:latin typeface="Arial" pitchFamily="34" charset="0"/>
              <a:cs typeface="Arial" pitchFamily="34" charset="0"/>
            </a:endParaRPr>
          </a:p>
        </p:txBody>
      </p:sp>
      <p:sp>
        <p:nvSpPr>
          <p:cNvPr id="8" name="Rectangle 7"/>
          <p:cNvSpPr/>
          <p:nvPr/>
        </p:nvSpPr>
        <p:spPr>
          <a:xfrm>
            <a:off x="76200" y="4148142"/>
            <a:ext cx="1752599" cy="369332"/>
          </a:xfrm>
          <a:prstGeom prst="rect">
            <a:avLst/>
          </a:prstGeom>
          <a:solidFill>
            <a:srgbClr val="7030A0"/>
          </a:solidFill>
        </p:spPr>
        <p:txBody>
          <a:bodyPr wrap="square">
            <a:spAutoFit/>
          </a:bodyPr>
          <a:lstStyle/>
          <a:p>
            <a:r>
              <a:rPr lang="en-US" b="1" dirty="0">
                <a:solidFill>
                  <a:schemeClr val="bg1"/>
                </a:solidFill>
                <a:latin typeface="Arial" pitchFamily="34" charset="0"/>
                <a:cs typeface="Arial" pitchFamily="34" charset="0"/>
              </a:rPr>
              <a:t>FEED BACK  </a:t>
            </a:r>
            <a:endParaRPr lang="en-US" dirty="0">
              <a:solidFill>
                <a:schemeClr val="bg1"/>
              </a:solidFill>
              <a:latin typeface="Arial" pitchFamily="34" charset="0"/>
              <a:cs typeface="Arial" pitchFamily="34" charset="0"/>
            </a:endParaRPr>
          </a:p>
        </p:txBody>
      </p:sp>
      <p:pic>
        <p:nvPicPr>
          <p:cNvPr id="14" name="Picture 13">
            <a:extLst>
              <a:ext uri="{FF2B5EF4-FFF2-40B4-BE49-F238E27FC236}">
                <a16:creationId xmlns:a16="http://schemas.microsoft.com/office/drawing/2014/main" id="{D074397A-EB08-4375-B6FB-235617BCDC4F}"/>
              </a:ext>
            </a:extLst>
          </p:cNvPr>
          <p:cNvPicPr>
            <a:picLocks noChangeAspect="1" noChangeArrowheads="1"/>
          </p:cNvPicPr>
          <p:nvPr/>
        </p:nvPicPr>
        <p:blipFill>
          <a:blip r:embed="rId2" cstate="print"/>
          <a:srcRect/>
          <a:stretch>
            <a:fillRect/>
          </a:stretch>
        </p:blipFill>
        <p:spPr bwMode="auto">
          <a:xfrm>
            <a:off x="6143636" y="2743200"/>
            <a:ext cx="2928958" cy="1928825"/>
          </a:xfrm>
          <a:prstGeom prst="rect">
            <a:avLst/>
          </a:prstGeom>
          <a:noFill/>
          <a:ln>
            <a:solidFill>
              <a:srgbClr val="FF0000"/>
            </a:solidFill>
          </a:ln>
        </p:spPr>
      </p:pic>
      <p:pic>
        <p:nvPicPr>
          <p:cNvPr id="15" name="Picture 14" descr="C:\Users\Sudhakar\Desktop\IMG-20210204-WA0060.jpg"/>
          <p:cNvPicPr/>
          <p:nvPr/>
        </p:nvPicPr>
        <p:blipFill>
          <a:blip r:embed="rId3"/>
          <a:srcRect/>
          <a:stretch>
            <a:fillRect/>
          </a:stretch>
        </p:blipFill>
        <p:spPr bwMode="auto">
          <a:xfrm>
            <a:off x="6143636" y="571486"/>
            <a:ext cx="2928958" cy="2119340"/>
          </a:xfrm>
          <a:prstGeom prst="rect">
            <a:avLst/>
          </a:prstGeom>
          <a:noFill/>
          <a:ln w="9525">
            <a:solidFill>
              <a:srgbClr val="FF0000"/>
            </a:solidFill>
            <a:miter lim="800000"/>
            <a:headEnd/>
            <a:tailEnd/>
          </a:ln>
        </p:spPr>
      </p:pic>
      <p:pic>
        <p:nvPicPr>
          <p:cNvPr id="17" name="Picture 16" descr="C:\Users\Sudhakar\Desktop\IMG-20210212-WA0027.jpg"/>
          <p:cNvPicPr/>
          <p:nvPr/>
        </p:nvPicPr>
        <p:blipFill>
          <a:blip r:embed="rId4" cstate="print"/>
          <a:srcRect/>
          <a:stretch>
            <a:fillRect/>
          </a:stretch>
        </p:blipFill>
        <p:spPr bwMode="auto">
          <a:xfrm>
            <a:off x="6143636" y="4724399"/>
            <a:ext cx="2928958" cy="2082463"/>
          </a:xfrm>
          <a:prstGeom prst="rect">
            <a:avLst/>
          </a:prstGeom>
          <a:noFill/>
          <a:ln w="9525">
            <a:solidFill>
              <a:srgbClr val="FF0000"/>
            </a:solidFill>
            <a:miter lim="800000"/>
            <a:headEnd/>
            <a:tailEnd/>
          </a:ln>
        </p:spPr>
      </p:pic>
      <p:sp>
        <p:nvSpPr>
          <p:cNvPr id="10" name="Rectangle 9"/>
          <p:cNvSpPr/>
          <p:nvPr/>
        </p:nvSpPr>
        <p:spPr>
          <a:xfrm>
            <a:off x="76200" y="5791200"/>
            <a:ext cx="5867400" cy="1015663"/>
          </a:xfrm>
          <a:prstGeom prst="rect">
            <a:avLst/>
          </a:prstGeom>
          <a:ln>
            <a:solidFill>
              <a:schemeClr val="tx2"/>
            </a:solidFill>
          </a:ln>
        </p:spPr>
        <p:txBody>
          <a:bodyPr wrap="square">
            <a:spAutoFit/>
          </a:bodyPr>
          <a:lstStyle/>
          <a:p>
            <a:pPr algn="just">
              <a:buClr>
                <a:srgbClr val="7030A0"/>
              </a:buClr>
              <a:buFont typeface="Wingdings" pitchFamily="2" charset="2"/>
              <a:buChar char="§"/>
              <a:defRPr/>
            </a:pPr>
            <a:r>
              <a:rPr lang="en-US" sz="2000" b="1" dirty="0">
                <a:solidFill>
                  <a:schemeClr val="accent6">
                    <a:lumMod val="75000"/>
                  </a:schemeClr>
                </a:solidFill>
                <a:latin typeface="Arial" panose="020B0604020202020204" pitchFamily="34" charset="0"/>
                <a:cs typeface="Arial" panose="020B0604020202020204" pitchFamily="34" charset="0"/>
              </a:rPr>
              <a:t>Technologies spread through  state Dept of Agriculture, ATMA, FEO and  Farmers club through  various scheme. </a:t>
            </a:r>
          </a:p>
        </p:txBody>
      </p:sp>
      <p:sp>
        <p:nvSpPr>
          <p:cNvPr id="11" name="Rectangle 10"/>
          <p:cNvSpPr/>
          <p:nvPr/>
        </p:nvSpPr>
        <p:spPr>
          <a:xfrm>
            <a:off x="76200" y="5410200"/>
            <a:ext cx="1752599" cy="369332"/>
          </a:xfrm>
          <a:prstGeom prst="rect">
            <a:avLst/>
          </a:prstGeom>
          <a:solidFill>
            <a:srgbClr val="7030A0"/>
          </a:solidFill>
        </p:spPr>
        <p:txBody>
          <a:bodyPr wrap="square">
            <a:spAutoFit/>
          </a:bodyPr>
          <a:lstStyle/>
          <a:p>
            <a:r>
              <a:rPr lang="en-US" b="1" dirty="0">
                <a:solidFill>
                  <a:schemeClr val="bg1"/>
                </a:solidFill>
                <a:latin typeface="Arial" pitchFamily="34" charset="0"/>
                <a:cs typeface="Arial" pitchFamily="34" charset="0"/>
              </a:rPr>
              <a:t>Up scaling  </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79412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2"/>
            <a:ext cx="304800" cy="304800"/>
          </a:xfrm>
          <a:prstGeom prst="rect">
            <a:avLst/>
          </a:prstGeom>
          <a:noFill/>
          <a:ln w="9525">
            <a:noFill/>
            <a:miter lim="800000"/>
            <a:headEnd/>
            <a:tailEnd/>
          </a:ln>
        </p:spPr>
        <p:txBody>
          <a:bodyPr/>
          <a:lstStyle/>
          <a:p>
            <a:endParaRPr lang="en-US">
              <a:latin typeface="Calibri" pitchFamily="34" charset="0"/>
            </a:endParaRPr>
          </a:p>
        </p:txBody>
      </p:sp>
      <p:sp>
        <p:nvSpPr>
          <p:cNvPr id="8" name="Footer Placeholder 3"/>
          <p:cNvSpPr txBox="1">
            <a:spLocks/>
          </p:cNvSpPr>
          <p:nvPr/>
        </p:nvSpPr>
        <p:spPr>
          <a:xfrm>
            <a:off x="0" y="0"/>
            <a:ext cx="9144000" cy="58102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Arial" pitchFamily="34" charset="0"/>
                <a:cs typeface="Arial" pitchFamily="34" charset="0"/>
              </a:rPr>
              <a:t>FLD 7. AESA BASED INTEGRATED PEST MANAGEMENT IN STRAWBERRY </a:t>
            </a:r>
          </a:p>
        </p:txBody>
      </p:sp>
      <p:pic>
        <p:nvPicPr>
          <p:cNvPr id="18" name="Picture 3" descr="IMG_20201222_133823"/>
          <p:cNvPicPr>
            <a:picLocks noChangeAspect="1" noChangeArrowheads="1"/>
          </p:cNvPicPr>
          <p:nvPr/>
        </p:nvPicPr>
        <p:blipFill>
          <a:blip r:embed="rId3" cstate="print"/>
          <a:srcRect/>
          <a:stretch>
            <a:fillRect/>
          </a:stretch>
        </p:blipFill>
        <p:spPr bwMode="auto">
          <a:xfrm>
            <a:off x="5715000" y="677271"/>
            <a:ext cx="3352800" cy="2889827"/>
          </a:xfrm>
          <a:prstGeom prst="rect">
            <a:avLst/>
          </a:prstGeom>
          <a:noFill/>
          <a:ln w="9525">
            <a:solidFill>
              <a:srgbClr val="FF0000"/>
            </a:solidFill>
            <a:miter lim="800000"/>
            <a:headEnd/>
            <a:tailEnd/>
          </a:ln>
        </p:spPr>
      </p:pic>
      <p:pic>
        <p:nvPicPr>
          <p:cNvPr id="20" name="Picture 19" descr="C:\Users\Sudhakar\Desktop\IMG-20210204-WA0053.jpg"/>
          <p:cNvPicPr/>
          <p:nvPr/>
        </p:nvPicPr>
        <p:blipFill>
          <a:blip r:embed="rId4" cstate="print"/>
          <a:srcRect/>
          <a:stretch>
            <a:fillRect/>
          </a:stretch>
        </p:blipFill>
        <p:spPr bwMode="auto">
          <a:xfrm>
            <a:off x="5715000" y="3828992"/>
            <a:ext cx="3352800" cy="2648008"/>
          </a:xfrm>
          <a:prstGeom prst="rect">
            <a:avLst/>
          </a:prstGeom>
          <a:noFill/>
          <a:ln w="9525">
            <a:solidFill>
              <a:srgbClr val="FF0000"/>
            </a:solidFill>
            <a:miter lim="800000"/>
            <a:headEnd/>
            <a:tailEnd/>
          </a:ln>
        </p:spPr>
      </p:pic>
      <p:graphicFrame>
        <p:nvGraphicFramePr>
          <p:cNvPr id="9" name="Table 8"/>
          <p:cNvGraphicFramePr>
            <a:graphicFrameLocks noGrp="1"/>
          </p:cNvGraphicFramePr>
          <p:nvPr>
            <p:extLst>
              <p:ext uri="{D42A27DB-BD31-4B8C-83A1-F6EECF244321}">
                <p14:modId xmlns:p14="http://schemas.microsoft.com/office/powerpoint/2010/main" val="3925278866"/>
              </p:ext>
            </p:extLst>
          </p:nvPr>
        </p:nvGraphicFramePr>
        <p:xfrm>
          <a:off x="76200" y="677271"/>
          <a:ext cx="5562608" cy="5799726"/>
        </p:xfrm>
        <a:graphic>
          <a:graphicData uri="http://schemas.openxmlformats.org/drawingml/2006/table">
            <a:tbl>
              <a:tblPr firstRow="1" bandRow="1">
                <a:tableStyleId>{5940675A-B579-460E-94D1-54222C63F5DA}</a:tableStyleId>
              </a:tblPr>
              <a:tblGrid>
                <a:gridCol w="2317571">
                  <a:extLst>
                    <a:ext uri="{9D8B030D-6E8A-4147-A177-3AD203B41FA5}">
                      <a16:colId xmlns:a16="http://schemas.microsoft.com/office/drawing/2014/main" val="20000"/>
                    </a:ext>
                  </a:extLst>
                </a:gridCol>
                <a:gridCol w="3245037">
                  <a:extLst>
                    <a:ext uri="{9D8B030D-6E8A-4147-A177-3AD203B41FA5}">
                      <a16:colId xmlns:a16="http://schemas.microsoft.com/office/drawing/2014/main" val="20001"/>
                    </a:ext>
                  </a:extLst>
                </a:gridCol>
              </a:tblGrid>
              <a:tr h="3466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solidFill>
                            <a:schemeClr val="bg1"/>
                          </a:solidFill>
                          <a:effectLst/>
                          <a:latin typeface="Arial" pitchFamily="34" charset="0"/>
                          <a:cs typeface="Arial" pitchFamily="34" charset="0"/>
                        </a:rPr>
                        <a:t>Operational area </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algn="l" fontAlgn="auto">
                        <a:spcBef>
                          <a:spcPts val="0"/>
                        </a:spcBef>
                        <a:spcAft>
                          <a:spcPts val="0"/>
                        </a:spcAft>
                        <a:defRPr/>
                      </a:pP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Vattavada</a:t>
                      </a:r>
                      <a:endParaRPr lang="en-US" sz="1400" b="1" dirty="0">
                        <a:solidFill>
                          <a:schemeClr val="tx1"/>
                        </a:solidFill>
                        <a:latin typeface="Arial" pitchFamily="34" charset="0"/>
                        <a:cs typeface="Arial" pitchFamily="34" charset="0"/>
                      </a:endParaRPr>
                    </a:p>
                  </a:txBody>
                  <a:tcPr marL="9525" marR="9525" marT="9525" marB="0" anchor="b">
                    <a:solidFill>
                      <a:srgbClr val="93FF93"/>
                    </a:solidFill>
                  </a:tcPr>
                </a:tc>
                <a:extLst>
                  <a:ext uri="{0D108BD9-81ED-4DB2-BD59-A6C34878D82A}">
                    <a16:rowId xmlns:a16="http://schemas.microsoft.com/office/drawing/2014/main" val="10000"/>
                  </a:ext>
                </a:extLst>
              </a:tr>
              <a:tr h="3466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solidFill>
                            <a:schemeClr val="bg1"/>
                          </a:solidFill>
                          <a:effectLst/>
                          <a:latin typeface="Arial" pitchFamily="34" charset="0"/>
                          <a:cs typeface="Arial" pitchFamily="34" charset="0"/>
                        </a:rPr>
                        <a:t>Season </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400" b="1" dirty="0">
                          <a:solidFill>
                            <a:schemeClr val="tx1"/>
                          </a:solidFill>
                          <a:latin typeface="Arial" pitchFamily="34" charset="0"/>
                          <a:cs typeface="Arial" pitchFamily="34" charset="0"/>
                        </a:rPr>
                        <a:t>Rabi</a:t>
                      </a:r>
                      <a:endParaRPr lang="en-US" sz="1400" dirty="0"/>
                    </a:p>
                  </a:txBody>
                  <a:tcPr>
                    <a:solidFill>
                      <a:srgbClr val="93FF93"/>
                    </a:solidFill>
                  </a:tcPr>
                </a:tc>
                <a:extLst>
                  <a:ext uri="{0D108BD9-81ED-4DB2-BD59-A6C34878D82A}">
                    <a16:rowId xmlns:a16="http://schemas.microsoft.com/office/drawing/2014/main" val="10001"/>
                  </a:ext>
                </a:extLst>
              </a:tr>
              <a:tr h="3466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solidFill>
                            <a:schemeClr val="bg1"/>
                          </a:solidFill>
                          <a:effectLst/>
                          <a:latin typeface="Arial" pitchFamily="34" charset="0"/>
                          <a:cs typeface="Arial" pitchFamily="34" charset="0"/>
                        </a:rPr>
                        <a:t>Situation </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itchFamily="34" charset="0"/>
                          <a:cs typeface="Arial" pitchFamily="34" charset="0"/>
                        </a:rPr>
                        <a:t>Irrigated</a:t>
                      </a:r>
                    </a:p>
                  </a:txBody>
                  <a:tcPr>
                    <a:solidFill>
                      <a:srgbClr val="93FF93"/>
                    </a:solidFill>
                  </a:tcPr>
                </a:tc>
                <a:extLst>
                  <a:ext uri="{0D108BD9-81ED-4DB2-BD59-A6C34878D82A}">
                    <a16:rowId xmlns:a16="http://schemas.microsoft.com/office/drawing/2014/main" val="10002"/>
                  </a:ext>
                </a:extLst>
              </a:tr>
              <a:tr h="346644">
                <a:tc>
                  <a:txBody>
                    <a:bodyPr/>
                    <a:lstStyle/>
                    <a:p>
                      <a:pPr>
                        <a:lnSpc>
                          <a:spcPct val="100000"/>
                        </a:lnSpc>
                      </a:pPr>
                      <a:r>
                        <a:rPr lang="en-US" sz="1400" b="1" dirty="0">
                          <a:solidFill>
                            <a:schemeClr val="bg1"/>
                          </a:solidFill>
                          <a:latin typeface="Arial" pitchFamily="34" charset="0"/>
                          <a:cs typeface="Arial" pitchFamily="34" charset="0"/>
                        </a:rPr>
                        <a:t>Area</a:t>
                      </a:r>
                    </a:p>
                  </a:txBody>
                  <a:tcPr>
                    <a:solidFill>
                      <a:srgbClr val="008000"/>
                    </a:solidFill>
                  </a:tcPr>
                </a:tc>
                <a:tc>
                  <a:txBody>
                    <a:bodyPr/>
                    <a:lstStyle/>
                    <a:p>
                      <a:r>
                        <a:rPr lang="en-US" sz="1400" b="1" dirty="0">
                          <a:latin typeface="Arial" pitchFamily="34" charset="0"/>
                          <a:cs typeface="Arial" pitchFamily="34" charset="0"/>
                        </a:rPr>
                        <a:t>2 ha</a:t>
                      </a:r>
                    </a:p>
                  </a:txBody>
                  <a:tcPr>
                    <a:solidFill>
                      <a:srgbClr val="93FF93"/>
                    </a:solidFill>
                  </a:tcPr>
                </a:tc>
                <a:extLst>
                  <a:ext uri="{0D108BD9-81ED-4DB2-BD59-A6C34878D82A}">
                    <a16:rowId xmlns:a16="http://schemas.microsoft.com/office/drawing/2014/main" val="10003"/>
                  </a:ext>
                </a:extLst>
              </a:tr>
              <a:tr h="3466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itchFamily="34" charset="0"/>
                          <a:cs typeface="Arial" pitchFamily="34" charset="0"/>
                        </a:rPr>
                        <a:t>Demonstrations</a:t>
                      </a:r>
                    </a:p>
                  </a:txBody>
                  <a:tcPr horzOverflow="overflow">
                    <a:solidFill>
                      <a:srgbClr val="008000"/>
                    </a:solidFill>
                  </a:tcPr>
                </a:tc>
                <a:tc>
                  <a:txBody>
                    <a:bodyPr/>
                    <a:lstStyle/>
                    <a:p>
                      <a:r>
                        <a:rPr lang="en-US" sz="1400" b="1" dirty="0">
                          <a:latin typeface="Arial" pitchFamily="34" charset="0"/>
                          <a:cs typeface="Arial" pitchFamily="34" charset="0"/>
                        </a:rPr>
                        <a:t>5</a:t>
                      </a:r>
                    </a:p>
                  </a:txBody>
                  <a:tcPr>
                    <a:solidFill>
                      <a:srgbClr val="93FF93"/>
                    </a:solidFill>
                  </a:tcPr>
                </a:tc>
                <a:extLst>
                  <a:ext uri="{0D108BD9-81ED-4DB2-BD59-A6C34878D82A}">
                    <a16:rowId xmlns:a16="http://schemas.microsoft.com/office/drawing/2014/main" val="10004"/>
                  </a:ext>
                </a:extLst>
              </a:tr>
              <a:tr h="3466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a:solidFill>
                            <a:schemeClr val="bg1"/>
                          </a:solidFill>
                          <a:latin typeface="Arial" pitchFamily="34" charset="0"/>
                          <a:cs typeface="Arial" pitchFamily="34" charset="0"/>
                        </a:rPr>
                        <a:t>Total Area </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400" b="1" baseline="0" dirty="0">
                          <a:latin typeface="Arial" pitchFamily="34" charset="0"/>
                          <a:cs typeface="Arial" pitchFamily="34" charset="0"/>
                        </a:rPr>
                        <a:t>50 ha</a:t>
                      </a:r>
                      <a:endParaRPr lang="en-US" sz="1400" b="1" dirty="0">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5"/>
                  </a:ext>
                </a:extLst>
              </a:tr>
              <a:tr h="34664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Area </a:t>
                      </a:r>
                      <a:r>
                        <a:rPr lang="en-US" sz="1400" b="1" baseline="0" dirty="0">
                          <a:solidFill>
                            <a:schemeClr val="bg1"/>
                          </a:solidFill>
                          <a:latin typeface="Arial" pitchFamily="34" charset="0"/>
                          <a:cs typeface="Arial" pitchFamily="34" charset="0"/>
                        </a:rPr>
                        <a:t>affected</a:t>
                      </a:r>
                      <a:r>
                        <a:rPr lang="en-US" sz="1400" b="1" dirty="0">
                          <a:solidFill>
                            <a:schemeClr val="bg1"/>
                          </a:solidFill>
                          <a:latin typeface="Arial" pitchFamily="34" charset="0"/>
                          <a:cs typeface="Arial" pitchFamily="34" charset="0"/>
                        </a:rPr>
                        <a:t> </a:t>
                      </a:r>
                      <a:endParaRPr kumimoji="0" lang="en-US" sz="14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1400" b="1" dirty="0">
                          <a:latin typeface="Arial" pitchFamily="34" charset="0"/>
                          <a:cs typeface="Arial" pitchFamily="34" charset="0"/>
                        </a:rPr>
                        <a:t>50</a:t>
                      </a:r>
                      <a:r>
                        <a:rPr lang="en-US" sz="1400" b="1" baseline="0" dirty="0">
                          <a:latin typeface="Arial" pitchFamily="34" charset="0"/>
                          <a:cs typeface="Arial" pitchFamily="34" charset="0"/>
                        </a:rPr>
                        <a:t> ha</a:t>
                      </a:r>
                      <a:endParaRPr lang="en-US" sz="1400" b="1" dirty="0">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6"/>
                  </a:ext>
                </a:extLst>
              </a:tr>
              <a:tr h="60006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Prioritized problem</a:t>
                      </a: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Arial" pitchFamily="34" charset="0"/>
                          <a:ea typeface="Times New Roman"/>
                          <a:cs typeface="Arial" pitchFamily="34" charset="0"/>
                        </a:rPr>
                        <a:t>Indiscriminate use of chemical inputs</a:t>
                      </a:r>
                      <a:endParaRPr lang="en-US" sz="1400" b="1" dirty="0">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7"/>
                  </a:ext>
                </a:extLst>
              </a:tr>
              <a:tr h="277315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bg1"/>
                          </a:solidFill>
                          <a:latin typeface="Arial" pitchFamily="34" charset="0"/>
                          <a:cs typeface="Arial" pitchFamily="34" charset="0"/>
                        </a:rPr>
                        <a:t>Technologies Demonstrated</a:t>
                      </a:r>
                    </a:p>
                  </a:txBody>
                  <a:tcPr horzOverflow="overflow">
                    <a:solidFill>
                      <a:srgbClr val="008000"/>
                    </a:solidFill>
                  </a:tcPr>
                </a:tc>
                <a:tc>
                  <a:txBody>
                    <a:bodyPr/>
                    <a:lstStyle/>
                    <a:p>
                      <a:pPr marL="0" marR="0" indent="0" algn="just"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400" kern="1200" dirty="0">
                          <a:solidFill>
                            <a:srgbClr val="002060"/>
                          </a:solidFill>
                          <a:latin typeface="Arial" pitchFamily="34" charset="0"/>
                          <a:ea typeface="+mn-ea"/>
                          <a:cs typeface="Arial" pitchFamily="34" charset="0"/>
                        </a:rPr>
                        <a:t>Soil</a:t>
                      </a:r>
                      <a:r>
                        <a:rPr lang="en-US" sz="1400" kern="1200" baseline="0" dirty="0">
                          <a:solidFill>
                            <a:srgbClr val="002060"/>
                          </a:solidFill>
                          <a:latin typeface="Arial" pitchFamily="34" charset="0"/>
                          <a:ea typeface="+mn-ea"/>
                          <a:cs typeface="Arial" pitchFamily="34" charset="0"/>
                        </a:rPr>
                        <a:t> application of </a:t>
                      </a:r>
                      <a:r>
                        <a:rPr lang="en-US" sz="1400" b="1" i="1" kern="1200" baseline="0" dirty="0">
                          <a:solidFill>
                            <a:srgbClr val="002060"/>
                          </a:solidFill>
                          <a:latin typeface="Arial" pitchFamily="34" charset="0"/>
                          <a:ea typeface="+mn-ea"/>
                          <a:cs typeface="Arial" pitchFamily="34" charset="0"/>
                        </a:rPr>
                        <a:t>Trichoderma harzianum</a:t>
                      </a:r>
                      <a:r>
                        <a:rPr lang="en-US" sz="1400" b="1" i="0" kern="1200" baseline="0" dirty="0">
                          <a:solidFill>
                            <a:srgbClr val="002060"/>
                          </a:solidFill>
                          <a:latin typeface="Arial" pitchFamily="34" charset="0"/>
                          <a:ea typeface="+mn-ea"/>
                          <a:cs typeface="Arial" pitchFamily="34" charset="0"/>
                        </a:rPr>
                        <a:t> </a:t>
                      </a:r>
                      <a:r>
                        <a:rPr lang="en-US" sz="1400" i="0" kern="1200" baseline="0" dirty="0">
                          <a:solidFill>
                            <a:srgbClr val="002060"/>
                          </a:solidFill>
                          <a:latin typeface="Arial" pitchFamily="34" charset="0"/>
                          <a:ea typeface="+mn-ea"/>
                          <a:cs typeface="Arial" pitchFamily="34" charset="0"/>
                        </a:rPr>
                        <a:t>@ 5L/ha</a:t>
                      </a:r>
                      <a:endParaRPr lang="en-US" sz="1400" b="1" i="1" dirty="0">
                        <a:solidFill>
                          <a:srgbClr val="002060"/>
                        </a:solidFill>
                        <a:latin typeface="Arial" pitchFamily="34" charset="0"/>
                        <a:cs typeface="Arial" pitchFamily="34" charset="0"/>
                      </a:endParaRPr>
                    </a:p>
                    <a:p>
                      <a:pPr marL="0" marR="0" indent="0" algn="just"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400" b="0" kern="1200" baseline="0" dirty="0">
                          <a:solidFill>
                            <a:srgbClr val="002060"/>
                          </a:solidFill>
                          <a:latin typeface="Arial" pitchFamily="34" charset="0"/>
                          <a:ea typeface="+mn-ea"/>
                          <a:cs typeface="Arial" pitchFamily="34" charset="0"/>
                        </a:rPr>
                        <a:t>Release of </a:t>
                      </a:r>
                      <a:r>
                        <a:rPr lang="en-US" sz="1400" b="1" kern="1200" baseline="0" dirty="0">
                          <a:solidFill>
                            <a:srgbClr val="002060"/>
                          </a:solidFill>
                          <a:latin typeface="Arial" pitchFamily="34" charset="0"/>
                          <a:ea typeface="+mn-ea"/>
                          <a:cs typeface="Arial" pitchFamily="34" charset="0"/>
                        </a:rPr>
                        <a:t>Lady bird beetles &amp; Green lace wings</a:t>
                      </a:r>
                      <a:r>
                        <a:rPr lang="en-US" sz="1400" b="0" kern="1200" baseline="0" dirty="0">
                          <a:solidFill>
                            <a:srgbClr val="002060"/>
                          </a:solidFill>
                          <a:latin typeface="Arial" pitchFamily="34" charset="0"/>
                          <a:ea typeface="+mn-ea"/>
                          <a:cs typeface="Arial" pitchFamily="34" charset="0"/>
                        </a:rPr>
                        <a:t>@10-15 adults/bed.</a:t>
                      </a:r>
                    </a:p>
                    <a:p>
                      <a:pPr marL="0" marR="0" indent="0" algn="just"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400" b="0" kern="1200" baseline="0" dirty="0">
                          <a:solidFill>
                            <a:srgbClr val="002060"/>
                          </a:solidFill>
                          <a:latin typeface="Arial" pitchFamily="34" charset="0"/>
                          <a:ea typeface="+mn-ea"/>
                          <a:cs typeface="Arial" pitchFamily="34" charset="0"/>
                        </a:rPr>
                        <a:t>Spraying of </a:t>
                      </a:r>
                      <a:r>
                        <a:rPr lang="en-US" sz="1400" b="1" kern="1200" baseline="0" dirty="0">
                          <a:solidFill>
                            <a:srgbClr val="002060"/>
                          </a:solidFill>
                          <a:latin typeface="Arial" pitchFamily="34" charset="0"/>
                          <a:ea typeface="+mn-ea"/>
                          <a:cs typeface="Arial" pitchFamily="34" charset="0"/>
                        </a:rPr>
                        <a:t>Pseudomonas,</a:t>
                      </a:r>
                      <a:r>
                        <a:rPr kumimoji="0" lang="en-US" sz="1400" b="1" i="1" kern="1200" baseline="0" dirty="0">
                          <a:solidFill>
                            <a:srgbClr val="002060"/>
                          </a:solidFill>
                          <a:latin typeface="Arial" pitchFamily="34" charset="0"/>
                          <a:ea typeface="+mn-ea"/>
                          <a:cs typeface="Arial" pitchFamily="34" charset="0"/>
                        </a:rPr>
                        <a:t> Beauveria bassiana &amp;Metarhizium</a:t>
                      </a:r>
                      <a:r>
                        <a:rPr kumimoji="0" lang="en-US" sz="1400" kern="1200" baseline="0" dirty="0">
                          <a:solidFill>
                            <a:srgbClr val="002060"/>
                          </a:solidFill>
                          <a:latin typeface="Arial" pitchFamily="34" charset="0"/>
                          <a:ea typeface="+mn-ea"/>
                          <a:cs typeface="Arial" pitchFamily="34" charset="0"/>
                        </a:rPr>
                        <a:t> @ 3ml/</a:t>
                      </a:r>
                      <a:r>
                        <a:rPr kumimoji="0" lang="en-US" sz="1400" kern="1200" baseline="0" dirty="0" err="1">
                          <a:solidFill>
                            <a:srgbClr val="002060"/>
                          </a:solidFill>
                          <a:latin typeface="Arial" pitchFamily="34" charset="0"/>
                          <a:ea typeface="+mn-ea"/>
                          <a:cs typeface="Arial" pitchFamily="34" charset="0"/>
                        </a:rPr>
                        <a:t>litre</a:t>
                      </a:r>
                      <a:r>
                        <a:rPr lang="en-US" sz="1400" b="0" kern="1200" baseline="0" dirty="0">
                          <a:solidFill>
                            <a:srgbClr val="002060"/>
                          </a:solidFill>
                          <a:latin typeface="Arial" pitchFamily="34" charset="0"/>
                          <a:ea typeface="+mn-ea"/>
                          <a:cs typeface="Arial" pitchFamily="34" charset="0"/>
                        </a:rPr>
                        <a:t> @2ml/L of water three times.</a:t>
                      </a:r>
                      <a:endParaRPr lang="en-US" sz="1400" b="0" kern="1200" dirty="0">
                        <a:solidFill>
                          <a:srgbClr val="002060"/>
                        </a:solidFill>
                        <a:latin typeface="Arial" pitchFamily="34" charset="0"/>
                        <a:ea typeface="+mn-ea"/>
                        <a:cs typeface="Arial" pitchFamily="34" charset="0"/>
                      </a:endParaRPr>
                    </a:p>
                    <a:p>
                      <a:pPr marL="0" marR="0" indent="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kern="1200" baseline="0" dirty="0">
                          <a:solidFill>
                            <a:srgbClr val="002060"/>
                          </a:solidFill>
                          <a:latin typeface="Arial" pitchFamily="34" charset="0"/>
                          <a:ea typeface="+mn-ea"/>
                          <a:cs typeface="Arial" pitchFamily="34" charset="0"/>
                        </a:rPr>
                        <a:t>Place </a:t>
                      </a:r>
                      <a:r>
                        <a:rPr kumimoji="0" lang="en-US" sz="1400" b="1" kern="1200" baseline="0" dirty="0">
                          <a:solidFill>
                            <a:srgbClr val="002060"/>
                          </a:solidFill>
                          <a:latin typeface="Arial" pitchFamily="34" charset="0"/>
                          <a:ea typeface="+mn-ea"/>
                          <a:cs typeface="Arial" pitchFamily="34" charset="0"/>
                        </a:rPr>
                        <a:t>Yellow and Blue sticky traps </a:t>
                      </a:r>
                      <a:r>
                        <a:rPr kumimoji="0" lang="en-US" sz="1400" kern="1200" baseline="0" dirty="0">
                          <a:solidFill>
                            <a:srgbClr val="002060"/>
                          </a:solidFill>
                          <a:latin typeface="Arial" pitchFamily="34" charset="0"/>
                          <a:ea typeface="+mn-ea"/>
                          <a:cs typeface="Arial" pitchFamily="34" charset="0"/>
                        </a:rPr>
                        <a:t>@ 1 card per 10 meter square.</a:t>
                      </a:r>
                    </a:p>
                    <a:p>
                      <a:pPr>
                        <a:buFont typeface="Wingdings" pitchFamily="2" charset="2"/>
                        <a:buNone/>
                        <a:defRPr/>
                      </a:pPr>
                      <a:r>
                        <a:rPr lang="en-US" sz="1400" b="1" dirty="0">
                          <a:solidFill>
                            <a:schemeClr val="tx1"/>
                          </a:solidFill>
                          <a:latin typeface="Arial" pitchFamily="34" charset="0"/>
                          <a:cs typeface="Arial" pitchFamily="34" charset="0"/>
                        </a:rPr>
                        <a:t> </a:t>
                      </a:r>
                      <a:r>
                        <a:rPr lang="en-US" sz="1400" b="1" dirty="0">
                          <a:solidFill>
                            <a:schemeClr val="accent6">
                              <a:lumMod val="75000"/>
                            </a:schemeClr>
                          </a:solidFill>
                          <a:latin typeface="Arial" pitchFamily="34" charset="0"/>
                          <a:cs typeface="Arial" pitchFamily="34" charset="0"/>
                        </a:rPr>
                        <a:t>Source </a:t>
                      </a:r>
                      <a:r>
                        <a:rPr lang="en-US" sz="1400" b="1" baseline="0" dirty="0">
                          <a:solidFill>
                            <a:schemeClr val="accent6">
                              <a:lumMod val="75000"/>
                            </a:schemeClr>
                          </a:solidFill>
                          <a:latin typeface="Arial" pitchFamily="34" charset="0"/>
                          <a:cs typeface="Arial" pitchFamily="34" charset="0"/>
                        </a:rPr>
                        <a:t> : NIPHM 2015</a:t>
                      </a:r>
                      <a:endParaRPr lang="en-US" sz="1400" b="1" dirty="0">
                        <a:solidFill>
                          <a:schemeClr val="accent6">
                            <a:lumMod val="75000"/>
                          </a:schemeClr>
                        </a:solidFill>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8"/>
                  </a:ext>
                </a:extLst>
              </a:tr>
            </a:tbl>
          </a:graphicData>
        </a:graphic>
      </p:graphicFrame>
      <p:sp>
        <p:nvSpPr>
          <p:cNvPr id="11" name="Footer Placeholder 3">
            <a:extLst>
              <a:ext uri="{FF2B5EF4-FFF2-40B4-BE49-F238E27FC236}">
                <a16:creationId xmlns:a16="http://schemas.microsoft.com/office/drawing/2014/main" id="{D8A89D4F-89CF-470C-8F4F-961F21A1D194}"/>
              </a:ext>
            </a:extLst>
          </p:cNvPr>
          <p:cNvSpPr txBox="1">
            <a:spLocks/>
          </p:cNvSpPr>
          <p:nvPr/>
        </p:nvSpPr>
        <p:spPr bwMode="auto">
          <a:xfrm>
            <a:off x="0" y="6553200"/>
            <a:ext cx="9144000" cy="304800"/>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591989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074281365"/>
              </p:ext>
            </p:extLst>
          </p:nvPr>
        </p:nvGraphicFramePr>
        <p:xfrm>
          <a:off x="76199" y="457200"/>
          <a:ext cx="5495932" cy="3158830"/>
        </p:xfrm>
        <a:graphic>
          <a:graphicData uri="http://schemas.openxmlformats.org/drawingml/2006/table">
            <a:tbl>
              <a:tblPr firstRow="1" bandRow="1">
                <a:tableStyleId>{2D5ABB26-0587-4C30-8999-92F81FD0307C}</a:tableStyleId>
              </a:tblPr>
              <a:tblGrid>
                <a:gridCol w="2929306">
                  <a:extLst>
                    <a:ext uri="{9D8B030D-6E8A-4147-A177-3AD203B41FA5}">
                      <a16:colId xmlns:a16="http://schemas.microsoft.com/office/drawing/2014/main" val="20000"/>
                    </a:ext>
                  </a:extLst>
                </a:gridCol>
                <a:gridCol w="1288087">
                  <a:extLst>
                    <a:ext uri="{9D8B030D-6E8A-4147-A177-3AD203B41FA5}">
                      <a16:colId xmlns:a16="http://schemas.microsoft.com/office/drawing/2014/main" val="20001"/>
                    </a:ext>
                  </a:extLst>
                </a:gridCol>
                <a:gridCol w="1278539">
                  <a:extLst>
                    <a:ext uri="{9D8B030D-6E8A-4147-A177-3AD203B41FA5}">
                      <a16:colId xmlns:a16="http://schemas.microsoft.com/office/drawing/2014/main" val="20002"/>
                    </a:ext>
                  </a:extLst>
                </a:gridCol>
              </a:tblGrid>
              <a:tr h="365760">
                <a:tc>
                  <a:txBody>
                    <a:bodyPr/>
                    <a:lstStyle/>
                    <a:p>
                      <a:pPr algn="ctr">
                        <a:lnSpc>
                          <a:spcPct val="100000"/>
                        </a:lnSpc>
                      </a:pPr>
                      <a:r>
                        <a:rPr lang="en-US" sz="1800" b="1" dirty="0">
                          <a:solidFill>
                            <a:schemeClr val="bg1"/>
                          </a:solidFill>
                          <a:latin typeface="Arial" pitchFamily="34" charset="0"/>
                          <a:cs typeface="Arial" pitchFamily="34" charset="0"/>
                        </a:rPr>
                        <a:t>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000"/>
                    </a:solidFill>
                  </a:tcPr>
                </a:tc>
                <a:tc>
                  <a:txBody>
                    <a:bodyPr/>
                    <a:lstStyle/>
                    <a:p>
                      <a:pPr algn="ctr">
                        <a:lnSpc>
                          <a:spcPct val="100000"/>
                        </a:lnSpc>
                      </a:pPr>
                      <a:r>
                        <a:rPr lang="en-US" sz="1800" b="1" dirty="0">
                          <a:solidFill>
                            <a:schemeClr val="bg1"/>
                          </a:solidFill>
                          <a:latin typeface="Arial" pitchFamily="34" charset="0"/>
                          <a:cs typeface="Arial" pitchFamily="34" charset="0"/>
                        </a:rPr>
                        <a:t>Check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000"/>
                    </a:solidFill>
                  </a:tcPr>
                </a:tc>
                <a:tc>
                  <a:txBody>
                    <a:bodyPr/>
                    <a:lstStyle/>
                    <a:p>
                      <a:pPr algn="ctr">
                        <a:lnSpc>
                          <a:spcPct val="100000"/>
                        </a:lnSpc>
                      </a:pPr>
                      <a:r>
                        <a:rPr lang="en-US" sz="1800" b="1" dirty="0">
                          <a:solidFill>
                            <a:schemeClr val="bg1"/>
                          </a:solidFill>
                          <a:latin typeface="Arial" pitchFamily="34" charset="0"/>
                          <a:cs typeface="Arial" pitchFamily="34" charset="0"/>
                        </a:rPr>
                        <a:t>Demo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000"/>
                    </a:solidFill>
                  </a:tcPr>
                </a:tc>
                <a:extLst>
                  <a:ext uri="{0D108BD9-81ED-4DB2-BD59-A6C34878D82A}">
                    <a16:rowId xmlns:a16="http://schemas.microsoft.com/office/drawing/2014/main" val="10000"/>
                  </a:ext>
                </a:extLst>
              </a:tr>
              <a:tr h="3990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itchFamily="34" charset="0"/>
                          <a:cs typeface="Arial" pitchFamily="34" charset="0"/>
                        </a:rPr>
                        <a:t>Disease</a:t>
                      </a:r>
                      <a:r>
                        <a:rPr lang="en-US" sz="2000" b="1" baseline="0" dirty="0">
                          <a:solidFill>
                            <a:srgbClr val="002060"/>
                          </a:solidFill>
                          <a:latin typeface="Arial" pitchFamily="34" charset="0"/>
                          <a:cs typeface="Arial" pitchFamily="34" charset="0"/>
                        </a:rPr>
                        <a:t> Index (%)</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latin typeface="Arial" pitchFamily="34" charset="0"/>
                          <a:cs typeface="Arial"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latin typeface="Arial" pitchFamily="34" charset="0"/>
                          <a:cs typeface="Arial"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990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itchFamily="34" charset="0"/>
                          <a:cs typeface="Arial" pitchFamily="34" charset="0"/>
                        </a:rPr>
                        <a:t>Pest Incidence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dirty="0">
                          <a:solidFill>
                            <a:schemeClr val="tx1"/>
                          </a:solidFill>
                          <a:latin typeface="Arial" pitchFamily="34" charset="0"/>
                          <a:ea typeface="Times New Roman"/>
                          <a:cs typeface="Arial" pitchFamily="34" charset="0"/>
                        </a:rPr>
                        <a:t>26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dirty="0">
                          <a:solidFill>
                            <a:schemeClr val="tx1"/>
                          </a:solidFill>
                          <a:latin typeface="Arial" pitchFamily="34" charset="0"/>
                          <a:ea typeface="Times New Roman"/>
                          <a:cs typeface="Arial" pitchFamily="34" charset="0"/>
                        </a:rPr>
                        <a:t>18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9010">
                <a:tc>
                  <a:txBody>
                    <a:bodyPr/>
                    <a:lstStyle/>
                    <a:p>
                      <a:pPr>
                        <a:lnSpc>
                          <a:spcPct val="100000"/>
                        </a:lnSpc>
                      </a:pPr>
                      <a:r>
                        <a:rPr kumimoji="0" lang="en-US" sz="2000" b="1" kern="1200" dirty="0">
                          <a:solidFill>
                            <a:srgbClr val="002060"/>
                          </a:solidFill>
                          <a:latin typeface="Arial" pitchFamily="34" charset="0"/>
                          <a:ea typeface="+mn-ea"/>
                          <a:cs typeface="Arial" pitchFamily="34" charset="0"/>
                        </a:rPr>
                        <a:t>Yield (q/ha)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chemeClr val="tx1"/>
                          </a:solidFill>
                          <a:latin typeface="Arial" pitchFamily="34" charset="0"/>
                          <a:cs typeface="Arial" pitchFamily="34" charset="0"/>
                        </a:rPr>
                        <a:t>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chemeClr val="tx1"/>
                          </a:solidFill>
                          <a:latin typeface="Arial" pitchFamily="34" charset="0"/>
                          <a:cs typeface="Arial" pitchFamily="34" charset="0"/>
                        </a:rPr>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9010">
                <a:tc>
                  <a:txBody>
                    <a:bodyPr/>
                    <a:lstStyle/>
                    <a:p>
                      <a:pPr>
                        <a:lnSpc>
                          <a:spcPct val="100000"/>
                        </a:lnSpc>
                      </a:pPr>
                      <a:r>
                        <a:rPr kumimoji="0" lang="en-US" sz="2000" b="1" kern="1200" dirty="0">
                          <a:solidFill>
                            <a:srgbClr val="002060"/>
                          </a:solidFill>
                          <a:latin typeface="Arial" pitchFamily="34" charset="0"/>
                          <a:ea typeface="+mn-ea"/>
                          <a:cs typeface="Arial" pitchFamily="34" charset="0"/>
                        </a:rPr>
                        <a:t>Gross Cost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t>548000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t>583500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99010">
                <a:tc>
                  <a:txBody>
                    <a:bodyPr/>
                    <a:lstStyle/>
                    <a:p>
                      <a:pPr>
                        <a:lnSpc>
                          <a:spcPct val="100000"/>
                        </a:lnSpc>
                      </a:pPr>
                      <a:r>
                        <a:rPr kumimoji="0" lang="en-US" sz="2000" b="1" kern="1200" dirty="0">
                          <a:solidFill>
                            <a:srgbClr val="002060"/>
                          </a:solidFill>
                          <a:latin typeface="Arial" pitchFamily="34" charset="0"/>
                          <a:ea typeface="+mn-ea"/>
                          <a:cs typeface="Arial" pitchFamily="34" charset="0"/>
                        </a:rPr>
                        <a:t>Gross Return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t>704000</a:t>
                      </a:r>
                      <a:endParaRPr lang="en-US" sz="20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chemeClr val="tx1"/>
                          </a:solidFill>
                          <a:latin typeface="Arial" pitchFamily="34" charset="0"/>
                          <a:cs typeface="Arial" pitchFamily="34" charset="0"/>
                        </a:rPr>
                        <a:t>965000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99010">
                <a:tc>
                  <a:txBody>
                    <a:bodyPr/>
                    <a:lstStyle/>
                    <a:p>
                      <a:pPr>
                        <a:lnSpc>
                          <a:spcPct val="100000"/>
                        </a:lnSpc>
                      </a:pPr>
                      <a:r>
                        <a:rPr kumimoji="0" lang="en-US" sz="2000" b="1" kern="1200" dirty="0">
                          <a:solidFill>
                            <a:srgbClr val="002060"/>
                          </a:solidFill>
                          <a:latin typeface="Arial" pitchFamily="34" charset="0"/>
                          <a:ea typeface="+mn-ea"/>
                          <a:cs typeface="Arial" pitchFamily="34" charset="0"/>
                        </a:rPr>
                        <a:t>Net Return (Rs/ha)</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chemeClr val="tx1"/>
                          </a:solidFill>
                          <a:latin typeface="Arial" pitchFamily="34" charset="0"/>
                          <a:cs typeface="Arial" pitchFamily="34" charset="0"/>
                        </a:rPr>
                        <a:t>256000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itchFamily="34" charset="0"/>
                          <a:cs typeface="Arial" pitchFamily="34" charset="0"/>
                        </a:rPr>
                        <a:t>381500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990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002060"/>
                          </a:solidFill>
                          <a:latin typeface="Arial" pitchFamily="34" charset="0"/>
                          <a:cs typeface="Arial" pitchFamily="34" charset="0"/>
                        </a:rPr>
                        <a:t>BCR</a:t>
                      </a:r>
                      <a:endParaRPr lang="en-US" sz="20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1" dirty="0">
                          <a:solidFill>
                            <a:schemeClr val="tx1"/>
                          </a:solidFill>
                          <a:latin typeface="Arial" pitchFamily="34" charset="0"/>
                          <a:cs typeface="Arial"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itchFamily="34" charset="0"/>
                          <a:cs typeface="Arial"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8"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RESULTS </a:t>
            </a:r>
          </a:p>
        </p:txBody>
      </p:sp>
      <p:sp>
        <p:nvSpPr>
          <p:cNvPr id="13" name="Rectangle 12"/>
          <p:cNvSpPr/>
          <p:nvPr/>
        </p:nvSpPr>
        <p:spPr>
          <a:xfrm>
            <a:off x="71439" y="3714690"/>
            <a:ext cx="1571608" cy="400110"/>
          </a:xfrm>
          <a:prstGeom prst="rect">
            <a:avLst/>
          </a:prstGeom>
          <a:solidFill>
            <a:srgbClr val="7030A0"/>
          </a:solidFill>
        </p:spPr>
        <p:txBody>
          <a:bodyPr wrap="square">
            <a:spAutoFit/>
          </a:bodyPr>
          <a:lstStyle/>
          <a:p>
            <a:r>
              <a:rPr lang="en-US" sz="2000" b="1" dirty="0">
                <a:solidFill>
                  <a:schemeClr val="bg1"/>
                </a:solidFill>
              </a:rPr>
              <a:t>FEED BACK:  </a:t>
            </a:r>
            <a:endParaRPr lang="en-US" sz="2000" dirty="0">
              <a:solidFill>
                <a:schemeClr val="bg1"/>
              </a:solidFill>
            </a:endParaRPr>
          </a:p>
        </p:txBody>
      </p:sp>
      <p:pic>
        <p:nvPicPr>
          <p:cNvPr id="9" name="Picture 8" descr="C:\Users\Sudhakar\Desktop\IMG-20210204-WA0056.jpg"/>
          <p:cNvPicPr/>
          <p:nvPr/>
        </p:nvPicPr>
        <p:blipFill>
          <a:blip r:embed="rId2"/>
          <a:srcRect/>
          <a:stretch>
            <a:fillRect/>
          </a:stretch>
        </p:blipFill>
        <p:spPr bwMode="auto">
          <a:xfrm>
            <a:off x="5643570" y="3954192"/>
            <a:ext cx="3441617" cy="2615920"/>
          </a:xfrm>
          <a:prstGeom prst="rect">
            <a:avLst/>
          </a:prstGeom>
          <a:noFill/>
          <a:ln w="9525">
            <a:solidFill>
              <a:srgbClr val="FF0000"/>
            </a:solidFill>
            <a:miter lim="800000"/>
            <a:headEnd/>
            <a:tailEnd/>
          </a:ln>
        </p:spPr>
      </p:pic>
      <p:pic>
        <p:nvPicPr>
          <p:cNvPr id="10" name="Picture 9" descr="C:\Users\Sudhakar\Desktop\IMG-20210327-WA0025.jpg"/>
          <p:cNvPicPr/>
          <p:nvPr/>
        </p:nvPicPr>
        <p:blipFill>
          <a:blip r:embed="rId3" cstate="print"/>
          <a:srcRect/>
          <a:stretch>
            <a:fillRect/>
          </a:stretch>
        </p:blipFill>
        <p:spPr bwMode="auto">
          <a:xfrm>
            <a:off x="5643571" y="457200"/>
            <a:ext cx="3441616" cy="2374024"/>
          </a:xfrm>
          <a:prstGeom prst="rect">
            <a:avLst/>
          </a:prstGeom>
          <a:noFill/>
          <a:ln w="9525">
            <a:solidFill>
              <a:srgbClr val="FF0000"/>
            </a:solidFill>
            <a:miter lim="800000"/>
            <a:headEnd/>
            <a:tailEnd/>
          </a:ln>
        </p:spPr>
      </p:pic>
      <p:sp>
        <p:nvSpPr>
          <p:cNvPr id="12" name="Rectangle 11"/>
          <p:cNvSpPr/>
          <p:nvPr/>
        </p:nvSpPr>
        <p:spPr>
          <a:xfrm>
            <a:off x="71438" y="4152789"/>
            <a:ext cx="5500693" cy="1200329"/>
          </a:xfrm>
          <a:prstGeom prst="rect">
            <a:avLst/>
          </a:prstGeom>
          <a:solidFill>
            <a:schemeClr val="bg1"/>
          </a:solidFill>
          <a:ln>
            <a:solidFill>
              <a:schemeClr val="tx1"/>
            </a:solidFill>
          </a:ln>
        </p:spPr>
        <p:txBody>
          <a:bodyPr wrap="square">
            <a:spAutoFit/>
          </a:bodyPr>
          <a:lstStyle/>
          <a:p>
            <a:pPr algn="just"/>
            <a:r>
              <a:rPr lang="en-US" b="1" dirty="0">
                <a:solidFill>
                  <a:srgbClr val="005000"/>
                </a:solidFill>
              </a:rPr>
              <a:t>Pest and disease incidence notice below ETL and DI Level compare with check. Farmers are planning to set up a Minimal Processing Unit in the area by forming one FEOs named Vattavada Strawberry Farmers Club </a:t>
            </a:r>
          </a:p>
        </p:txBody>
      </p:sp>
      <p:pic>
        <p:nvPicPr>
          <p:cNvPr id="16" name="Picture 4" descr="G:\PP\Strawberry\IMG_9761.JPG">
            <a:extLst>
              <a:ext uri="{FF2B5EF4-FFF2-40B4-BE49-F238E27FC236}">
                <a16:creationId xmlns:a16="http://schemas.microsoft.com/office/drawing/2014/main" id="{1C6A0633-7C92-41CC-BDEC-EF05F5E84E29}"/>
              </a:ext>
            </a:extLst>
          </p:cNvPr>
          <p:cNvPicPr>
            <a:picLocks noChangeAspect="1" noChangeArrowheads="1"/>
          </p:cNvPicPr>
          <p:nvPr/>
        </p:nvPicPr>
        <p:blipFill>
          <a:blip r:embed="rId4" cstate="print"/>
          <a:srcRect/>
          <a:stretch>
            <a:fillRect/>
          </a:stretch>
        </p:blipFill>
        <p:spPr bwMode="auto">
          <a:xfrm>
            <a:off x="6400800" y="2913143"/>
            <a:ext cx="2133600" cy="10492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71439" y="5923781"/>
            <a:ext cx="5500693" cy="646331"/>
          </a:xfrm>
          <a:prstGeom prst="rect">
            <a:avLst/>
          </a:prstGeom>
          <a:solidFill>
            <a:srgbClr val="F49A38"/>
          </a:solidFill>
          <a:ln>
            <a:solidFill>
              <a:schemeClr val="tx2"/>
            </a:solidFill>
          </a:ln>
        </p:spPr>
        <p:txBody>
          <a:bodyPr wrap="square">
            <a:spAutoFit/>
          </a:bodyPr>
          <a:lstStyle/>
          <a:p>
            <a:pPr algn="just">
              <a:buClr>
                <a:srgbClr val="7030A0"/>
              </a:buClr>
              <a:buFont typeface="Wingdings" pitchFamily="2" charset="2"/>
              <a:buChar char="§"/>
              <a:defRPr/>
            </a:pPr>
            <a:r>
              <a:rPr lang="en-US" b="1" dirty="0">
                <a:solidFill>
                  <a:srgbClr val="2B113F"/>
                </a:solidFill>
              </a:rPr>
              <a:t>Technologies spread through  state Dept of Agriculture and ATMA through  various scheme. </a:t>
            </a:r>
          </a:p>
        </p:txBody>
      </p:sp>
      <p:sp>
        <p:nvSpPr>
          <p:cNvPr id="14" name="Rectangle 13"/>
          <p:cNvSpPr/>
          <p:nvPr/>
        </p:nvSpPr>
        <p:spPr>
          <a:xfrm>
            <a:off x="76202" y="5498068"/>
            <a:ext cx="1566846" cy="369332"/>
          </a:xfrm>
          <a:prstGeom prst="rect">
            <a:avLst/>
          </a:prstGeom>
          <a:solidFill>
            <a:srgbClr val="7030A0"/>
          </a:solidFill>
        </p:spPr>
        <p:txBody>
          <a:bodyPr wrap="square">
            <a:spAutoFit/>
          </a:bodyPr>
          <a:lstStyle/>
          <a:p>
            <a:r>
              <a:rPr lang="en-US" b="1" dirty="0">
                <a:solidFill>
                  <a:schemeClr val="bg1"/>
                </a:solidFill>
                <a:latin typeface="Arial" pitchFamily="34" charset="0"/>
                <a:cs typeface="Arial" pitchFamily="34" charset="0"/>
              </a:rPr>
              <a:t>Up scaling  </a:t>
            </a:r>
            <a:endParaRPr lang="en-US" dirty="0">
              <a:solidFill>
                <a:schemeClr val="bg1"/>
              </a:solidFill>
              <a:latin typeface="Arial" pitchFamily="34" charset="0"/>
              <a:cs typeface="Arial" pitchFamily="34" charset="0"/>
            </a:endParaRPr>
          </a:p>
        </p:txBody>
      </p:sp>
      <p:sp>
        <p:nvSpPr>
          <p:cNvPr id="17" name="Footer Placeholder 3"/>
          <p:cNvSpPr txBox="1">
            <a:spLocks/>
          </p:cNvSpPr>
          <p:nvPr/>
        </p:nvSpPr>
        <p:spPr bwMode="auto">
          <a:xfrm>
            <a:off x="0" y="6629400"/>
            <a:ext cx="9144000" cy="228600"/>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omic Sans MS" pitchFamily="66" charset="0"/>
                <a:ea typeface="+mn-ea"/>
                <a:cs typeface="+mn-cs"/>
              </a:rPr>
              <a:t>   Annual Review Workshop 2020-21		                                                      ICAR-</a:t>
            </a:r>
            <a:r>
              <a:rPr kumimoji="0" lang="en-US" sz="1200" b="1" i="0" u="none" strike="noStrike" kern="1200" cap="none" spc="0" normalizeH="0" baseline="0" noProof="0" dirty="0">
                <a:ln>
                  <a:noFill/>
                </a:ln>
                <a:solidFill>
                  <a:prstClr val="white"/>
                </a:solidFill>
                <a:effectLst/>
                <a:uLnTx/>
                <a:uFillTx/>
                <a:latin typeface="Comic Sans MS" pitchFamily="66" charset="0"/>
                <a:ea typeface="+mn-ea"/>
                <a:cs typeface="+mn-cs"/>
              </a:rPr>
              <a:t>KVK (BSS), Idukki</a:t>
            </a:r>
          </a:p>
        </p:txBody>
      </p:sp>
    </p:spTree>
    <p:extLst>
      <p:ext uri="{BB962C8B-B14F-4D97-AF65-F5344CB8AC3E}">
        <p14:creationId xmlns:p14="http://schemas.microsoft.com/office/powerpoint/2010/main" val="633880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txBox="1">
            <a:spLocks/>
          </p:cNvSpPr>
          <p:nvPr/>
        </p:nvSpPr>
        <p:spPr>
          <a:xfrm>
            <a:off x="0" y="0"/>
            <a:ext cx="9144000" cy="539750"/>
          </a:xfrm>
          <a:prstGeom prst="rect">
            <a:avLst/>
          </a:prstGeom>
          <a:solidFill>
            <a:srgbClr val="0066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anose="020B0604020202020204" pitchFamily="34" charset="0"/>
                <a:cs typeface="Arial" panose="020B0604020202020204" pitchFamily="34" charset="0"/>
              </a:rPr>
              <a:t>AREA UNDER AGRICULTURAL CROPS IN IDUKKI DISTRICT</a:t>
            </a:r>
            <a:endParaRPr lang="en-US" sz="2800" b="1" dirty="0">
              <a:solidFill>
                <a:schemeClr val="bg1"/>
              </a:solidFill>
              <a:latin typeface="Arial" panose="020B0604020202020204" pitchFamily="34" charset="0"/>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909945232"/>
              </p:ext>
            </p:extLst>
          </p:nvPr>
        </p:nvGraphicFramePr>
        <p:xfrm>
          <a:off x="152400" y="762000"/>
          <a:ext cx="88392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3545597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4273914264"/>
              </p:ext>
            </p:extLst>
          </p:nvPr>
        </p:nvGraphicFramePr>
        <p:xfrm>
          <a:off x="76200" y="908720"/>
          <a:ext cx="8991600" cy="2834640"/>
        </p:xfrm>
        <a:graphic>
          <a:graphicData uri="http://schemas.openxmlformats.org/drawingml/2006/table">
            <a:tbl>
              <a:tblPr firstRow="1" bandRow="1">
                <a:tableStyleId>{5940675A-B579-460E-94D1-54222C63F5DA}</a:tableStyleId>
              </a:tblPr>
              <a:tblGrid>
                <a:gridCol w="2407568">
                  <a:extLst>
                    <a:ext uri="{9D8B030D-6E8A-4147-A177-3AD203B41FA5}">
                      <a16:colId xmlns:a16="http://schemas.microsoft.com/office/drawing/2014/main" val="20000"/>
                    </a:ext>
                  </a:extLst>
                </a:gridCol>
                <a:gridCol w="6584032">
                  <a:extLst>
                    <a:ext uri="{9D8B030D-6E8A-4147-A177-3AD203B41FA5}">
                      <a16:colId xmlns:a16="http://schemas.microsoft.com/office/drawing/2014/main" val="20001"/>
                    </a:ext>
                  </a:extLst>
                </a:gridCol>
              </a:tblGrid>
              <a:tr h="263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1800" b="1" dirty="0">
                          <a:solidFill>
                            <a:schemeClr val="tx1"/>
                          </a:solidFill>
                          <a:effectLst/>
                          <a:latin typeface="Arial" pitchFamily="34" charset="0"/>
                          <a:cs typeface="Arial" pitchFamily="34" charset="0"/>
                        </a:rPr>
                        <a:t>Sandoz</a:t>
                      </a:r>
                      <a:r>
                        <a:rPr lang="en-US" sz="1800" b="1" baseline="0" dirty="0">
                          <a:solidFill>
                            <a:schemeClr val="tx1"/>
                          </a:solidFill>
                          <a:effectLst/>
                          <a:latin typeface="Arial" pitchFamily="34" charset="0"/>
                          <a:cs typeface="Arial" pitchFamily="34" charset="0"/>
                        </a:rPr>
                        <a:t> colony,Vattavada</a:t>
                      </a:r>
                      <a:endParaRPr lang="en-US" sz="1800" b="1" dirty="0">
                        <a:solidFill>
                          <a:schemeClr val="tx1"/>
                        </a:solidFill>
                        <a:effectLst/>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0"/>
                  </a:ext>
                </a:extLst>
              </a:tr>
              <a:tr h="263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Animal population</a:t>
                      </a:r>
                    </a:p>
                  </a:txBody>
                  <a:tcPr horzOverflow="overflow">
                    <a:solidFill>
                      <a:srgbClr val="008000"/>
                    </a:solidFill>
                  </a:tcPr>
                </a:tc>
                <a:tc>
                  <a:txBody>
                    <a:bodyPr/>
                    <a:lstStyle/>
                    <a:p>
                      <a:pPr>
                        <a:lnSpc>
                          <a:spcPct val="100000"/>
                        </a:lnSpc>
                      </a:pPr>
                      <a:r>
                        <a:rPr lang="en-US" sz="1800" b="1" dirty="0">
                          <a:solidFill>
                            <a:schemeClr val="tx1"/>
                          </a:solidFill>
                          <a:latin typeface="Arial" pitchFamily="34" charset="0"/>
                          <a:cs typeface="Arial" pitchFamily="34" charset="0"/>
                        </a:rPr>
                        <a:t>52,119 </a:t>
                      </a:r>
                    </a:p>
                  </a:txBody>
                  <a:tcPr>
                    <a:solidFill>
                      <a:srgbClr val="CCFF99"/>
                    </a:solidFill>
                  </a:tcPr>
                </a:tc>
                <a:extLst>
                  <a:ext uri="{0D108BD9-81ED-4DB2-BD59-A6C34878D82A}">
                    <a16:rowId xmlns:a16="http://schemas.microsoft.com/office/drawing/2014/main" val="10001"/>
                  </a:ext>
                </a:extLst>
              </a:tr>
              <a:tr h="263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itchFamily="34" charset="0"/>
                          <a:cs typeface="Arial" pitchFamily="34" charset="0"/>
                        </a:rPr>
                        <a:t>10</a:t>
                      </a:r>
                    </a:p>
                  </a:txBody>
                  <a:tcPr>
                    <a:solidFill>
                      <a:srgbClr val="CCFF99"/>
                    </a:solidFill>
                  </a:tcPr>
                </a:tc>
                <a:extLst>
                  <a:ext uri="{0D108BD9-81ED-4DB2-BD59-A6C34878D82A}">
                    <a16:rowId xmlns:a16="http://schemas.microsoft.com/office/drawing/2014/main" val="10002"/>
                  </a:ext>
                </a:extLst>
              </a:tr>
              <a:tr h="26334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ea typeface="Arial Unicode MS" pitchFamily="34" charset="-128"/>
                          <a:cs typeface="Arial" pitchFamily="34" charset="0"/>
                        </a:rPr>
                        <a:t>Prioritized Problem</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eaLnBrk="1" hangingPunct="1">
                        <a:buFont typeface="Wingdings" panose="05000000000000000000" pitchFamily="2" charset="2"/>
                        <a:buChar char="v"/>
                      </a:pPr>
                      <a:r>
                        <a:rPr lang="en-US" b="1" dirty="0" smtClean="0">
                          <a:solidFill>
                            <a:srgbClr val="040D60"/>
                          </a:solidFill>
                        </a:rPr>
                        <a:t> Incidence </a:t>
                      </a:r>
                      <a:r>
                        <a:rPr lang="en-US" b="1" dirty="0">
                          <a:solidFill>
                            <a:srgbClr val="040D60"/>
                          </a:solidFill>
                        </a:rPr>
                        <a:t>of </a:t>
                      </a:r>
                      <a:r>
                        <a:rPr lang="en-US" b="1" dirty="0" err="1">
                          <a:solidFill>
                            <a:srgbClr val="040D60"/>
                          </a:solidFill>
                        </a:rPr>
                        <a:t>Ranikhet</a:t>
                      </a:r>
                      <a:r>
                        <a:rPr lang="en-US" b="1" dirty="0">
                          <a:solidFill>
                            <a:srgbClr val="040D60"/>
                          </a:solidFill>
                        </a:rPr>
                        <a:t> disease, High mortality</a:t>
                      </a:r>
                      <a:endParaRPr lang="en-US" sz="1800" b="1" dirty="0">
                        <a:solidFill>
                          <a:schemeClr val="tx1"/>
                        </a:solidFill>
                        <a:latin typeface="Arial" pitchFamily="34" charset="0"/>
                        <a:ea typeface="Times New Roman" pitchFamily="18" charset="0"/>
                        <a:cs typeface="Arial" pitchFamily="34" charset="0"/>
                      </a:endParaRPr>
                    </a:p>
                  </a:txBody>
                  <a:tcPr>
                    <a:solidFill>
                      <a:srgbClr val="CCFF99"/>
                    </a:solidFill>
                  </a:tcPr>
                </a:tc>
                <a:extLst>
                  <a:ext uri="{0D108BD9-81ED-4DB2-BD59-A6C34878D82A}">
                    <a16:rowId xmlns:a16="http://schemas.microsoft.com/office/drawing/2014/main" val="10003"/>
                  </a:ext>
                </a:extLst>
              </a:tr>
              <a:tr h="125088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cs typeface="Arial" pitchFamily="34" charset="0"/>
                        </a:rPr>
                        <a:t>Technologies Demonstrated</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20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Keelianelli</a:t>
                      </a:r>
                      <a:r>
                        <a:rPr lang="en-US" sz="1600" b="1" baseline="0" dirty="0">
                          <a:solidFill>
                            <a:schemeClr val="tx1"/>
                          </a:solidFill>
                          <a:latin typeface="Arial" pitchFamily="34" charset="0"/>
                          <a:cs typeface="Arial" pitchFamily="34" charset="0"/>
                        </a:rPr>
                        <a:t> - 30g,Garlic  - 8 No's, Small onion  -10 No's, Pepper  -10 berries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pPr>
                      <a:r>
                        <a:rPr lang="en-US" sz="1600" b="1" baseline="0" dirty="0">
                          <a:solidFill>
                            <a:schemeClr val="tx1"/>
                          </a:solidFill>
                          <a:latin typeface="Arial" pitchFamily="34" charset="0"/>
                          <a:cs typeface="Arial" pitchFamily="34" charset="0"/>
                        </a:rPr>
                        <a:t>Turmeric  10g,Cumin seed  -25g</a:t>
                      </a:r>
                      <a:r>
                        <a:rPr lang="en-US" sz="1600" b="1" kern="1200" baseline="0" dirty="0">
                          <a:solidFill>
                            <a:schemeClr val="tx1"/>
                          </a:solidFill>
                          <a:latin typeface="Arial" pitchFamily="34" charset="0"/>
                          <a:cs typeface="Arial" pitchFamily="34" charset="0"/>
                        </a:rPr>
                        <a:t> </a:t>
                      </a:r>
                      <a:r>
                        <a:rPr lang="en-US" sz="1600" b="1" baseline="0" dirty="0">
                          <a:solidFill>
                            <a:schemeClr val="tx1"/>
                          </a:solidFill>
                          <a:latin typeface="Arial" pitchFamily="34" charset="0"/>
                          <a:cs typeface="Arial" pitchFamily="34" charset="0"/>
                        </a:rPr>
                        <a:t>Mix all ingredients, grinding and give orally in drinking water for two days</a:t>
                      </a:r>
                      <a:r>
                        <a:rPr lang="en-US" sz="1600" b="1" baseline="0" dirty="0" smtClean="0">
                          <a:solidFill>
                            <a:schemeClr val="tx1"/>
                          </a:solidFill>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   </a:t>
                      </a:r>
                      <a:r>
                        <a:rPr kumimoji="0" lang="en-US" sz="16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a:t>
                      </a:r>
                      <a:r>
                        <a:rPr kumimoji="0" lang="en-US" sz="16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Source: VUTRC-TANUVAS-2014)</a:t>
                      </a:r>
                      <a:endParaRPr lang="en-US" sz="16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bl>
          </a:graphicData>
        </a:graphic>
      </p:graphicFrame>
      <p:sp>
        <p:nvSpPr>
          <p:cNvPr id="10"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Annual Review Workshop 2020-21		                                                                                   ICAR-KVK (BSS), Idukki</a:t>
            </a:r>
          </a:p>
        </p:txBody>
      </p:sp>
      <p:sp>
        <p:nvSpPr>
          <p:cNvPr id="14" name="Footer Placeholder 3"/>
          <p:cNvSpPr txBox="1">
            <a:spLocks/>
          </p:cNvSpPr>
          <p:nvPr/>
        </p:nvSpPr>
        <p:spPr>
          <a:xfrm>
            <a:off x="0" y="0"/>
            <a:ext cx="9144000" cy="762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FLD 8.</a:t>
            </a:r>
            <a:r>
              <a:rPr kumimoji="0" lang="en-US" sz="2000" b="1"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POPULARISATION OF EVM PREPARATIONS FOR PREVENTION OF RANIKHET DISEASE IN POULTRY</a:t>
            </a:r>
          </a:p>
        </p:txBody>
      </p:sp>
      <p:pic>
        <p:nvPicPr>
          <p:cNvPr id="15" name="Picture 14" descr="IMG20201024112640.jpg"/>
          <p:cNvPicPr>
            <a:picLocks noChangeAspect="1"/>
          </p:cNvPicPr>
          <p:nvPr/>
        </p:nvPicPr>
        <p:blipFill>
          <a:blip r:embed="rId2" cstate="print"/>
          <a:stretch>
            <a:fillRect/>
          </a:stretch>
        </p:blipFill>
        <p:spPr>
          <a:xfrm>
            <a:off x="76200" y="3888599"/>
            <a:ext cx="2895600" cy="2568186"/>
          </a:xfrm>
          <a:prstGeom prst="rect">
            <a:avLst/>
          </a:prstGeom>
          <a:ln>
            <a:solidFill>
              <a:srgbClr val="FF0000"/>
            </a:solidFill>
          </a:ln>
        </p:spPr>
      </p:pic>
      <p:pic>
        <p:nvPicPr>
          <p:cNvPr id="18" name="Picture 17" descr="IMG20201024113446.jpg"/>
          <p:cNvPicPr>
            <a:picLocks noChangeAspect="1"/>
          </p:cNvPicPr>
          <p:nvPr/>
        </p:nvPicPr>
        <p:blipFill>
          <a:blip r:embed="rId3" cstate="print"/>
          <a:stretch>
            <a:fillRect/>
          </a:stretch>
        </p:blipFill>
        <p:spPr>
          <a:xfrm>
            <a:off x="6259251" y="3886200"/>
            <a:ext cx="2808550" cy="2564904"/>
          </a:xfrm>
          <a:prstGeom prst="rect">
            <a:avLst/>
          </a:prstGeom>
          <a:ln>
            <a:solidFill>
              <a:srgbClr val="FF0000"/>
            </a:solidFill>
          </a:ln>
        </p:spPr>
      </p:pic>
      <p:pic>
        <p:nvPicPr>
          <p:cNvPr id="9"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048000" y="3886200"/>
            <a:ext cx="3124200" cy="2564904"/>
          </a:xfrm>
          <a:ln>
            <a:solidFill>
              <a:srgbClr val="FF0000"/>
            </a:solidFill>
          </a:ln>
        </p:spPr>
      </p:pic>
    </p:spTree>
    <p:extLst>
      <p:ext uri="{BB962C8B-B14F-4D97-AF65-F5344CB8AC3E}">
        <p14:creationId xmlns:p14="http://schemas.microsoft.com/office/powerpoint/2010/main" val="38350884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119367786"/>
              </p:ext>
            </p:extLst>
          </p:nvPr>
        </p:nvGraphicFramePr>
        <p:xfrm>
          <a:off x="107504" y="501000"/>
          <a:ext cx="8960296" cy="2926080"/>
        </p:xfrm>
        <a:graphic>
          <a:graphicData uri="http://schemas.openxmlformats.org/drawingml/2006/table">
            <a:tbl>
              <a:tblPr firstRow="1" bandRow="1">
                <a:tableStyleId>{2D5ABB26-0587-4C30-8999-92F81FD0307C}</a:tableStyleId>
              </a:tblPr>
              <a:tblGrid>
                <a:gridCol w="3983033">
                  <a:extLst>
                    <a:ext uri="{9D8B030D-6E8A-4147-A177-3AD203B41FA5}">
                      <a16:colId xmlns:a16="http://schemas.microsoft.com/office/drawing/2014/main" val="20000"/>
                    </a:ext>
                  </a:extLst>
                </a:gridCol>
                <a:gridCol w="2526731">
                  <a:extLst>
                    <a:ext uri="{9D8B030D-6E8A-4147-A177-3AD203B41FA5}">
                      <a16:colId xmlns:a16="http://schemas.microsoft.com/office/drawing/2014/main" val="20002"/>
                    </a:ext>
                  </a:extLst>
                </a:gridCol>
                <a:gridCol w="2450532">
                  <a:extLst>
                    <a:ext uri="{9D8B030D-6E8A-4147-A177-3AD203B41FA5}">
                      <a16:colId xmlns:a16="http://schemas.microsoft.com/office/drawing/2014/main" val="20001"/>
                    </a:ext>
                  </a:extLst>
                </a:gridCol>
              </a:tblGrid>
              <a:tr h="308850">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Check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Demo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08850">
                <a:tc>
                  <a:txBody>
                    <a:bodyPr/>
                    <a:lstStyle/>
                    <a:p>
                      <a:pPr lvl="0"/>
                      <a:r>
                        <a:rPr kumimoji="0" lang="en-US" sz="1800" b="1" kern="1200" dirty="0">
                          <a:solidFill>
                            <a:srgbClr val="002060"/>
                          </a:solidFill>
                          <a:latin typeface="Arial" panose="020B0604020202020204" pitchFamily="34" charset="0"/>
                          <a:ea typeface="+mn-ea"/>
                          <a:cs typeface="Arial" panose="020B0604020202020204" pitchFamily="34" charset="0"/>
                        </a:rPr>
                        <a:t>Disease</a:t>
                      </a:r>
                      <a:r>
                        <a:rPr kumimoji="0" lang="en-US" sz="1800" b="1" kern="1200" baseline="0" dirty="0">
                          <a:solidFill>
                            <a:srgbClr val="002060"/>
                          </a:solidFill>
                          <a:latin typeface="Arial" panose="020B0604020202020204" pitchFamily="34" charset="0"/>
                          <a:ea typeface="+mn-ea"/>
                          <a:cs typeface="Arial" panose="020B0604020202020204" pitchFamily="34" charset="0"/>
                        </a:rPr>
                        <a:t> Incidence (%)</a:t>
                      </a:r>
                      <a:endParaRPr kumimoji="0" lang="en-US" sz="1800" b="1" kern="1200" dirty="0">
                        <a:solidFill>
                          <a:srgbClr val="00206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Nil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88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rgbClr val="002060"/>
                          </a:solidFill>
                          <a:latin typeface="Arial" panose="020B0604020202020204" pitchFamily="34" charset="0"/>
                          <a:ea typeface="+mn-ea"/>
                          <a:cs typeface="Arial" panose="020B0604020202020204" pitchFamily="34" charset="0"/>
                        </a:rPr>
                        <a:t>Mortality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Nil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8850">
                <a:tc>
                  <a:txBody>
                    <a:bodyPr/>
                    <a:lstStyle/>
                    <a:p>
                      <a:pPr lvl="0"/>
                      <a:r>
                        <a:rPr kumimoji="0" lang="en-US" sz="1800" b="1" kern="1200" dirty="0">
                          <a:solidFill>
                            <a:srgbClr val="002060"/>
                          </a:solidFill>
                          <a:latin typeface="Arial" panose="020B0604020202020204" pitchFamily="34" charset="0"/>
                          <a:ea typeface="+mn-ea"/>
                          <a:cs typeface="Arial" panose="020B0604020202020204" pitchFamily="34" charset="0"/>
                        </a:rPr>
                        <a:t>Body weight </a:t>
                      </a:r>
                      <a:r>
                        <a:rPr kumimoji="0" lang="en-US" sz="1800" b="1" kern="1200" baseline="0" dirty="0">
                          <a:solidFill>
                            <a:srgbClr val="002060"/>
                          </a:solidFill>
                          <a:latin typeface="Arial" panose="020B0604020202020204" pitchFamily="34" charset="0"/>
                          <a:ea typeface="+mn-ea"/>
                          <a:cs typeface="Arial" panose="020B0604020202020204" pitchFamily="34" charset="0"/>
                        </a:rPr>
                        <a:t>(kg)</a:t>
                      </a:r>
                      <a:endParaRPr kumimoji="0" lang="en-US" sz="1800" b="1" kern="1200" dirty="0">
                        <a:solidFill>
                          <a:srgbClr val="00206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1.450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1.800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8850">
                <a:tc>
                  <a:txBody>
                    <a:bodyPr/>
                    <a:lstStyle/>
                    <a:p>
                      <a:pPr>
                        <a:lnSpc>
                          <a:spcPct val="100000"/>
                        </a:lnSpc>
                      </a:pPr>
                      <a:r>
                        <a:rPr kumimoji="0" lang="en-US" sz="1800" b="1" kern="1200" dirty="0">
                          <a:solidFill>
                            <a:srgbClr val="002060"/>
                          </a:solidFill>
                          <a:latin typeface="Arial" panose="020B0604020202020204" pitchFamily="34" charset="0"/>
                          <a:ea typeface="+mn-ea"/>
                          <a:cs typeface="Arial" panose="020B0604020202020204" pitchFamily="34" charset="0"/>
                        </a:rPr>
                        <a:t>Gross Cost (Rs)</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5100.00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10410.00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08850">
                <a:tc>
                  <a:txBody>
                    <a:bodyPr/>
                    <a:lstStyle/>
                    <a:p>
                      <a:pPr>
                        <a:lnSpc>
                          <a:spcPct val="100000"/>
                        </a:lnSpc>
                      </a:pPr>
                      <a:r>
                        <a:rPr kumimoji="0" lang="en-US" sz="1800" b="1" kern="1200" dirty="0">
                          <a:solidFill>
                            <a:srgbClr val="002060"/>
                          </a:solidFill>
                          <a:latin typeface="Arial" panose="020B0604020202020204" pitchFamily="34" charset="0"/>
                          <a:ea typeface="+mn-ea"/>
                          <a:cs typeface="Arial" panose="020B0604020202020204" pitchFamily="34" charset="0"/>
                        </a:rPr>
                        <a:t>Gross Return (Rs)</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10126.00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24080.00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8850">
                <a:tc>
                  <a:txBody>
                    <a:bodyPr/>
                    <a:lstStyle/>
                    <a:p>
                      <a:pPr>
                        <a:lnSpc>
                          <a:spcPct val="100000"/>
                        </a:lnSpc>
                      </a:pPr>
                      <a:r>
                        <a:rPr kumimoji="0" lang="en-US" sz="1800" b="1" kern="1200" dirty="0">
                          <a:solidFill>
                            <a:srgbClr val="002060"/>
                          </a:solidFill>
                          <a:latin typeface="Arial" panose="020B0604020202020204" pitchFamily="34" charset="0"/>
                          <a:ea typeface="+mn-ea"/>
                          <a:cs typeface="Arial" panose="020B0604020202020204" pitchFamily="34" charset="0"/>
                        </a:rPr>
                        <a:t>Net Return (Rs)</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5026.00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13670.00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08850">
                <a:tc>
                  <a:txBody>
                    <a:bodyPr/>
                    <a:lstStyle/>
                    <a:p>
                      <a:pPr>
                        <a:lnSpc>
                          <a:spcPct val="100000"/>
                        </a:lnSpc>
                      </a:pPr>
                      <a:r>
                        <a:rPr lang="en-US" sz="1800" b="1" dirty="0">
                          <a:solidFill>
                            <a:srgbClr val="002060"/>
                          </a:solidFill>
                          <a:latin typeface="Arial" panose="020B0604020202020204" pitchFamily="34" charset="0"/>
                          <a:cs typeface="Arial" panose="020B0604020202020204" pitchFamily="34" charset="0"/>
                        </a:rPr>
                        <a:t>BCR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2.30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10"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mn-ea"/>
                <a:cs typeface="Arial" charset="0"/>
              </a:rPr>
              <a:t>RESULTS</a:t>
            </a: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1" name="TextBox 11"/>
          <p:cNvSpPr txBox="1">
            <a:spLocks noChangeArrowheads="1"/>
          </p:cNvSpPr>
          <p:nvPr/>
        </p:nvSpPr>
        <p:spPr bwMode="auto">
          <a:xfrm>
            <a:off x="107504" y="4191000"/>
            <a:ext cx="8960296" cy="1015663"/>
          </a:xfrm>
          <a:prstGeom prst="rect">
            <a:avLst/>
          </a:prstGeom>
          <a:noFill/>
          <a:ln w="12700">
            <a:solidFill>
              <a:schemeClr val="tx1"/>
            </a:solid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This farmer friendly EVM technology provided more opportunity to farmers themselves for prevention and control of </a:t>
            </a:r>
            <a:r>
              <a:rPr kumimoji="0" lang="en-US" sz="2000" b="1" i="0" u="none" strike="noStrike" kern="1200" cap="none" spc="0" normalizeH="0" baseline="0" noProof="0" dirty="0" err="1">
                <a:ln>
                  <a:noFill/>
                </a:ln>
                <a:solidFill>
                  <a:schemeClr val="accent6">
                    <a:lumMod val="75000"/>
                  </a:schemeClr>
                </a:solidFill>
                <a:effectLst/>
                <a:uLnTx/>
                <a:uFillTx/>
                <a:latin typeface="Arial" panose="020B0604020202020204" pitchFamily="34" charset="0"/>
                <a:ea typeface="+mn-ea"/>
                <a:cs typeface="Arial" panose="020B0604020202020204" pitchFamily="34" charset="0"/>
              </a:rPr>
              <a:t>Ranikhet</a:t>
            </a:r>
            <a:r>
              <a:rPr kumimoji="0" lang="en-US" sz="20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 disease in poultry</a:t>
            </a:r>
          </a:p>
        </p:txBody>
      </p:sp>
      <p:sp>
        <p:nvSpPr>
          <p:cNvPr id="8" name="Rectangle 7"/>
          <p:cNvSpPr/>
          <p:nvPr/>
        </p:nvSpPr>
        <p:spPr>
          <a:xfrm>
            <a:off x="107505" y="3733800"/>
            <a:ext cx="1645095" cy="369332"/>
          </a:xfrm>
          <a:prstGeom prst="rect">
            <a:avLst/>
          </a:prstGeom>
          <a:solidFill>
            <a:srgbClr val="7030A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FEED BACK:  </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2"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Annual Review Workshop 2020-21		                                                      ICAR-KVK (BSS), Idukki</a:t>
            </a:r>
          </a:p>
        </p:txBody>
      </p:sp>
      <p:sp>
        <p:nvSpPr>
          <p:cNvPr id="9" name="Rectangle 8"/>
          <p:cNvSpPr/>
          <p:nvPr/>
        </p:nvSpPr>
        <p:spPr>
          <a:xfrm>
            <a:off x="107504" y="5385137"/>
            <a:ext cx="1645096" cy="369332"/>
          </a:xfrm>
          <a:prstGeom prst="rect">
            <a:avLst/>
          </a:prstGeom>
          <a:solidFill>
            <a:srgbClr val="7030A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UPSCALING</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 name="Rectangle 13"/>
          <p:cNvSpPr/>
          <p:nvPr/>
        </p:nvSpPr>
        <p:spPr>
          <a:xfrm>
            <a:off x="107504" y="5830669"/>
            <a:ext cx="8960296" cy="646331"/>
          </a:xfrm>
          <a:prstGeom prst="rect">
            <a:avLst/>
          </a:prstGeom>
          <a:solidFill>
            <a:srgbClr val="F49A38"/>
          </a:solidFill>
          <a:ln>
            <a:solidFill>
              <a:schemeClr val="tx2"/>
            </a:solidFill>
          </a:ln>
        </p:spPr>
        <p:txBody>
          <a:bodyPr wrap="square">
            <a:spAutoFit/>
          </a:bodyPr>
          <a:lstStyle/>
          <a:p>
            <a:pPr algn="just">
              <a:buClr>
                <a:srgbClr val="7030A0"/>
              </a:buClr>
              <a:buFont typeface="Wingdings" pitchFamily="2" charset="2"/>
              <a:buChar char="§"/>
              <a:defRPr/>
            </a:pPr>
            <a:r>
              <a:rPr lang="en-US" b="1" dirty="0">
                <a:solidFill>
                  <a:srgbClr val="2B113F"/>
                </a:solidFill>
              </a:rPr>
              <a:t>Technologies spread through  Farmers Organization, SHGs and Dept. of Animal Husbandry through  various scheme. </a:t>
            </a:r>
          </a:p>
        </p:txBody>
      </p:sp>
    </p:spTree>
    <p:extLst>
      <p:ext uri="{BB962C8B-B14F-4D97-AF65-F5344CB8AC3E}">
        <p14:creationId xmlns:p14="http://schemas.microsoft.com/office/powerpoint/2010/main" val="20511703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AutoShape 4" descr="Image result for images of rice crop in lodging condit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3755386156"/>
              </p:ext>
            </p:extLst>
          </p:nvPr>
        </p:nvGraphicFramePr>
        <p:xfrm>
          <a:off x="76200" y="867478"/>
          <a:ext cx="8991600" cy="2713922"/>
        </p:xfrm>
        <a:graphic>
          <a:graphicData uri="http://schemas.openxmlformats.org/drawingml/2006/table">
            <a:tbl>
              <a:tblPr firstRow="1" bandRow="1">
                <a:tableStyleId>{5940675A-B579-460E-94D1-54222C63F5DA}</a:tableStyleId>
              </a:tblPr>
              <a:tblGrid>
                <a:gridCol w="2395181">
                  <a:extLst>
                    <a:ext uri="{9D8B030D-6E8A-4147-A177-3AD203B41FA5}">
                      <a16:colId xmlns:a16="http://schemas.microsoft.com/office/drawing/2014/main" val="20000"/>
                    </a:ext>
                  </a:extLst>
                </a:gridCol>
                <a:gridCol w="6596419">
                  <a:extLst>
                    <a:ext uri="{9D8B030D-6E8A-4147-A177-3AD203B41FA5}">
                      <a16:colId xmlns:a16="http://schemas.microsoft.com/office/drawing/2014/main" val="20001"/>
                    </a:ext>
                  </a:extLst>
                </a:gridCol>
              </a:tblGrid>
              <a:tr h="263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algn="l" fontAlgn="auto">
                        <a:spcBef>
                          <a:spcPts val="0"/>
                        </a:spcBef>
                        <a:spcAft>
                          <a:spcPts val="0"/>
                        </a:spcAft>
                        <a:defRPr/>
                      </a:pPr>
                      <a:r>
                        <a:rPr lang="en-US" sz="1800" b="1" dirty="0" err="1">
                          <a:solidFill>
                            <a:schemeClr val="tx1"/>
                          </a:solidFill>
                          <a:effectLst/>
                          <a:latin typeface="Arial" pitchFamily="34" charset="0"/>
                          <a:cs typeface="Arial" pitchFamily="34" charset="0"/>
                        </a:rPr>
                        <a:t>Vandanmedu</a:t>
                      </a:r>
                      <a:endParaRPr lang="en-US" sz="1800" b="1" dirty="0">
                        <a:solidFill>
                          <a:schemeClr val="tx1"/>
                        </a:solidFill>
                        <a:effectLst/>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0"/>
                  </a:ext>
                </a:extLst>
              </a:tr>
              <a:tr h="263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Animal population</a:t>
                      </a:r>
                    </a:p>
                  </a:txBody>
                  <a:tcPr horzOverflow="overflow">
                    <a:solidFill>
                      <a:srgbClr val="008000"/>
                    </a:solidFill>
                  </a:tcPr>
                </a:tc>
                <a:tc>
                  <a:txBody>
                    <a:bodyPr/>
                    <a:lstStyle/>
                    <a:p>
                      <a:pPr>
                        <a:lnSpc>
                          <a:spcPct val="100000"/>
                        </a:lnSpc>
                      </a:pPr>
                      <a:r>
                        <a:rPr lang="en-US" sz="1800" b="1" dirty="0">
                          <a:solidFill>
                            <a:schemeClr val="tx1"/>
                          </a:solidFill>
                          <a:latin typeface="Arial" pitchFamily="34" charset="0"/>
                          <a:cs typeface="Arial" pitchFamily="34" charset="0"/>
                        </a:rPr>
                        <a:t>52,119 </a:t>
                      </a:r>
                    </a:p>
                  </a:txBody>
                  <a:tcPr>
                    <a:solidFill>
                      <a:srgbClr val="CCFF99"/>
                    </a:solidFill>
                  </a:tcPr>
                </a:tc>
                <a:extLst>
                  <a:ext uri="{0D108BD9-81ED-4DB2-BD59-A6C34878D82A}">
                    <a16:rowId xmlns:a16="http://schemas.microsoft.com/office/drawing/2014/main" val="10001"/>
                  </a:ext>
                </a:extLst>
              </a:tr>
              <a:tr h="2633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itchFamily="34" charset="0"/>
                          <a:cs typeface="Arial" pitchFamily="34" charset="0"/>
                        </a:rPr>
                        <a:t>5</a:t>
                      </a:r>
                    </a:p>
                  </a:txBody>
                  <a:tcPr>
                    <a:solidFill>
                      <a:srgbClr val="CCFF99"/>
                    </a:solidFill>
                  </a:tcPr>
                </a:tc>
                <a:extLst>
                  <a:ext uri="{0D108BD9-81ED-4DB2-BD59-A6C34878D82A}">
                    <a16:rowId xmlns:a16="http://schemas.microsoft.com/office/drawing/2014/main" val="10002"/>
                  </a:ext>
                </a:extLst>
              </a:tr>
              <a:tr h="26334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ea typeface="Arial Unicode MS" pitchFamily="34" charset="-128"/>
                          <a:cs typeface="Arial" pitchFamily="34" charset="0"/>
                        </a:rPr>
                        <a:t>Prioritized Problem</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itchFamily="34" charset="0"/>
                          <a:ea typeface="Times New Roman" pitchFamily="18" charset="0"/>
                          <a:cs typeface="Arial" pitchFamily="34" charset="0"/>
                        </a:rPr>
                        <a:t>Anoestrous,  Repeat breeding, Infertility problem</a:t>
                      </a:r>
                    </a:p>
                  </a:txBody>
                  <a:tcPr>
                    <a:solidFill>
                      <a:srgbClr val="CCFF99"/>
                    </a:solidFill>
                  </a:tcPr>
                </a:tc>
                <a:extLst>
                  <a:ext uri="{0D108BD9-81ED-4DB2-BD59-A6C34878D82A}">
                    <a16:rowId xmlns:a16="http://schemas.microsoft.com/office/drawing/2014/main" val="10003"/>
                  </a:ext>
                </a:extLst>
              </a:tr>
              <a:tr h="125088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cs typeface="Arial" pitchFamily="34" charset="0"/>
                        </a:rPr>
                        <a:t>Technologies Demonstrated</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defRPr/>
                      </a:pPr>
                      <a:r>
                        <a:rPr lang="en-US" sz="1800" b="1" dirty="0">
                          <a:solidFill>
                            <a:schemeClr val="tx1"/>
                          </a:solidFill>
                          <a:latin typeface="Arial" pitchFamily="34" charset="0"/>
                          <a:cs typeface="Arial" pitchFamily="34" charset="0"/>
                        </a:rPr>
                        <a:t>The progesterone is absorbed through vaginal portion &amp;  induces heat within 48 hrs. and followed by AI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lang="en-US" sz="1800" b="1" baseline="0" dirty="0">
                          <a:solidFill>
                            <a:srgbClr val="FF0000"/>
                          </a:solidFill>
                          <a:latin typeface="Arial" pitchFamily="34" charset="0"/>
                          <a:cs typeface="Arial" pitchFamily="34" charset="0"/>
                        </a:rPr>
                        <a:t>Source :- TANUVAS -2015</a:t>
                      </a:r>
                      <a:endParaRPr lang="en-US" sz="1800" b="1" dirty="0">
                        <a:solidFill>
                          <a:schemeClr val="tx1"/>
                        </a:solidFill>
                        <a:latin typeface="Arial" pitchFamily="34" charset="0"/>
                        <a:cs typeface="Arial" pitchFamily="34" charset="0"/>
                      </a:endParaRPr>
                    </a:p>
                  </a:txBody>
                  <a:tcPr>
                    <a:solidFill>
                      <a:srgbClr val="CCFF99"/>
                    </a:solidFill>
                  </a:tcPr>
                </a:tc>
                <a:extLst>
                  <a:ext uri="{0D108BD9-81ED-4DB2-BD59-A6C34878D82A}">
                    <a16:rowId xmlns:a16="http://schemas.microsoft.com/office/drawing/2014/main" val="10004"/>
                  </a:ext>
                </a:extLst>
              </a:tr>
            </a:tbl>
          </a:graphicData>
        </a:graphic>
      </p:graphicFrame>
      <p:sp>
        <p:nvSpPr>
          <p:cNvPr id="8" name="Footer Placeholder 3"/>
          <p:cNvSpPr txBox="1">
            <a:spLocks/>
          </p:cNvSpPr>
          <p:nvPr/>
        </p:nvSpPr>
        <p:spPr>
          <a:xfrm>
            <a:off x="0" y="0"/>
            <a:ext cx="9144000" cy="785794"/>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charset="0"/>
                <a:ea typeface="+mn-ea"/>
                <a:cs typeface="Arial" charset="0"/>
              </a:rPr>
              <a:t>FLD 9.</a:t>
            </a:r>
            <a:r>
              <a:rPr kumimoji="0" lang="en-US" sz="2200" b="1" i="0" u="none" strike="noStrike" kern="1200" cap="none" spc="0" normalizeH="0" noProof="0" dirty="0">
                <a:ln>
                  <a:noFill/>
                </a:ln>
                <a:solidFill>
                  <a:prstClr val="white"/>
                </a:solidFill>
                <a:effectLst/>
                <a:uLnTx/>
                <a:uFillTx/>
                <a:latin typeface="Arial" charset="0"/>
                <a:ea typeface="+mn-ea"/>
                <a:cs typeface="Arial" charset="0"/>
              </a:rPr>
              <a:t> </a:t>
            </a:r>
            <a:r>
              <a:rPr kumimoji="0" lang="en-US" sz="2200" b="1" i="0" u="none" strike="noStrike" kern="1200" cap="none" spc="0" normalizeH="0" baseline="0" noProof="0" dirty="0">
                <a:ln>
                  <a:noFill/>
                </a:ln>
                <a:solidFill>
                  <a:prstClr val="white"/>
                </a:solidFill>
                <a:effectLst/>
                <a:uLnTx/>
                <a:uFillTx/>
                <a:latin typeface="Arial" charset="0"/>
                <a:ea typeface="+mn-ea"/>
                <a:cs typeface="Arial" charset="0"/>
              </a:rPr>
              <a:t>DEMONSTRATION ON  ESTRUS SYNCHRONISATION IN CATTLE  BY USING PROGESTERONE VAGINAL SPONGE</a:t>
            </a:r>
            <a:endParaRPr kumimoji="0" lang="en-US" sz="2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0"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Annual Review Workshop 2020-21		                                                                                   ICAR-KVK (BSS), Idukki</a:t>
            </a:r>
          </a:p>
        </p:txBody>
      </p:sp>
      <p:pic>
        <p:nvPicPr>
          <p:cNvPr id="14" name="Content Placeholder 10" descr="20201210_121911PM.jpg"/>
          <p:cNvPicPr>
            <a:picLocks noGrp="1" noChangeAspect="1"/>
          </p:cNvPicPr>
          <p:nvPr>
            <p:ph sz="half" idx="1"/>
          </p:nvPr>
        </p:nvPicPr>
        <p:blipFill>
          <a:blip r:embed="rId2" cstate="print"/>
          <a:stretch>
            <a:fillRect/>
          </a:stretch>
        </p:blipFill>
        <p:spPr>
          <a:xfrm>
            <a:off x="76200" y="3657600"/>
            <a:ext cx="4457236" cy="2507196"/>
          </a:xfrm>
          <a:ln>
            <a:solidFill>
              <a:srgbClr val="FF0000"/>
            </a:solidFill>
          </a:ln>
        </p:spPr>
      </p:pic>
      <p:pic>
        <p:nvPicPr>
          <p:cNvPr id="15" name="Picture 14" descr="20201210_113641AM.jpg"/>
          <p:cNvPicPr>
            <a:picLocks noChangeAspect="1"/>
          </p:cNvPicPr>
          <p:nvPr/>
        </p:nvPicPr>
        <p:blipFill>
          <a:blip r:embed="rId3" cstate="print"/>
          <a:stretch>
            <a:fillRect/>
          </a:stretch>
        </p:blipFill>
        <p:spPr>
          <a:xfrm>
            <a:off x="4648200" y="3657600"/>
            <a:ext cx="4419600" cy="2507196"/>
          </a:xfrm>
          <a:prstGeom prst="rect">
            <a:avLst/>
          </a:prstGeom>
          <a:ln>
            <a:solidFill>
              <a:srgbClr val="FF0000"/>
            </a:solidFill>
          </a:ln>
        </p:spPr>
      </p:pic>
      <p:sp>
        <p:nvSpPr>
          <p:cNvPr id="4" name="Rectangle 3"/>
          <p:cNvSpPr/>
          <p:nvPr/>
        </p:nvSpPr>
        <p:spPr>
          <a:xfrm>
            <a:off x="0" y="6183868"/>
            <a:ext cx="48715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Calibri"/>
                <a:ea typeface="+mn-ea"/>
                <a:cs typeface="+mn-cs"/>
              </a:rPr>
              <a:t>Demo. On Sponge loaded with Antibiotic powder</a:t>
            </a:r>
          </a:p>
        </p:txBody>
      </p:sp>
      <p:sp>
        <p:nvSpPr>
          <p:cNvPr id="5" name="Rectangle 4"/>
          <p:cNvSpPr/>
          <p:nvPr/>
        </p:nvSpPr>
        <p:spPr>
          <a:xfrm>
            <a:off x="4871525" y="6183868"/>
            <a:ext cx="419627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accent6">
                    <a:lumMod val="75000"/>
                  </a:schemeClr>
                </a:solidFill>
                <a:latin typeface="Calibri"/>
              </a:rPr>
              <a:t>Demo</a:t>
            </a:r>
            <a:r>
              <a:rPr lang="en-US" sz="1600" b="1" dirty="0">
                <a:solidFill>
                  <a:schemeClr val="accent6">
                    <a:lumMod val="75000"/>
                  </a:schemeClr>
                </a:solidFill>
                <a:latin typeface="Calibri"/>
              </a:rPr>
              <a:t>. On </a:t>
            </a:r>
            <a:r>
              <a:rPr kumimoji="0" lang="en-US" sz="1600" b="1" i="0" u="none" strike="noStrike" kern="1200" cap="none" spc="0" normalizeH="0" baseline="0" noProof="0" dirty="0">
                <a:ln>
                  <a:noFill/>
                </a:ln>
                <a:solidFill>
                  <a:schemeClr val="accent6">
                    <a:lumMod val="75000"/>
                  </a:schemeClr>
                </a:solidFill>
                <a:effectLst/>
                <a:uLnTx/>
                <a:uFillTx/>
                <a:latin typeface="Calibri"/>
              </a:rPr>
              <a:t>Sponge  insertion through Speculum</a:t>
            </a:r>
          </a:p>
        </p:txBody>
      </p:sp>
    </p:spTree>
    <p:extLst>
      <p:ext uri="{BB962C8B-B14F-4D97-AF65-F5344CB8AC3E}">
        <p14:creationId xmlns:p14="http://schemas.microsoft.com/office/powerpoint/2010/main" val="4112556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490438474"/>
              </p:ext>
            </p:extLst>
          </p:nvPr>
        </p:nvGraphicFramePr>
        <p:xfrm>
          <a:off x="76200" y="670560"/>
          <a:ext cx="8991600" cy="3291840"/>
        </p:xfrm>
        <a:graphic>
          <a:graphicData uri="http://schemas.openxmlformats.org/drawingml/2006/table">
            <a:tbl>
              <a:tblPr firstRow="1" bandRow="1">
                <a:tableStyleId>{2D5ABB26-0587-4C30-8999-92F81FD0307C}</a:tableStyleId>
              </a:tblPr>
              <a:tblGrid>
                <a:gridCol w="4766577">
                  <a:extLst>
                    <a:ext uri="{9D8B030D-6E8A-4147-A177-3AD203B41FA5}">
                      <a16:colId xmlns:a16="http://schemas.microsoft.com/office/drawing/2014/main" val="20000"/>
                    </a:ext>
                  </a:extLst>
                </a:gridCol>
                <a:gridCol w="2146314">
                  <a:extLst>
                    <a:ext uri="{9D8B030D-6E8A-4147-A177-3AD203B41FA5}">
                      <a16:colId xmlns:a16="http://schemas.microsoft.com/office/drawing/2014/main" val="20002"/>
                    </a:ext>
                  </a:extLst>
                </a:gridCol>
                <a:gridCol w="2078709">
                  <a:extLst>
                    <a:ext uri="{9D8B030D-6E8A-4147-A177-3AD203B41FA5}">
                      <a16:colId xmlns:a16="http://schemas.microsoft.com/office/drawing/2014/main" val="20001"/>
                    </a:ext>
                  </a:extLst>
                </a:gridCol>
              </a:tblGrid>
              <a:tr h="331893">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Check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Demo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31893">
                <a:tc>
                  <a:txBody>
                    <a:bodyPr/>
                    <a:lstStyle/>
                    <a:p>
                      <a:pPr lvl="0"/>
                      <a:r>
                        <a:rPr kumimoji="0" lang="en-US" sz="1800" b="1" kern="1200" dirty="0">
                          <a:solidFill>
                            <a:srgbClr val="002060"/>
                          </a:solidFill>
                          <a:latin typeface="Arial" panose="020B0604020202020204" pitchFamily="34" charset="0"/>
                          <a:ea typeface="+mn-ea"/>
                          <a:cs typeface="Arial" panose="020B0604020202020204" pitchFamily="34" charset="0"/>
                        </a:rPr>
                        <a:t>Showing heat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31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rgbClr val="002060"/>
                          </a:solidFill>
                          <a:latin typeface="Arial" panose="020B0604020202020204" pitchFamily="34" charset="0"/>
                          <a:ea typeface="+mn-ea"/>
                          <a:cs typeface="Arial" panose="020B0604020202020204" pitchFamily="34" charset="0"/>
                        </a:rPr>
                        <a:t>A</a:t>
                      </a:r>
                      <a:r>
                        <a:rPr kumimoji="0" lang="en-US" sz="1800" b="1" kern="1200" baseline="0" dirty="0">
                          <a:solidFill>
                            <a:srgbClr val="002060"/>
                          </a:solidFill>
                          <a:latin typeface="Arial" panose="020B0604020202020204" pitchFamily="34" charset="0"/>
                          <a:ea typeface="+mn-ea"/>
                          <a:cs typeface="Arial" panose="020B0604020202020204" pitchFamily="34" charset="0"/>
                        </a:rPr>
                        <a:t> I done (Nos.)</a:t>
                      </a:r>
                      <a:endParaRPr kumimoji="0" lang="en-US" sz="1800" b="1" kern="1200" dirty="0">
                        <a:solidFill>
                          <a:srgbClr val="00206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1893">
                <a:tc>
                  <a:txBody>
                    <a:bodyPr/>
                    <a:lstStyle/>
                    <a:p>
                      <a:pPr lvl="0"/>
                      <a:r>
                        <a:rPr kumimoji="0" lang="en-US" sz="1800" b="1" kern="1200" dirty="0">
                          <a:solidFill>
                            <a:srgbClr val="002060"/>
                          </a:solidFill>
                          <a:latin typeface="Arial" panose="020B0604020202020204" pitchFamily="34" charset="0"/>
                          <a:ea typeface="+mn-ea"/>
                          <a:cs typeface="Arial" panose="020B0604020202020204" pitchFamily="34" charset="0"/>
                        </a:rPr>
                        <a:t>Conception rate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1893">
                <a:tc>
                  <a:txBody>
                    <a:bodyPr/>
                    <a:lstStyle/>
                    <a:p>
                      <a:pPr lvl="0"/>
                      <a:r>
                        <a:rPr kumimoji="0" lang="en-US" sz="1800" b="1" kern="1200" dirty="0">
                          <a:solidFill>
                            <a:srgbClr val="002060"/>
                          </a:solidFill>
                          <a:latin typeface="Arial" panose="020B0604020202020204" pitchFamily="34" charset="0"/>
                          <a:ea typeface="+mn-ea"/>
                          <a:cs typeface="Arial" panose="020B0604020202020204" pitchFamily="34" charset="0"/>
                        </a:rPr>
                        <a:t>Qty. of milk production (lit)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3480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4442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31893">
                <a:tc>
                  <a:txBody>
                    <a:bodyPr/>
                    <a:lstStyle/>
                    <a:p>
                      <a:pPr>
                        <a:lnSpc>
                          <a:spcPct val="100000"/>
                        </a:lnSpc>
                      </a:pPr>
                      <a:r>
                        <a:rPr kumimoji="0" lang="en-US" sz="1800" b="1" kern="1200" dirty="0">
                          <a:solidFill>
                            <a:srgbClr val="002060"/>
                          </a:solidFill>
                          <a:latin typeface="Arial" panose="020B0604020202020204" pitchFamily="34" charset="0"/>
                          <a:ea typeface="+mn-ea"/>
                          <a:cs typeface="Arial" panose="020B0604020202020204" pitchFamily="34" charset="0"/>
                        </a:rPr>
                        <a:t>Gross Cost (Rs)</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79252.00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88686.00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31893">
                <a:tc>
                  <a:txBody>
                    <a:bodyPr/>
                    <a:lstStyle/>
                    <a:p>
                      <a:pPr>
                        <a:lnSpc>
                          <a:spcPct val="100000"/>
                        </a:lnSpc>
                      </a:pPr>
                      <a:r>
                        <a:rPr kumimoji="0" lang="en-US" sz="1800" b="1" kern="1200" dirty="0">
                          <a:solidFill>
                            <a:srgbClr val="002060"/>
                          </a:solidFill>
                          <a:latin typeface="Arial" panose="020B0604020202020204" pitchFamily="34" charset="0"/>
                          <a:ea typeface="+mn-ea"/>
                          <a:cs typeface="Arial" panose="020B0604020202020204" pitchFamily="34" charset="0"/>
                        </a:rPr>
                        <a:t>Gross Return (Rs)</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127003.00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159008.00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31893">
                <a:tc>
                  <a:txBody>
                    <a:bodyPr/>
                    <a:lstStyle/>
                    <a:p>
                      <a:pPr>
                        <a:lnSpc>
                          <a:spcPct val="100000"/>
                        </a:lnSpc>
                      </a:pPr>
                      <a:r>
                        <a:rPr kumimoji="0" lang="en-US" sz="1800" b="1" kern="1200" dirty="0">
                          <a:solidFill>
                            <a:srgbClr val="002060"/>
                          </a:solidFill>
                          <a:latin typeface="Arial" panose="020B0604020202020204" pitchFamily="34" charset="0"/>
                          <a:ea typeface="+mn-ea"/>
                          <a:cs typeface="Arial" panose="020B0604020202020204" pitchFamily="34" charset="0"/>
                        </a:rPr>
                        <a:t>Net Return (Rs)</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47751.00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70322.00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31893">
                <a:tc>
                  <a:txBody>
                    <a:bodyPr/>
                    <a:lstStyle/>
                    <a:p>
                      <a:pPr>
                        <a:lnSpc>
                          <a:spcPct val="100000"/>
                        </a:lnSpc>
                      </a:pPr>
                      <a:r>
                        <a:rPr lang="en-US" sz="1800" b="1" dirty="0">
                          <a:solidFill>
                            <a:srgbClr val="002060"/>
                          </a:solidFill>
                          <a:latin typeface="Arial" panose="020B0604020202020204" pitchFamily="34" charset="0"/>
                          <a:cs typeface="Arial" panose="020B0604020202020204" pitchFamily="34" charset="0"/>
                        </a:rPr>
                        <a:t>BCR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10"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mn-ea"/>
                <a:cs typeface="Arial" charset="0"/>
              </a:rPr>
              <a:t>RESULTS</a:t>
            </a: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1" name="TextBox 11"/>
          <p:cNvSpPr txBox="1">
            <a:spLocks noChangeArrowheads="1"/>
          </p:cNvSpPr>
          <p:nvPr/>
        </p:nvSpPr>
        <p:spPr bwMode="auto">
          <a:xfrm>
            <a:off x="71406" y="4763869"/>
            <a:ext cx="8996394" cy="646331"/>
          </a:xfrm>
          <a:prstGeom prst="rect">
            <a:avLst/>
          </a:prstGeom>
          <a:noFill/>
          <a:ln w="12700">
            <a:solidFill>
              <a:schemeClr val="tx1"/>
            </a:solid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This technology synchronize the animal and provided more opportunity to Artificially Inseminate within the time period of 48 </a:t>
            </a:r>
            <a:r>
              <a:rPr kumimoji="0" lang="en-US" b="1" i="0" u="none" strike="noStrike" kern="1200" cap="none" spc="0" normalizeH="0" baseline="0" noProof="0" dirty="0" err="1">
                <a:ln>
                  <a:noFill/>
                </a:ln>
                <a:solidFill>
                  <a:schemeClr val="accent6">
                    <a:lumMod val="75000"/>
                  </a:schemeClr>
                </a:solidFill>
                <a:effectLst/>
                <a:uLnTx/>
                <a:uFillTx/>
                <a:latin typeface="Arial" panose="020B0604020202020204" pitchFamily="34" charset="0"/>
                <a:ea typeface="+mn-ea"/>
                <a:cs typeface="Arial" panose="020B0604020202020204" pitchFamily="34" charset="0"/>
              </a:rPr>
              <a:t>hrs</a:t>
            </a:r>
            <a:endParaRPr kumimoji="0" lang="en-US"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71405" y="4340423"/>
            <a:ext cx="1376395" cy="307777"/>
          </a:xfrm>
          <a:prstGeom prst="rect">
            <a:avLst/>
          </a:prstGeom>
          <a:solidFill>
            <a:srgbClr val="7030A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FEED BACK:  </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2"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Annual Review Workshop 2020-21		                                                      ICAR-KVK (BSS), Idukki</a:t>
            </a:r>
          </a:p>
        </p:txBody>
      </p:sp>
      <p:sp>
        <p:nvSpPr>
          <p:cNvPr id="9" name="Rectangle 8"/>
          <p:cNvSpPr/>
          <p:nvPr/>
        </p:nvSpPr>
        <p:spPr>
          <a:xfrm>
            <a:off x="71404" y="5635823"/>
            <a:ext cx="1376396" cy="307777"/>
          </a:xfrm>
          <a:prstGeom prst="rect">
            <a:avLst/>
          </a:prstGeom>
          <a:solidFill>
            <a:srgbClr val="7030A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white"/>
                </a:solidFill>
                <a:latin typeface="Arial" pitchFamily="34" charset="0"/>
                <a:cs typeface="Arial" pitchFamily="34" charset="0"/>
              </a:rPr>
              <a:t>UPSCALING</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 name="Rectangle 13"/>
          <p:cNvSpPr/>
          <p:nvPr/>
        </p:nvSpPr>
        <p:spPr>
          <a:xfrm>
            <a:off x="71439" y="6031468"/>
            <a:ext cx="8996361" cy="369332"/>
          </a:xfrm>
          <a:prstGeom prst="rect">
            <a:avLst/>
          </a:prstGeom>
          <a:solidFill>
            <a:srgbClr val="F49A38"/>
          </a:solidFill>
          <a:ln>
            <a:solidFill>
              <a:schemeClr val="tx2"/>
            </a:solidFill>
          </a:ln>
        </p:spPr>
        <p:txBody>
          <a:bodyPr wrap="square">
            <a:spAutoFit/>
          </a:bodyPr>
          <a:lstStyle/>
          <a:p>
            <a:pPr algn="just">
              <a:buClr>
                <a:srgbClr val="7030A0"/>
              </a:buClr>
              <a:buFont typeface="Wingdings" pitchFamily="2" charset="2"/>
              <a:buChar char="§"/>
              <a:defRPr/>
            </a:pPr>
            <a:r>
              <a:rPr lang="en-US" b="1" dirty="0">
                <a:solidFill>
                  <a:srgbClr val="2B113F"/>
                </a:solidFill>
              </a:rPr>
              <a:t>Technologies spread through  state Dept of Animal Husbandry and APCOS Milk society</a:t>
            </a:r>
          </a:p>
        </p:txBody>
      </p:sp>
    </p:spTree>
    <p:extLst>
      <p:ext uri="{BB962C8B-B14F-4D97-AF65-F5344CB8AC3E}">
        <p14:creationId xmlns:p14="http://schemas.microsoft.com/office/powerpoint/2010/main" val="1580286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3468578389"/>
              </p:ext>
            </p:extLst>
          </p:nvPr>
        </p:nvGraphicFramePr>
        <p:xfrm>
          <a:off x="76200" y="457200"/>
          <a:ext cx="5495932" cy="2974060"/>
        </p:xfrm>
        <a:graphic>
          <a:graphicData uri="http://schemas.openxmlformats.org/drawingml/2006/table">
            <a:tbl>
              <a:tblPr firstRow="1" bandRow="1">
                <a:tableStyleId>{5940675A-B579-460E-94D1-54222C63F5DA}</a:tableStyleId>
              </a:tblPr>
              <a:tblGrid>
                <a:gridCol w="2133600">
                  <a:extLst>
                    <a:ext uri="{9D8B030D-6E8A-4147-A177-3AD203B41FA5}">
                      <a16:colId xmlns:a16="http://schemas.microsoft.com/office/drawing/2014/main" val="20000"/>
                    </a:ext>
                  </a:extLst>
                </a:gridCol>
                <a:gridCol w="3362332">
                  <a:extLst>
                    <a:ext uri="{9D8B030D-6E8A-4147-A177-3AD203B41FA5}">
                      <a16:colId xmlns:a16="http://schemas.microsoft.com/office/drawing/2014/main" val="20001"/>
                    </a:ext>
                  </a:extLst>
                </a:gridCol>
              </a:tblGrid>
              <a:tr h="5343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Operational area </a:t>
                      </a:r>
                    </a:p>
                  </a:txBody>
                  <a:tcPr horzOverflow="overflow">
                    <a:solidFill>
                      <a:srgbClr val="008000"/>
                    </a:solidFill>
                  </a:tcPr>
                </a:tc>
                <a:tc>
                  <a:txBody>
                    <a:bodyPr/>
                    <a:lstStyle/>
                    <a:p>
                      <a:pPr fontAlgn="auto">
                        <a:spcBef>
                          <a:spcPts val="0"/>
                        </a:spcBef>
                        <a:spcAft>
                          <a:spcPts val="0"/>
                        </a:spcAft>
                        <a:defRPr/>
                      </a:pPr>
                      <a:r>
                        <a:rPr lang="en-US" sz="1800" b="1" dirty="0" err="1">
                          <a:solidFill>
                            <a:schemeClr val="tx1"/>
                          </a:solidFill>
                          <a:latin typeface="Arial" pitchFamily="34" charset="0"/>
                          <a:cs typeface="Arial" pitchFamily="34" charset="0"/>
                        </a:rPr>
                        <a:t>Vandanmedu</a:t>
                      </a:r>
                      <a:endParaRPr lang="en-US" sz="2000" b="1" dirty="0">
                        <a:solidFill>
                          <a:schemeClr val="tx1"/>
                        </a:solidFill>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0"/>
                  </a:ext>
                </a:extLst>
              </a:tr>
              <a:tr h="5343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Area under Tapioca</a:t>
                      </a:r>
                    </a:p>
                  </a:txBody>
                  <a:tcPr horzOverflow="overflow">
                    <a:solidFill>
                      <a:srgbClr val="008000"/>
                    </a:solidFill>
                  </a:tcPr>
                </a:tc>
                <a:tc>
                  <a:txBody>
                    <a:bodyPr/>
                    <a:lstStyle/>
                    <a:p>
                      <a:r>
                        <a:rPr lang="en-US" sz="2000" b="1" dirty="0">
                          <a:solidFill>
                            <a:schemeClr val="tx1"/>
                          </a:solidFill>
                          <a:latin typeface="Arial" pitchFamily="34" charset="0"/>
                          <a:cs typeface="Arial" pitchFamily="34" charset="0"/>
                        </a:rPr>
                        <a:t>300 ha</a:t>
                      </a:r>
                    </a:p>
                  </a:txBody>
                  <a:tcPr>
                    <a:solidFill>
                      <a:srgbClr val="93FF93"/>
                    </a:solidFill>
                  </a:tcPr>
                </a:tc>
                <a:extLst>
                  <a:ext uri="{0D108BD9-81ED-4DB2-BD59-A6C34878D82A}">
                    <a16:rowId xmlns:a16="http://schemas.microsoft.com/office/drawing/2014/main" val="10001"/>
                  </a:ext>
                </a:extLst>
              </a:tr>
              <a:tr h="3307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itchFamily="34" charset="0"/>
                          <a:cs typeface="Arial" pitchFamily="34" charset="0"/>
                        </a:rPr>
                        <a:t>Demos </a:t>
                      </a:r>
                    </a:p>
                  </a:txBody>
                  <a:tcPr horzOverflow="overflow">
                    <a:solidFill>
                      <a:srgbClr val="008000"/>
                    </a:solidFill>
                  </a:tcPr>
                </a:tc>
                <a:tc>
                  <a:txBody>
                    <a:bodyPr/>
                    <a:lstStyle/>
                    <a:p>
                      <a:r>
                        <a:rPr lang="en-US" sz="2000" b="1" dirty="0">
                          <a:solidFill>
                            <a:schemeClr val="tx1"/>
                          </a:solidFill>
                          <a:latin typeface="Arial" pitchFamily="34" charset="0"/>
                          <a:cs typeface="Arial" pitchFamily="34" charset="0"/>
                        </a:rPr>
                        <a:t>05</a:t>
                      </a:r>
                    </a:p>
                  </a:txBody>
                  <a:tcPr>
                    <a:solidFill>
                      <a:srgbClr val="93FF93"/>
                    </a:solidFill>
                  </a:tcPr>
                </a:tc>
                <a:extLst>
                  <a:ext uri="{0D108BD9-81ED-4DB2-BD59-A6C34878D82A}">
                    <a16:rowId xmlns:a16="http://schemas.microsoft.com/office/drawing/2014/main" val="10002"/>
                  </a:ext>
                </a:extLst>
              </a:tr>
              <a:tr h="53433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ea typeface="Arial Unicode MS" pitchFamily="34" charset="-128"/>
                          <a:cs typeface="Arial" pitchFamily="34" charset="0"/>
                        </a:rPr>
                        <a:t>Prioritized Problem</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r>
                        <a:rPr lang="en-US" sz="2000" b="1" baseline="0" dirty="0">
                          <a:solidFill>
                            <a:schemeClr val="tx1"/>
                          </a:solidFill>
                          <a:latin typeface="Arial" pitchFamily="34" charset="0"/>
                          <a:cs typeface="Arial" pitchFamily="34" charset="0"/>
                        </a:rPr>
                        <a:t>1 ha</a:t>
                      </a:r>
                      <a:endParaRPr lang="en-US" sz="2000" b="1" dirty="0">
                        <a:solidFill>
                          <a:schemeClr val="tx1"/>
                        </a:solidFill>
                        <a:latin typeface="Arial" pitchFamily="34" charset="0"/>
                        <a:cs typeface="Arial" pitchFamily="34" charset="0"/>
                      </a:endParaRPr>
                    </a:p>
                  </a:txBody>
                  <a:tcPr>
                    <a:solidFill>
                      <a:srgbClr val="93FF93"/>
                    </a:solidFill>
                  </a:tcPr>
                </a:tc>
                <a:extLst>
                  <a:ext uri="{0D108BD9-81ED-4DB2-BD59-A6C34878D82A}">
                    <a16:rowId xmlns:a16="http://schemas.microsoft.com/office/drawing/2014/main" val="10003"/>
                  </a:ext>
                </a:extLst>
              </a:tr>
              <a:tr h="76332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itchFamily="34" charset="0"/>
                          <a:cs typeface="Arial" pitchFamily="34" charset="0"/>
                        </a:rPr>
                        <a:t>Technologies Demonstrated</a:t>
                      </a:r>
                      <a:endParaRPr kumimoji="0" lang="en-US" sz="1800" b="1" i="0" u="none" strike="noStrike" cap="none" normalizeH="0" baseline="0" dirty="0">
                        <a:ln>
                          <a:noFill/>
                        </a:ln>
                        <a:solidFill>
                          <a:schemeClr val="bg1"/>
                        </a:solidFill>
                        <a:effectLst/>
                        <a:latin typeface="Arial" pitchFamily="34" charset="0"/>
                        <a:cs typeface="Arial" pitchFamily="34" charset="0"/>
                      </a:endParaRPr>
                    </a:p>
                  </a:txBody>
                  <a:tcPr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2000" b="1" dirty="0">
                          <a:solidFill>
                            <a:schemeClr val="tx1"/>
                          </a:solidFill>
                          <a:latin typeface="Arial" pitchFamily="34" charset="0"/>
                          <a:cs typeface="Arial" pitchFamily="34" charset="0"/>
                        </a:rPr>
                        <a:t>Customized fertilizer-1 in Tapioca</a:t>
                      </a:r>
                    </a:p>
                  </a:txBody>
                  <a:tcPr>
                    <a:solidFill>
                      <a:srgbClr val="93FF93"/>
                    </a:solidFill>
                  </a:tcPr>
                </a:tc>
                <a:extLst>
                  <a:ext uri="{0D108BD9-81ED-4DB2-BD59-A6C34878D82A}">
                    <a16:rowId xmlns:a16="http://schemas.microsoft.com/office/drawing/2014/main" val="10004"/>
                  </a:ext>
                </a:extLst>
              </a:tr>
            </a:tbl>
          </a:graphicData>
        </a:graphic>
      </p:graphicFrame>
      <p:sp>
        <p:nvSpPr>
          <p:cNvPr id="12" name="Footer Placeholder 3"/>
          <p:cNvSpPr txBox="1">
            <a:spLocks/>
          </p:cNvSpPr>
          <p:nvPr/>
        </p:nvSpPr>
        <p:spPr>
          <a:xfrm>
            <a:off x="0" y="1"/>
            <a:ext cx="9144000" cy="386468"/>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Arial" pitchFamily="34" charset="0"/>
                <a:cs typeface="Arial" pitchFamily="34" charset="0"/>
              </a:rPr>
              <a:t>FLD 10</a:t>
            </a:r>
            <a:r>
              <a:rPr kumimoji="0" lang="en-US" sz="2000" b="1" i="0" u="none" strike="noStrike" kern="1200" cap="none" spc="0" normalizeH="0" baseline="0" noProof="0" dirty="0">
                <a:ln>
                  <a:noFill/>
                </a:ln>
                <a:solidFill>
                  <a:prstClr val="white"/>
                </a:solidFill>
                <a:effectLst/>
                <a:uLnTx/>
                <a:uFillTx/>
                <a:latin typeface="Arial" pitchFamily="34" charset="0"/>
                <a:cs typeface="Arial" pitchFamily="34" charset="0"/>
              </a:rPr>
              <a:t>. DEMONSTRATION OF CUSTOMIZED FERTILIZER-1 in CASSAVA</a:t>
            </a:r>
            <a:endParaRPr kumimoji="0" lang="en-US" sz="2000" b="1" i="0" u="none" strike="noStrike" kern="1200" cap="none" spc="0" normalizeH="0" baseline="0" noProof="0" dirty="0">
              <a:ln>
                <a:noFill/>
              </a:ln>
              <a:solidFill>
                <a:srgbClr val="FFFF00"/>
              </a:solidFill>
              <a:effectLst/>
              <a:uLnTx/>
              <a:uFillTx/>
              <a:latin typeface="Arial" pitchFamily="34" charset="0"/>
              <a:cs typeface="Arial" pitchFamily="34" charset="0"/>
            </a:endParaRPr>
          </a:p>
        </p:txBody>
      </p:sp>
      <p:sp>
        <p:nvSpPr>
          <p:cNvPr id="10"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Annual Review Workshop 2020-21		                                                      ICAR-KVK (BSS), Idukki</a:t>
            </a:r>
          </a:p>
        </p:txBody>
      </p:sp>
      <p:sp>
        <p:nvSpPr>
          <p:cNvPr id="2" name="TextBox 1"/>
          <p:cNvSpPr txBox="1"/>
          <p:nvPr/>
        </p:nvSpPr>
        <p:spPr>
          <a:xfrm>
            <a:off x="1752600" y="6174056"/>
            <a:ext cx="16764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FIELD VISIT</a:t>
            </a:r>
          </a:p>
        </p:txBody>
      </p:sp>
      <p:pic>
        <p:nvPicPr>
          <p:cNvPr id="8"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24400" y="3581400"/>
            <a:ext cx="4343400" cy="2563770"/>
          </a:xfrm>
          <a:ln>
            <a:solidFill>
              <a:srgbClr val="FF0000"/>
            </a:solidFill>
          </a:ln>
        </p:spPr>
      </p:pic>
      <p:sp>
        <p:nvSpPr>
          <p:cNvPr id="3" name="TextBox 2"/>
          <p:cNvSpPr txBox="1"/>
          <p:nvPr/>
        </p:nvSpPr>
        <p:spPr>
          <a:xfrm>
            <a:off x="5825648" y="6145171"/>
            <a:ext cx="324215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METHOD DEMONSTRATION</a:t>
            </a:r>
          </a:p>
        </p:txBody>
      </p:sp>
      <p:pic>
        <p:nvPicPr>
          <p:cNvPr id="13" name="Picture 2" descr="H:\photos 20-21\fld tapioca\fv FLD Nettithozhu\20210413_12311PM.jpg"/>
          <p:cNvPicPr>
            <a:picLocks noGrp="1" noChangeAspect="1" noChangeArrowheads="1"/>
          </p:cNvPicPr>
          <p:nvPr>
            <p:ph sz="half" idx="1"/>
          </p:nvPr>
        </p:nvPicPr>
        <p:blipFill>
          <a:blip r:embed="rId4" cstate="print"/>
          <a:srcRect/>
          <a:stretch>
            <a:fillRect/>
          </a:stretch>
        </p:blipFill>
        <p:spPr bwMode="auto">
          <a:xfrm>
            <a:off x="76200" y="3581399"/>
            <a:ext cx="4572000" cy="2563771"/>
          </a:xfrm>
          <a:prstGeom prst="rect">
            <a:avLst/>
          </a:prstGeom>
          <a:noFill/>
          <a:ln>
            <a:solidFill>
              <a:srgbClr val="FF0000"/>
            </a:solidFill>
          </a:ln>
        </p:spPr>
      </p:pic>
      <p:pic>
        <p:nvPicPr>
          <p:cNvPr id="4098" name="Picture 2" descr="H:\photos 20-21\fld tapioca\dv 08-092020, udumbanchola\IMG-20200908-WA0015.jpg"/>
          <p:cNvPicPr>
            <a:picLocks noGrp="1" noChangeAspect="1" noChangeArrowheads="1"/>
          </p:cNvPicPr>
          <p:nvPr>
            <p:ph sz="half" idx="1"/>
          </p:nvPr>
        </p:nvPicPr>
        <p:blipFill>
          <a:blip r:embed="rId5"/>
          <a:srcRect/>
          <a:stretch>
            <a:fillRect/>
          </a:stretch>
        </p:blipFill>
        <p:spPr bwMode="auto">
          <a:xfrm>
            <a:off x="5638800" y="457201"/>
            <a:ext cx="3429000" cy="2697098"/>
          </a:xfrm>
          <a:prstGeom prst="rect">
            <a:avLst/>
          </a:prstGeom>
          <a:noFill/>
          <a:ln>
            <a:solidFill>
              <a:srgbClr val="FF0000"/>
            </a:solidFill>
          </a:ln>
        </p:spPr>
      </p:pic>
    </p:spTree>
    <p:extLst>
      <p:ext uri="{BB962C8B-B14F-4D97-AF65-F5344CB8AC3E}">
        <p14:creationId xmlns:p14="http://schemas.microsoft.com/office/powerpoint/2010/main" val="1595142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575350898"/>
              </p:ext>
            </p:extLst>
          </p:nvPr>
        </p:nvGraphicFramePr>
        <p:xfrm>
          <a:off x="95249" y="76200"/>
          <a:ext cx="5238751" cy="2667002"/>
        </p:xfrm>
        <a:graphic>
          <a:graphicData uri="http://schemas.openxmlformats.org/drawingml/2006/table">
            <a:tbl>
              <a:tblPr firstRow="1" bandRow="1">
                <a:tableStyleId>{93296810-A885-4BE3-A3E7-6D5BEEA58F35}</a:tableStyleId>
              </a:tblPr>
              <a:tblGrid>
                <a:gridCol w="2778125">
                  <a:extLst>
                    <a:ext uri="{9D8B030D-6E8A-4147-A177-3AD203B41FA5}">
                      <a16:colId xmlns:a16="http://schemas.microsoft.com/office/drawing/2014/main" val="2526992470"/>
                    </a:ext>
                  </a:extLst>
                </a:gridCol>
                <a:gridCol w="2460626">
                  <a:extLst>
                    <a:ext uri="{9D8B030D-6E8A-4147-A177-3AD203B41FA5}">
                      <a16:colId xmlns:a16="http://schemas.microsoft.com/office/drawing/2014/main" val="3495193006"/>
                    </a:ext>
                  </a:extLst>
                </a:gridCol>
              </a:tblGrid>
              <a:tr h="397329">
                <a:tc>
                  <a:txBody>
                    <a:bodyPr/>
                    <a:lstStyle/>
                    <a:p>
                      <a:pPr algn="ctr"/>
                      <a:r>
                        <a:rPr lang="en-US" b="1" dirty="0">
                          <a:latin typeface="Arial" panose="020B0604020202020204" pitchFamily="34" charset="0"/>
                          <a:cs typeface="Arial" panose="020B0604020202020204" pitchFamily="34" charset="0"/>
                        </a:rPr>
                        <a:t>Activities Carried out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No. of</a:t>
                      </a:r>
                      <a:r>
                        <a:rPr lang="en-US" b="1" baseline="0" dirty="0">
                          <a:latin typeface="Arial" panose="020B0604020202020204" pitchFamily="34" charset="0"/>
                          <a:cs typeface="Arial" panose="020B0604020202020204" pitchFamily="34" charset="0"/>
                        </a:rPr>
                        <a:t> </a:t>
                      </a:r>
                      <a:r>
                        <a:rPr lang="en-US" b="1" baseline="0" dirty="0" err="1">
                          <a:latin typeface="Arial" panose="020B0604020202020204" pitchFamily="34" charset="0"/>
                          <a:cs typeface="Arial" panose="020B0604020202020204" pitchFamily="34" charset="0"/>
                        </a:rPr>
                        <a:t>Programmes</a:t>
                      </a:r>
                      <a:endParaRPr lang="en-US" b="1" dirty="0">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1538293"/>
                  </a:ext>
                </a:extLst>
              </a:tr>
              <a:tr h="397329">
                <a:tc>
                  <a:txBody>
                    <a:bodyPr/>
                    <a:lstStyle/>
                    <a:p>
                      <a:r>
                        <a:rPr lang="en-US" b="1" dirty="0">
                          <a:latin typeface="Arial" panose="020B0604020202020204" pitchFamily="34" charset="0"/>
                          <a:cs typeface="Arial" panose="020B0604020202020204" pitchFamily="34" charset="0"/>
                        </a:rPr>
                        <a:t>Group Meeting</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1</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557514"/>
                  </a:ext>
                </a:extLst>
              </a:tr>
              <a:tr h="391886">
                <a:tc>
                  <a:txBody>
                    <a:bodyPr/>
                    <a:lstStyle/>
                    <a:p>
                      <a:r>
                        <a:rPr lang="en-US" b="1" dirty="0">
                          <a:latin typeface="Arial" panose="020B0604020202020204" pitchFamily="34" charset="0"/>
                          <a:cs typeface="Arial" panose="020B0604020202020204" pitchFamily="34" charset="0"/>
                        </a:rPr>
                        <a:t>Field Visit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5</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5822240"/>
                  </a:ext>
                </a:extLst>
              </a:tr>
              <a:tr h="397329">
                <a:tc>
                  <a:txBody>
                    <a:bodyPr/>
                    <a:lstStyle/>
                    <a:p>
                      <a:r>
                        <a:rPr lang="en-US" b="1" dirty="0">
                          <a:latin typeface="Arial" panose="020B0604020202020204" pitchFamily="34" charset="0"/>
                          <a:cs typeface="Arial" panose="020B0604020202020204" pitchFamily="34" charset="0"/>
                        </a:rPr>
                        <a:t>Method</a:t>
                      </a:r>
                      <a:r>
                        <a:rPr lang="en-US" b="1" baseline="0" dirty="0">
                          <a:latin typeface="Arial" panose="020B0604020202020204" pitchFamily="34" charset="0"/>
                          <a:cs typeface="Arial" panose="020B0604020202020204" pitchFamily="34" charset="0"/>
                        </a:rPr>
                        <a:t> demo.</a:t>
                      </a:r>
                      <a:endParaRPr lang="en-US" b="1" dirty="0">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0257737"/>
                  </a:ext>
                </a:extLst>
              </a:tr>
              <a:tr h="397329">
                <a:tc>
                  <a:txBody>
                    <a:bodyPr/>
                    <a:lstStyle/>
                    <a:p>
                      <a:r>
                        <a:rPr lang="en-US" b="1" dirty="0">
                          <a:latin typeface="Arial" panose="020B0604020202020204" pitchFamily="34" charset="0"/>
                          <a:cs typeface="Arial" panose="020B0604020202020204" pitchFamily="34" charset="0"/>
                        </a:rPr>
                        <a:t>Training</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505938"/>
                  </a:ext>
                </a:extLst>
              </a:tr>
              <a:tr h="685800">
                <a:tc>
                  <a:txBody>
                    <a:bodyPr/>
                    <a:lstStyle/>
                    <a:p>
                      <a:r>
                        <a:rPr lang="en-US" b="1" dirty="0">
                          <a:latin typeface="Arial" panose="020B0604020202020204" pitchFamily="34" charset="0"/>
                          <a:cs typeface="Arial" panose="020B0604020202020204" pitchFamily="34" charset="0"/>
                        </a:rPr>
                        <a:t>Other Extension Activities</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Arial" panose="020B0604020202020204" pitchFamily="34" charset="0"/>
                          <a:cs typeface="Arial" panose="020B0604020202020204" pitchFamily="34" charset="0"/>
                        </a:rPr>
                        <a:t>26</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0156525"/>
                  </a:ext>
                </a:extLst>
              </a:tr>
            </a:tbl>
          </a:graphicData>
        </a:graphic>
      </p:graphicFrame>
      <p:sp>
        <p:nvSpPr>
          <p:cNvPr id="3" name="TextBox 2"/>
          <p:cNvSpPr txBox="1"/>
          <p:nvPr/>
        </p:nvSpPr>
        <p:spPr>
          <a:xfrm>
            <a:off x="990600" y="3135868"/>
            <a:ext cx="4114800" cy="369332"/>
          </a:xfrm>
          <a:prstGeom prst="rect">
            <a:avLst/>
          </a:prstGeom>
          <a:noFill/>
        </p:spPr>
        <p:txBody>
          <a:bodyPr wrap="square" rtlCol="0">
            <a:spAutoFit/>
          </a:bodyPr>
          <a:lstStyle/>
          <a:p>
            <a:r>
              <a:rPr lang="en-US" b="1" dirty="0">
                <a:solidFill>
                  <a:srgbClr val="7030A0"/>
                </a:solidFill>
                <a:latin typeface="Arial" panose="020B0604020202020204" pitchFamily="34" charset="0"/>
                <a:cs typeface="Arial" panose="020B0604020202020204" pitchFamily="34" charset="0"/>
              </a:rPr>
              <a:t>OBSERVATION RECORDED</a:t>
            </a:r>
          </a:p>
        </p:txBody>
      </p:sp>
      <p:graphicFrame>
        <p:nvGraphicFramePr>
          <p:cNvPr id="9" name="Table 8"/>
          <p:cNvGraphicFramePr>
            <a:graphicFrameLocks noGrp="1"/>
          </p:cNvGraphicFramePr>
          <p:nvPr>
            <p:extLst>
              <p:ext uri="{D42A27DB-BD31-4B8C-83A1-F6EECF244321}">
                <p14:modId xmlns:p14="http://schemas.microsoft.com/office/powerpoint/2010/main" val="1581379893"/>
              </p:ext>
            </p:extLst>
          </p:nvPr>
        </p:nvGraphicFramePr>
        <p:xfrm>
          <a:off x="152401" y="3581400"/>
          <a:ext cx="5181599" cy="1767864"/>
        </p:xfrm>
        <a:graphic>
          <a:graphicData uri="http://schemas.openxmlformats.org/drawingml/2006/table">
            <a:tbl>
              <a:tblPr firstRow="1" bandRow="1">
                <a:tableStyleId>{93296810-A885-4BE3-A3E7-6D5BEEA58F35}</a:tableStyleId>
              </a:tblPr>
              <a:tblGrid>
                <a:gridCol w="2819399">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3"/>
                    </a:ext>
                  </a:extLst>
                </a:gridCol>
              </a:tblGrid>
              <a:tr h="2438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kern="1200" dirty="0">
                          <a:latin typeface="Arial" panose="020B0604020202020204" pitchFamily="34" charset="0"/>
                          <a:cs typeface="Arial" panose="020B0604020202020204" pitchFamily="34" charset="0"/>
                        </a:rPr>
                        <a:t>Local Check</a:t>
                      </a:r>
                      <a:endParaRPr kumimoji="0" lang="en-IN" sz="14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kern="1200" dirty="0">
                          <a:latin typeface="Arial" panose="020B0604020202020204" pitchFamily="34" charset="0"/>
                          <a:cs typeface="Arial" panose="020B0604020202020204" pitchFamily="34" charset="0"/>
                        </a:rPr>
                        <a:t>Demo.</a:t>
                      </a:r>
                      <a:endParaRPr kumimoji="0" lang="en-IN" sz="14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6720">
                <a:tc>
                  <a:txBody>
                    <a:bodyPr/>
                    <a:lstStyle/>
                    <a:p>
                      <a:r>
                        <a:rPr kumimoji="0" lang="en-IN" sz="1400" b="1" kern="1200" baseline="0" dirty="0">
                          <a:solidFill>
                            <a:schemeClr val="dk1"/>
                          </a:solidFill>
                          <a:latin typeface="Arial" panose="020B0604020202020204" pitchFamily="34" charset="0"/>
                          <a:ea typeface="+mn-ea"/>
                          <a:cs typeface="Arial" panose="020B0604020202020204" pitchFamily="34" charset="0"/>
                        </a:rPr>
                        <a:t>Plant Height (cm)</a:t>
                      </a:r>
                      <a:endParaRPr lang="en-US" sz="1400" b="1" baseline="300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kern="1200" dirty="0">
                          <a:solidFill>
                            <a:schemeClr val="tx1"/>
                          </a:solidFill>
                          <a:latin typeface="Arial" panose="020B0604020202020204" pitchFamily="34" charset="0"/>
                          <a:ea typeface="+mn-ea"/>
                          <a:cs typeface="Arial" panose="020B0604020202020204" pitchFamily="34" charset="0"/>
                        </a:rPr>
                        <a:t>80.10</a:t>
                      </a:r>
                      <a:endParaRPr kumimoji="0" lang="en-IN" sz="1400" b="1" kern="1200" dirty="0">
                        <a:solidFill>
                          <a:schemeClr val="tx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kern="1200" dirty="0">
                          <a:solidFill>
                            <a:schemeClr val="tx1"/>
                          </a:solidFill>
                          <a:latin typeface="Arial" panose="020B0604020202020204" pitchFamily="34" charset="0"/>
                          <a:ea typeface="+mn-ea"/>
                          <a:cs typeface="Arial" panose="020B0604020202020204" pitchFamily="34" charset="0"/>
                        </a:rPr>
                        <a:t>93.0</a:t>
                      </a:r>
                      <a:endParaRPr kumimoji="0" lang="en-IN" sz="1400" b="1" kern="1200" dirty="0">
                        <a:solidFill>
                          <a:schemeClr val="tx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26720">
                <a:tc>
                  <a:txBody>
                    <a:bodyPr/>
                    <a:lstStyle/>
                    <a:p>
                      <a:r>
                        <a:rPr kumimoji="0" lang="en-IN" sz="1400" b="1" kern="1200" dirty="0">
                          <a:solidFill>
                            <a:schemeClr val="dk1"/>
                          </a:solidFill>
                          <a:latin typeface="Arial" panose="020B0604020202020204" pitchFamily="34" charset="0"/>
                          <a:ea typeface="+mn-ea"/>
                          <a:cs typeface="Arial" panose="020B0604020202020204" pitchFamily="34" charset="0"/>
                        </a:rPr>
                        <a:t>No.</a:t>
                      </a:r>
                      <a:r>
                        <a:rPr kumimoji="0" lang="en-IN" sz="1400" b="1" kern="1200" baseline="0" dirty="0">
                          <a:solidFill>
                            <a:schemeClr val="dk1"/>
                          </a:solidFill>
                          <a:latin typeface="Arial" panose="020B0604020202020204" pitchFamily="34" charset="0"/>
                          <a:ea typeface="+mn-ea"/>
                          <a:cs typeface="Arial" panose="020B0604020202020204" pitchFamily="34" charset="0"/>
                        </a:rPr>
                        <a:t> of Primary branches /plant</a:t>
                      </a:r>
                      <a:endParaRPr kumimoji="0" lang="en-IN" sz="1400" b="1" kern="1200" dirty="0">
                        <a:solidFill>
                          <a:schemeClr val="bg1"/>
                        </a:solidFill>
                        <a:latin typeface="Arial" pitchFamily="34" charset="0"/>
                        <a:ea typeface="Arial Unicode MS" pitchFamily="34" charset="-128"/>
                        <a:cs typeface="Arial" pitchFamily="34"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2400" algn="ctr">
                        <a:spcBef>
                          <a:spcPts val="0"/>
                        </a:spcBef>
                        <a:spcAft>
                          <a:spcPts val="0"/>
                        </a:spcAft>
                      </a:pPr>
                      <a:endParaRPr lang="en-US" sz="1400" b="1" dirty="0">
                        <a:solidFill>
                          <a:schemeClr val="tx1"/>
                        </a:solidFill>
                        <a:latin typeface="Arial" panose="020B0604020202020204" pitchFamily="34" charset="0"/>
                        <a:cs typeface="Arial" panose="020B0604020202020204" pitchFamily="34" charset="0"/>
                      </a:endParaRPr>
                    </a:p>
                    <a:p>
                      <a:pPr marL="0" marR="152400" algn="ctr">
                        <a:spcBef>
                          <a:spcPts val="0"/>
                        </a:spcBef>
                        <a:spcAft>
                          <a:spcPts val="0"/>
                        </a:spcAft>
                      </a:pPr>
                      <a:r>
                        <a:rPr lang="en-US" sz="1400" b="1" dirty="0">
                          <a:solidFill>
                            <a:schemeClr val="tx1"/>
                          </a:solidFill>
                          <a:latin typeface="Arial" pitchFamily="34" charset="0"/>
                          <a:ea typeface="Times New Roman"/>
                          <a:cs typeface="Arial" pitchFamily="34" charset="0"/>
                        </a:rPr>
                        <a:t>2.0</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2400" algn="ctr">
                        <a:spcBef>
                          <a:spcPts val="0"/>
                        </a:spcBef>
                        <a:spcAft>
                          <a:spcPts val="0"/>
                        </a:spcAft>
                      </a:pPr>
                      <a:endParaRPr lang="en-US" sz="1400" b="1" dirty="0">
                        <a:solidFill>
                          <a:schemeClr val="tx1"/>
                        </a:solidFill>
                        <a:latin typeface="Arial" panose="020B0604020202020204" pitchFamily="34" charset="0"/>
                        <a:cs typeface="Arial" panose="020B0604020202020204" pitchFamily="34" charset="0"/>
                      </a:endParaRPr>
                    </a:p>
                    <a:p>
                      <a:pPr marL="0" marR="152400" algn="ctr">
                        <a:spcBef>
                          <a:spcPts val="0"/>
                        </a:spcBef>
                        <a:spcAft>
                          <a:spcPts val="0"/>
                        </a:spcAft>
                      </a:pPr>
                      <a:r>
                        <a:rPr lang="en-US" sz="1400" b="1" dirty="0">
                          <a:solidFill>
                            <a:schemeClr val="tx1"/>
                          </a:solidFill>
                          <a:latin typeface="Arial" pitchFamily="34" charset="0"/>
                          <a:ea typeface="Times New Roman"/>
                          <a:cs typeface="Arial" pitchFamily="34" charset="0"/>
                        </a:rPr>
                        <a:t>3.0</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26720">
                <a:tc>
                  <a:txBody>
                    <a:bodyPr/>
                    <a:lstStyle/>
                    <a:p>
                      <a:r>
                        <a:rPr kumimoji="0" lang="en-IN" sz="1400" b="1" kern="1200" dirty="0">
                          <a:solidFill>
                            <a:schemeClr val="tx1"/>
                          </a:solidFill>
                          <a:latin typeface="Arial" pitchFamily="34" charset="0"/>
                          <a:ea typeface="Arial Unicode MS" pitchFamily="34" charset="-128"/>
                          <a:cs typeface="Arial" pitchFamily="34" charset="0"/>
                        </a:rPr>
                        <a:t>No. of secondary branches/plant</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2400" algn="ctr">
                        <a:spcBef>
                          <a:spcPts val="0"/>
                        </a:spcBef>
                        <a:spcAft>
                          <a:spcPts val="0"/>
                        </a:spcAft>
                      </a:pPr>
                      <a:r>
                        <a:rPr lang="en-US" sz="1400" b="1" dirty="0">
                          <a:solidFill>
                            <a:schemeClr val="tx1"/>
                          </a:solidFill>
                          <a:latin typeface="Arial" pitchFamily="34" charset="0"/>
                          <a:ea typeface="Times New Roman"/>
                          <a:cs typeface="Arial" pitchFamily="34" charset="0"/>
                        </a:rPr>
                        <a:t>3.0</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2400" algn="ctr">
                        <a:spcBef>
                          <a:spcPts val="0"/>
                        </a:spcBef>
                        <a:spcAft>
                          <a:spcPts val="0"/>
                        </a:spcAft>
                      </a:pPr>
                      <a:r>
                        <a:rPr lang="en-US" sz="1400" b="1" dirty="0">
                          <a:solidFill>
                            <a:schemeClr val="tx1"/>
                          </a:solidFill>
                          <a:latin typeface="Arial" pitchFamily="34" charset="0"/>
                          <a:ea typeface="Times New Roman"/>
                          <a:cs typeface="Arial" pitchFamily="34" charset="0"/>
                        </a:rPr>
                        <a:t>4.0</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6283070"/>
                  </a:ext>
                </a:extLst>
              </a:tr>
            </a:tbl>
          </a:graphicData>
        </a:graphic>
      </p:graphicFrame>
      <p:sp>
        <p:nvSpPr>
          <p:cNvPr id="13" name="TextBox 12"/>
          <p:cNvSpPr txBox="1"/>
          <p:nvPr/>
        </p:nvSpPr>
        <p:spPr>
          <a:xfrm>
            <a:off x="5943600" y="3409890"/>
            <a:ext cx="3200400" cy="400110"/>
          </a:xfrm>
          <a:prstGeom prst="rect">
            <a:avLst/>
          </a:prstGeom>
          <a:noFill/>
        </p:spPr>
        <p:txBody>
          <a:bodyPr wrap="square" rtlCol="0">
            <a:spAutoFit/>
          </a:bodyPr>
          <a:lstStyle/>
          <a:p>
            <a:pPr>
              <a:defRPr/>
            </a:pPr>
            <a:r>
              <a:rPr lang="en-US" sz="2000" b="1" dirty="0">
                <a:solidFill>
                  <a:srgbClr val="FF0000"/>
                </a:solidFill>
                <a:latin typeface="Calibri"/>
              </a:rPr>
              <a:t>Ongoing- 5</a:t>
            </a:r>
            <a:r>
              <a:rPr lang="en-US" sz="2000" b="1" baseline="30000" dirty="0">
                <a:solidFill>
                  <a:srgbClr val="FF0000"/>
                </a:solidFill>
                <a:latin typeface="Calibri"/>
              </a:rPr>
              <a:t>th</a:t>
            </a:r>
            <a:r>
              <a:rPr lang="en-US" sz="2000" b="1" dirty="0">
                <a:solidFill>
                  <a:srgbClr val="FF0000"/>
                </a:solidFill>
                <a:latin typeface="Calibri"/>
              </a:rPr>
              <a:t> month stage</a:t>
            </a:r>
          </a:p>
        </p:txBody>
      </p:sp>
      <p:pic>
        <p:nvPicPr>
          <p:cNvPr id="15"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410201" y="76200"/>
            <a:ext cx="3657600" cy="3059668"/>
          </a:xfrm>
          <a:ln>
            <a:solidFill>
              <a:srgbClr val="FF0000"/>
            </a:solidFill>
          </a:ln>
        </p:spPr>
      </p:pic>
      <p:pic>
        <p:nvPicPr>
          <p:cNvPr id="1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410200" y="3886200"/>
            <a:ext cx="3657600" cy="2895600"/>
          </a:xfrm>
          <a:ln>
            <a:solidFill>
              <a:srgbClr val="FF0000"/>
            </a:solidFill>
          </a:ln>
        </p:spPr>
      </p:pic>
    </p:spTree>
    <p:extLst>
      <p:ext uri="{BB962C8B-B14F-4D97-AF65-F5344CB8AC3E}">
        <p14:creationId xmlns:p14="http://schemas.microsoft.com/office/powerpoint/2010/main" val="1428802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88726226"/>
              </p:ext>
            </p:extLst>
          </p:nvPr>
        </p:nvGraphicFramePr>
        <p:xfrm>
          <a:off x="76201" y="1066800"/>
          <a:ext cx="8853516" cy="2356602"/>
        </p:xfrm>
        <a:graphic>
          <a:graphicData uri="http://schemas.openxmlformats.org/drawingml/2006/table">
            <a:tbl>
              <a:tblPr/>
              <a:tblGrid>
                <a:gridCol w="1041590">
                  <a:extLst>
                    <a:ext uri="{9D8B030D-6E8A-4147-A177-3AD203B41FA5}">
                      <a16:colId xmlns:a16="http://schemas.microsoft.com/office/drawing/2014/main" val="20000"/>
                    </a:ext>
                  </a:extLst>
                </a:gridCol>
                <a:gridCol w="4063809">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843117">
                  <a:extLst>
                    <a:ext uri="{9D8B030D-6E8A-4147-A177-3AD203B41FA5}">
                      <a16:colId xmlns:a16="http://schemas.microsoft.com/office/drawing/2014/main" val="20003"/>
                    </a:ext>
                  </a:extLst>
                </a:gridCol>
              </a:tblGrid>
              <a:tr h="535875">
                <a:tc>
                  <a:txBody>
                    <a:bodyPr/>
                    <a:lstStyle/>
                    <a:p>
                      <a:pPr marL="0" marR="0" algn="ctr">
                        <a:lnSpc>
                          <a:spcPct val="115000"/>
                        </a:lnSpc>
                        <a:spcBef>
                          <a:spcPts val="0"/>
                        </a:spcBef>
                        <a:spcAft>
                          <a:spcPts val="0"/>
                        </a:spcAft>
                      </a:pPr>
                      <a:r>
                        <a:rPr lang="en-US" sz="2000" b="1" dirty="0">
                          <a:solidFill>
                            <a:srgbClr val="FF3399"/>
                          </a:solidFill>
                          <a:latin typeface="Arial" pitchFamily="34" charset="0"/>
                          <a:ea typeface="Times New Roman"/>
                          <a:cs typeface="Arial" pitchFamily="34" charset="0"/>
                        </a:rPr>
                        <a:t>Sl. No.</a:t>
                      </a:r>
                      <a:endParaRPr lang="en-US" sz="2000" b="1" dirty="0">
                        <a:solidFill>
                          <a:srgbClr val="FF3399"/>
                        </a:solidFill>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FF3399"/>
                          </a:solidFill>
                          <a:latin typeface="Arial" pitchFamily="34" charset="0"/>
                          <a:ea typeface="Times New Roman"/>
                          <a:cs typeface="Arial" pitchFamily="34" charset="0"/>
                        </a:rPr>
                        <a:t>Title</a:t>
                      </a:r>
                      <a:endParaRPr lang="en-US" sz="2000" b="1" dirty="0">
                        <a:solidFill>
                          <a:srgbClr val="FF3399"/>
                        </a:solidFill>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FF3399"/>
                          </a:solidFill>
                          <a:latin typeface="Arial" pitchFamily="34" charset="0"/>
                          <a:ea typeface="Times New Roman"/>
                          <a:cs typeface="Arial" pitchFamily="34" charset="0"/>
                        </a:rPr>
                        <a:t>No. of units</a:t>
                      </a:r>
                      <a:endParaRPr lang="en-US" sz="2000" b="1" dirty="0">
                        <a:solidFill>
                          <a:srgbClr val="FF3399"/>
                        </a:solidFill>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FF3399"/>
                          </a:solidFill>
                          <a:latin typeface="Arial" pitchFamily="34" charset="0"/>
                          <a:ea typeface="Times New Roman"/>
                          <a:cs typeface="Arial" pitchFamily="34" charset="0"/>
                        </a:rPr>
                        <a:t>Budget</a:t>
                      </a:r>
                    </a:p>
                    <a:p>
                      <a:pPr marL="0" marR="0" algn="ctr">
                        <a:lnSpc>
                          <a:spcPct val="115000"/>
                        </a:lnSpc>
                        <a:spcBef>
                          <a:spcPts val="0"/>
                        </a:spcBef>
                        <a:spcAft>
                          <a:spcPts val="0"/>
                        </a:spcAft>
                      </a:pPr>
                      <a:r>
                        <a:rPr lang="en-US" sz="2000" b="1" dirty="0">
                          <a:solidFill>
                            <a:srgbClr val="FF3399"/>
                          </a:solidFill>
                          <a:latin typeface="Arial" pitchFamily="34" charset="0"/>
                          <a:ea typeface="Times New Roman"/>
                          <a:cs typeface="Arial" pitchFamily="34" charset="0"/>
                        </a:rPr>
                        <a:t>(Rs)</a:t>
                      </a:r>
                      <a:endParaRPr lang="en-US" sz="2000" b="1" dirty="0">
                        <a:solidFill>
                          <a:srgbClr val="FF3399"/>
                        </a:solidFill>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83319">
                <a:tc>
                  <a:txBody>
                    <a:bodyPr/>
                    <a:lstStyle/>
                    <a:p>
                      <a:pPr marL="0" marR="0" algn="ctr">
                        <a:lnSpc>
                          <a:spcPct val="115000"/>
                        </a:lnSpc>
                        <a:spcBef>
                          <a:spcPts val="0"/>
                        </a:spcBef>
                        <a:spcAft>
                          <a:spcPts val="0"/>
                        </a:spcAft>
                      </a:pPr>
                      <a:r>
                        <a:rPr lang="en-US" sz="2000" b="1" dirty="0">
                          <a:solidFill>
                            <a:srgbClr val="002060"/>
                          </a:solidFill>
                          <a:latin typeface="Arial" pitchFamily="34" charset="0"/>
                          <a:ea typeface="Calibri"/>
                          <a:cs typeface="Arial"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b="1" dirty="0">
                          <a:solidFill>
                            <a:srgbClr val="002060"/>
                          </a:solidFill>
                          <a:latin typeface="Arial" pitchFamily="34" charset="0"/>
                          <a:cs typeface="Arial" pitchFamily="34" charset="0"/>
                        </a:rPr>
                        <a:t>Nutrition Garden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b="1" dirty="0">
                          <a:solidFill>
                            <a:srgbClr val="002060"/>
                          </a:solidFill>
                          <a:latin typeface="Arial" pitchFamily="34" charset="0"/>
                          <a:cs typeface="Arial" pitchFamily="34" charset="0"/>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US" sz="2000" b="1" dirty="0">
                          <a:solidFill>
                            <a:srgbClr val="002060"/>
                          </a:solidFill>
                          <a:latin typeface="Arial" pitchFamily="34" charset="0"/>
                          <a:cs typeface="Arial" pitchFamily="34" charset="0"/>
                        </a:rPr>
                        <a:t>25000.00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3319">
                <a:tc>
                  <a:txBody>
                    <a:bodyPr/>
                    <a:lstStyle/>
                    <a:p>
                      <a:pPr marL="0" marR="0" algn="ctr">
                        <a:lnSpc>
                          <a:spcPct val="115000"/>
                        </a:lnSpc>
                        <a:spcBef>
                          <a:spcPts val="0"/>
                        </a:spcBef>
                        <a:spcAft>
                          <a:spcPts val="0"/>
                        </a:spcAft>
                      </a:pPr>
                      <a:r>
                        <a:rPr lang="en-US" sz="2000" b="1" dirty="0">
                          <a:solidFill>
                            <a:srgbClr val="002060"/>
                          </a:solidFill>
                          <a:latin typeface="Arial" pitchFamily="34" charset="0"/>
                          <a:ea typeface="Calibri"/>
                          <a:cs typeface="Arial"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Farmers Field School on GAP in Bitter Gourd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1  Group                (25 Farmers)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30000.00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1203">
                <a:tc gridSpan="3">
                  <a:txBody>
                    <a:bodyPr/>
                    <a:lstStyle/>
                    <a:p>
                      <a:pPr marL="0" marR="0" algn="r">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15000"/>
                        </a:lnSpc>
                        <a:spcBef>
                          <a:spcPts val="0"/>
                        </a:spcBef>
                        <a:spcAft>
                          <a:spcPts val="0"/>
                        </a:spcAft>
                      </a:pPr>
                      <a:endParaRPr lang="en-US" sz="1600" b="1" dirty="0">
                        <a:latin typeface="Calibri"/>
                        <a:ea typeface="Times New Roman"/>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1" dirty="0">
                        <a:latin typeface="Calibri"/>
                        <a:ea typeface="Times New Roman"/>
                        <a:cs typeface="Lath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000" b="1" dirty="0">
                          <a:solidFill>
                            <a:srgbClr val="002060"/>
                          </a:solidFill>
                          <a:latin typeface="Arial" pitchFamily="34" charset="0"/>
                          <a:ea typeface="Times New Roman"/>
                          <a:cs typeface="Arial" pitchFamily="34" charset="0"/>
                        </a:rPr>
                        <a:t>55000.00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Footer Placeholder 3"/>
          <p:cNvSpPr txBox="1">
            <a:spLocks/>
          </p:cNvSpPr>
          <p:nvPr/>
        </p:nvSpPr>
        <p:spPr>
          <a:xfrm>
            <a:off x="0" y="0"/>
            <a:ext cx="9144000" cy="5334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LIST OF APPROVED </a:t>
            </a:r>
            <a:r>
              <a:rPr lang="en-US" sz="2400" b="1" dirty="0" smtClean="0">
                <a:solidFill>
                  <a:schemeClr val="bg1"/>
                </a:solidFill>
                <a:latin typeface="Arial" pitchFamily="34" charset="0"/>
                <a:cs typeface="Arial" pitchFamily="34" charset="0"/>
              </a:rPr>
              <a:t>SPECIALIZED / INNOVATIVE </a:t>
            </a:r>
            <a:r>
              <a:rPr lang="en-US" sz="2400" b="1" dirty="0">
                <a:solidFill>
                  <a:schemeClr val="bg1"/>
                </a:solidFill>
                <a:latin typeface="Arial" pitchFamily="34" charset="0"/>
                <a:cs typeface="Arial" pitchFamily="34" charset="0"/>
              </a:rPr>
              <a:t>ACTIVITIES</a:t>
            </a:r>
          </a:p>
        </p:txBody>
      </p:sp>
      <p:sp>
        <p:nvSpPr>
          <p:cNvPr id="6"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5044755B-362E-41D7-951A-352BA6F715D8}"/>
              </a:ext>
            </a:extLst>
          </p:cNvPr>
          <p:cNvSpPr txBox="1">
            <a:spLocks/>
          </p:cNvSpPr>
          <p:nvPr/>
        </p:nvSpPr>
        <p:spPr>
          <a:xfrm>
            <a:off x="0" y="0"/>
            <a:ext cx="9144000" cy="4572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defTabSz="685800">
              <a:defRPr/>
            </a:pPr>
            <a:r>
              <a:rPr lang="en-US" sz="2100" b="1" dirty="0">
                <a:solidFill>
                  <a:prstClr val="white"/>
                </a:solidFill>
                <a:latin typeface="Arial" charset="0"/>
                <a:cs typeface="Arial" charset="0"/>
              </a:rPr>
              <a:t>SPECIAL PROGRAMME - NUTRI GARDENS 2019-20</a:t>
            </a:r>
            <a:endParaRPr lang="en-US" sz="2100" b="1" dirty="0">
              <a:solidFill>
                <a:prstClr val="white"/>
              </a:solidFill>
              <a:latin typeface="Arial" pitchFamily="34" charset="0"/>
              <a:cs typeface="Arial" pitchFamily="34" charset="0"/>
            </a:endParaRPr>
          </a:p>
        </p:txBody>
      </p:sp>
      <p:graphicFrame>
        <p:nvGraphicFramePr>
          <p:cNvPr id="10" name="Table 9">
            <a:extLst>
              <a:ext uri="{FF2B5EF4-FFF2-40B4-BE49-F238E27FC236}">
                <a16:creationId xmlns:a16="http://schemas.microsoft.com/office/drawing/2014/main" id="{6255038D-7106-4BC3-9A6F-6ABFCFD65ADB}"/>
              </a:ext>
            </a:extLst>
          </p:cNvPr>
          <p:cNvGraphicFramePr>
            <a:graphicFrameLocks noGrp="1"/>
          </p:cNvGraphicFramePr>
          <p:nvPr>
            <p:extLst>
              <p:ext uri="{D42A27DB-BD31-4B8C-83A1-F6EECF244321}">
                <p14:modId xmlns:p14="http://schemas.microsoft.com/office/powerpoint/2010/main" val="2417523824"/>
              </p:ext>
            </p:extLst>
          </p:nvPr>
        </p:nvGraphicFramePr>
        <p:xfrm>
          <a:off x="76200" y="609600"/>
          <a:ext cx="8991600" cy="3352797"/>
        </p:xfrm>
        <a:graphic>
          <a:graphicData uri="http://schemas.openxmlformats.org/drawingml/2006/table">
            <a:tbl>
              <a:tblPr firstRow="1" bandRow="1">
                <a:tableStyleId>{5940675A-B579-460E-94D1-54222C63F5DA}</a:tableStyleId>
              </a:tblPr>
              <a:tblGrid>
                <a:gridCol w="52578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3828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Operational area</a:t>
                      </a:r>
                    </a:p>
                  </a:txBody>
                  <a:tcPr marL="51435" marR="51435" marT="34290" marB="34290" horzOverflow="overflow">
                    <a:solidFill>
                      <a:srgbClr val="008000"/>
                    </a:solidFill>
                  </a:tcPr>
                </a:tc>
                <a:tc>
                  <a:txBody>
                    <a:bodyPr/>
                    <a:lstStyle/>
                    <a:p>
                      <a:pPr algn="l" fontAlgn="auto">
                        <a:spcBef>
                          <a:spcPts val="0"/>
                        </a:spcBef>
                        <a:spcAft>
                          <a:spcPts val="0"/>
                        </a:spcAft>
                        <a:defRPr/>
                      </a:pPr>
                      <a:r>
                        <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Pothakally and </a:t>
                      </a:r>
                      <a:r>
                        <a:rPr kumimoji="0" lang="en-US" sz="1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Ramankudy</a:t>
                      </a:r>
                      <a:r>
                        <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lang="en-US"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51435" marR="51435" marT="34290" marB="34290">
                    <a:solidFill>
                      <a:srgbClr val="CCFF99"/>
                    </a:solidFill>
                  </a:tcPr>
                </a:tc>
                <a:extLst>
                  <a:ext uri="{0D108BD9-81ED-4DB2-BD59-A6C34878D82A}">
                    <a16:rowId xmlns:a16="http://schemas.microsoft.com/office/drawing/2014/main" val="10000"/>
                  </a:ext>
                </a:extLst>
              </a:tr>
              <a:tr h="3828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Thematic Area</a:t>
                      </a:r>
                    </a:p>
                  </a:txBody>
                  <a:tcPr marL="51435" marR="51435" marT="34290" marB="34290" horzOverflow="overflow">
                    <a:solidFill>
                      <a:srgbClr val="008000"/>
                    </a:solidFill>
                  </a:tcPr>
                </a:tc>
                <a:tc>
                  <a:txBody>
                    <a:bodyPr/>
                    <a:lstStyle/>
                    <a:p>
                      <a:pPr>
                        <a:lnSpc>
                          <a:spcPct val="100000"/>
                        </a:lnSpc>
                      </a:pPr>
                      <a:r>
                        <a:rPr lang="en-US" sz="1800" b="1" dirty="0">
                          <a:solidFill>
                            <a:schemeClr val="tx1"/>
                          </a:solidFill>
                          <a:latin typeface="Arial" panose="020B0604020202020204" pitchFamily="34" charset="0"/>
                          <a:cs typeface="Arial" panose="020B0604020202020204" pitchFamily="34" charset="0"/>
                        </a:rPr>
                        <a:t>Organic Vegetable cultivation</a:t>
                      </a:r>
                    </a:p>
                  </a:txBody>
                  <a:tcPr marL="51435" marR="51435" marT="34290" marB="34290">
                    <a:solidFill>
                      <a:srgbClr val="CCFF99"/>
                    </a:solidFill>
                  </a:tcPr>
                </a:tc>
                <a:extLst>
                  <a:ext uri="{0D108BD9-81ED-4DB2-BD59-A6C34878D82A}">
                    <a16:rowId xmlns:a16="http://schemas.microsoft.com/office/drawing/2014/main" val="10001"/>
                  </a:ext>
                </a:extLst>
              </a:tr>
              <a:tr h="3828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Demos / Unit</a:t>
                      </a:r>
                    </a:p>
                  </a:txBody>
                  <a:tcPr marL="51435" marR="51435" marT="34290" marB="34290"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25 (one cent per unit)</a:t>
                      </a:r>
                    </a:p>
                  </a:txBody>
                  <a:tcPr marL="51435" marR="51435" marT="34290" marB="34290">
                    <a:solidFill>
                      <a:srgbClr val="CCFF99"/>
                    </a:solidFill>
                  </a:tcPr>
                </a:tc>
                <a:extLst>
                  <a:ext uri="{0D108BD9-81ED-4DB2-BD59-A6C34878D82A}">
                    <a16:rowId xmlns:a16="http://schemas.microsoft.com/office/drawing/2014/main" val="10002"/>
                  </a:ext>
                </a:extLst>
              </a:tr>
              <a:tr h="3828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Total area </a:t>
                      </a:r>
                    </a:p>
                  </a:txBody>
                  <a:tcPr marL="51435" marR="51435" marT="34290" marB="34290"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25 cents </a:t>
                      </a:r>
                    </a:p>
                  </a:txBody>
                  <a:tcPr marL="51435" marR="51435" marT="34290" marB="34290">
                    <a:solidFill>
                      <a:srgbClr val="CCFF99"/>
                    </a:solidFill>
                  </a:tcPr>
                </a:tc>
                <a:extLst>
                  <a:ext uri="{0D108BD9-81ED-4DB2-BD59-A6C34878D82A}">
                    <a16:rowId xmlns:a16="http://schemas.microsoft.com/office/drawing/2014/main" val="2700078355"/>
                  </a:ext>
                </a:extLst>
              </a:tr>
              <a:tr h="38288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anose="020B0604020202020204" pitchFamily="34" charset="0"/>
                          <a:ea typeface="Arial Unicode MS" pitchFamily="34" charset="-128"/>
                          <a:cs typeface="Arial" panose="020B0604020202020204" pitchFamily="34" charset="0"/>
                        </a:rPr>
                        <a:t>Prioritized Problem</a:t>
                      </a:r>
                      <a:endPar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51435" marR="51435" marT="34290" marB="34290" horzOverflow="overflow">
                    <a:solidFill>
                      <a:srgbClr val="008000"/>
                    </a:solidFill>
                  </a:tcPr>
                </a:tc>
                <a:tc>
                  <a:txBody>
                    <a:bodyPr/>
                    <a:lstStyle/>
                    <a:p>
                      <a:pPr marL="0" indent="0">
                        <a:buFontTx/>
                        <a:buNone/>
                        <a:defRPr/>
                      </a:pPr>
                      <a:r>
                        <a:rPr lang="en-US" sz="1800" b="1" dirty="0">
                          <a:solidFill>
                            <a:schemeClr val="tx1"/>
                          </a:solidFill>
                          <a:latin typeface="Arial" panose="020B0604020202020204" pitchFamily="34" charset="0"/>
                          <a:ea typeface="Times New Roman" pitchFamily="18" charset="0"/>
                          <a:cs typeface="Arial" panose="020B0604020202020204" pitchFamily="34" charset="0"/>
                        </a:rPr>
                        <a:t>Inadequate intake of vegetables</a:t>
                      </a:r>
                    </a:p>
                  </a:txBody>
                  <a:tcPr marL="51435" marR="51435" marT="34290" marB="34290">
                    <a:solidFill>
                      <a:srgbClr val="CCFF99"/>
                    </a:solidFill>
                  </a:tcPr>
                </a:tc>
                <a:extLst>
                  <a:ext uri="{0D108BD9-81ED-4DB2-BD59-A6C34878D82A}">
                    <a16:rowId xmlns:a16="http://schemas.microsoft.com/office/drawing/2014/main" val="10003"/>
                  </a:ext>
                </a:extLst>
              </a:tr>
              <a:tr h="38288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anose="020B0604020202020204" pitchFamily="34" charset="0"/>
                          <a:cs typeface="Arial" panose="020B0604020202020204" pitchFamily="34" charset="0"/>
                        </a:rPr>
                        <a:t>Technologies Demonstrated</a:t>
                      </a:r>
                      <a:endPar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51435" marR="51435" marT="34290" marB="34290" horzOverflow="overflow">
                    <a:solidFill>
                      <a:srgbClr val="008000"/>
                    </a:solidFill>
                  </a:tcPr>
                </a:tc>
                <a:tc>
                  <a:txBody>
                    <a:bodyPr/>
                    <a:lstStyle/>
                    <a:p>
                      <a:pPr marL="0" marR="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1" dirty="0">
                          <a:solidFill>
                            <a:schemeClr val="tx1"/>
                          </a:solidFill>
                          <a:latin typeface="Arial" panose="020B0604020202020204" pitchFamily="34" charset="0"/>
                          <a:cs typeface="Arial" panose="020B0604020202020204" pitchFamily="34" charset="0"/>
                        </a:rPr>
                        <a:t>Nutritional garden </a:t>
                      </a:r>
                    </a:p>
                  </a:txBody>
                  <a:tcPr marL="51435" marR="51435" marT="34290" marB="34290">
                    <a:solidFill>
                      <a:srgbClr val="CCFF99"/>
                    </a:solidFill>
                  </a:tcPr>
                </a:tc>
                <a:extLst>
                  <a:ext uri="{0D108BD9-81ED-4DB2-BD59-A6C34878D82A}">
                    <a16:rowId xmlns:a16="http://schemas.microsoft.com/office/drawing/2014/main" val="10004"/>
                  </a:ext>
                </a:extLst>
              </a:tr>
              <a:tr h="38288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Expenses for vegetables per month </a:t>
                      </a:r>
                    </a:p>
                  </a:txBody>
                  <a:tcPr marL="51435" marR="51435" marT="34290" marB="34290" horzOverflow="overflow">
                    <a:solidFill>
                      <a:srgbClr val="008000"/>
                    </a:solidFill>
                  </a:tcPr>
                </a:tc>
                <a:tc>
                  <a:txBody>
                    <a:bodyPr/>
                    <a:lstStyle/>
                    <a:p>
                      <a:pPr marL="0" marR="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1" dirty="0">
                          <a:solidFill>
                            <a:schemeClr val="tx1"/>
                          </a:solidFill>
                          <a:latin typeface="Arial" panose="020B0604020202020204" pitchFamily="34" charset="0"/>
                          <a:cs typeface="Arial" panose="020B0604020202020204" pitchFamily="34" charset="0"/>
                        </a:rPr>
                        <a:t>₹1200</a:t>
                      </a:r>
                    </a:p>
                  </a:txBody>
                  <a:tcPr marL="51435" marR="51435" marT="34290" marB="34290">
                    <a:solidFill>
                      <a:srgbClr val="CCFF99"/>
                    </a:solidFill>
                  </a:tcPr>
                </a:tc>
                <a:extLst>
                  <a:ext uri="{0D108BD9-81ED-4DB2-BD59-A6C34878D82A}">
                    <a16:rowId xmlns:a16="http://schemas.microsoft.com/office/drawing/2014/main" val="302389092"/>
                  </a:ext>
                </a:extLst>
              </a:tr>
              <a:tr h="67263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Amount saved after the introduction of nutri garden per month </a:t>
                      </a:r>
                    </a:p>
                  </a:txBody>
                  <a:tcPr marL="51435" marR="51435" marT="34290" marB="34290" horzOverflow="overflow">
                    <a:solidFill>
                      <a:srgbClr val="008000"/>
                    </a:solidFill>
                  </a:tcPr>
                </a:tc>
                <a:tc>
                  <a:txBody>
                    <a:bodyPr/>
                    <a:lstStyle/>
                    <a:p>
                      <a:pPr marL="0" marR="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1" dirty="0">
                          <a:solidFill>
                            <a:schemeClr val="tx1"/>
                          </a:solidFill>
                          <a:latin typeface="Arial" panose="020B0604020202020204" pitchFamily="34" charset="0"/>
                          <a:cs typeface="Arial" panose="020B0604020202020204" pitchFamily="34" charset="0"/>
                        </a:rPr>
                        <a:t>₹450</a:t>
                      </a:r>
                    </a:p>
                  </a:txBody>
                  <a:tcPr marL="51435" marR="51435" marT="34290" marB="34290">
                    <a:solidFill>
                      <a:srgbClr val="CCFF99"/>
                    </a:solidFill>
                  </a:tcPr>
                </a:tc>
                <a:extLst>
                  <a:ext uri="{0D108BD9-81ED-4DB2-BD59-A6C34878D82A}">
                    <a16:rowId xmlns:a16="http://schemas.microsoft.com/office/drawing/2014/main" val="2109127770"/>
                  </a:ext>
                </a:extLst>
              </a:tr>
            </a:tbl>
          </a:graphicData>
        </a:graphic>
      </p:graphicFrame>
      <p:graphicFrame>
        <p:nvGraphicFramePr>
          <p:cNvPr id="11" name="Table 10">
            <a:extLst>
              <a:ext uri="{FF2B5EF4-FFF2-40B4-BE49-F238E27FC236}">
                <a16:creationId xmlns:a16="http://schemas.microsoft.com/office/drawing/2014/main" id="{46A0FEBC-8FFE-4F23-9194-E5869FFA5E6D}"/>
              </a:ext>
            </a:extLst>
          </p:cNvPr>
          <p:cNvGraphicFramePr>
            <a:graphicFrameLocks noGrp="1"/>
          </p:cNvGraphicFramePr>
          <p:nvPr>
            <p:extLst>
              <p:ext uri="{D42A27DB-BD31-4B8C-83A1-F6EECF244321}">
                <p14:modId xmlns:p14="http://schemas.microsoft.com/office/powerpoint/2010/main" val="3407886480"/>
              </p:ext>
            </p:extLst>
          </p:nvPr>
        </p:nvGraphicFramePr>
        <p:xfrm>
          <a:off x="76199" y="5105400"/>
          <a:ext cx="5105401" cy="1676400"/>
        </p:xfrm>
        <a:graphic>
          <a:graphicData uri="http://schemas.openxmlformats.org/drawingml/2006/table">
            <a:tbl>
              <a:tblPr firstRow="1" bandRow="1">
                <a:tableStyleId>{72833802-FEF1-4C79-8D5D-14CF1EAF98D9}</a:tableStyleId>
              </a:tblPr>
              <a:tblGrid>
                <a:gridCol w="2209801">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tblGrid>
              <a:tr h="705006">
                <a:tc>
                  <a:txBody>
                    <a:bodyPr/>
                    <a:lstStyle/>
                    <a:p>
                      <a:pPr algn="ctr">
                        <a:lnSpc>
                          <a:spcPct val="100000"/>
                        </a:lnSpc>
                      </a:pPr>
                      <a:r>
                        <a:rPr lang="en-US" sz="1800" b="1" dirty="0">
                          <a:solidFill>
                            <a:srgbClr val="002060"/>
                          </a:solidFill>
                        </a:rPr>
                        <a:t>AGE GROUP </a:t>
                      </a:r>
                      <a:endParaRPr lang="en-US" sz="1800" b="1" dirty="0">
                        <a:solidFill>
                          <a:srgbClr val="002060"/>
                        </a:solidFill>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800" b="1" dirty="0">
                          <a:solidFill>
                            <a:srgbClr val="002060"/>
                          </a:solidFill>
                        </a:rPr>
                        <a:t>MALE </a:t>
                      </a:r>
                      <a:endParaRPr lang="en-US" sz="1800" b="1" dirty="0">
                        <a:solidFill>
                          <a:srgbClr val="002060"/>
                        </a:solidFill>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800" b="1" dirty="0">
                          <a:solidFill>
                            <a:srgbClr val="002060"/>
                          </a:solidFill>
                        </a:rPr>
                        <a:t>FEMALE</a:t>
                      </a:r>
                      <a:endParaRPr lang="en-US" sz="1800" b="1" dirty="0">
                        <a:solidFill>
                          <a:srgbClr val="002060"/>
                        </a:solidFill>
                        <a:latin typeface="Times New Roman" pitchFamily="18" charset="0"/>
                        <a:cs typeface="Times New Roman" pitchFamily="18"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85697">
                <a:tc>
                  <a:txBody>
                    <a:bodyPr/>
                    <a:lstStyle/>
                    <a:p>
                      <a:pPr marL="342900" marR="0" lvl="0" indent="-342900">
                        <a:spcBef>
                          <a:spcPts val="0"/>
                        </a:spcBef>
                        <a:spcAft>
                          <a:spcPts val="0"/>
                        </a:spcAft>
                        <a:buFont typeface="+mj-lt"/>
                        <a:buNone/>
                      </a:pPr>
                      <a:r>
                        <a:rPr lang="en-US" sz="1800" b="1" dirty="0">
                          <a:solidFill>
                            <a:srgbClr val="002060"/>
                          </a:solidFill>
                        </a:rPr>
                        <a:t>Under 18</a:t>
                      </a:r>
                      <a:endParaRPr lang="en-US" sz="1800" b="1" dirty="0">
                        <a:solidFill>
                          <a:srgbClr val="002060"/>
                        </a:solidFill>
                        <a:latin typeface="Times New Roman" pitchFamily="18" charset="0"/>
                        <a:ea typeface="Calibri"/>
                        <a:cs typeface="Times New Roman" pitchFamily="18" charset="0"/>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rPr>
                        <a:t>10</a:t>
                      </a:r>
                      <a:endParaRPr lang="en-US" sz="1800" b="1" dirty="0">
                        <a:solidFill>
                          <a:srgbClr val="002060"/>
                        </a:solidFill>
                        <a:latin typeface="Times New Roman" pitchFamily="18" charset="0"/>
                        <a:ea typeface="Times New Roman"/>
                        <a:cs typeface="Times New Roman" pitchFamily="18" charset="0"/>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rPr>
                        <a:t>14</a:t>
                      </a:r>
                      <a:endParaRPr lang="en-US" sz="1800" b="1" dirty="0">
                        <a:solidFill>
                          <a:srgbClr val="002060"/>
                        </a:solidFill>
                        <a:latin typeface="Times New Roman" pitchFamily="18" charset="0"/>
                        <a:ea typeface="Times New Roman"/>
                        <a:cs typeface="Times New Roman" pitchFamily="18" charset="0"/>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85697">
                <a:tc>
                  <a:txBody>
                    <a:bodyPr/>
                    <a:lstStyle/>
                    <a:p>
                      <a:pPr marL="342900" marR="0" lvl="0" indent="-342900">
                        <a:spcBef>
                          <a:spcPts val="0"/>
                        </a:spcBef>
                        <a:spcAft>
                          <a:spcPts val="0"/>
                        </a:spcAft>
                        <a:buFont typeface="+mj-lt"/>
                        <a:buNone/>
                      </a:pPr>
                      <a:r>
                        <a:rPr lang="en-US" sz="1800" b="1" dirty="0">
                          <a:solidFill>
                            <a:srgbClr val="002060"/>
                          </a:solidFill>
                        </a:rPr>
                        <a:t>18 and above </a:t>
                      </a:r>
                      <a:endParaRPr lang="en-US" sz="1800" b="1" dirty="0">
                        <a:solidFill>
                          <a:srgbClr val="002060"/>
                        </a:solidFill>
                        <a:latin typeface="Times New Roman" pitchFamily="18" charset="0"/>
                        <a:ea typeface="Calibri"/>
                        <a:cs typeface="Times New Roman" pitchFamily="18" charset="0"/>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rPr>
                        <a:t>33</a:t>
                      </a:r>
                      <a:endParaRPr lang="en-US" sz="1800" b="1" dirty="0">
                        <a:solidFill>
                          <a:srgbClr val="002060"/>
                        </a:solidFill>
                        <a:latin typeface="Times New Roman" pitchFamily="18" charset="0"/>
                        <a:ea typeface="Times New Roman"/>
                        <a:cs typeface="Times New Roman" pitchFamily="18" charset="0"/>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2060"/>
                          </a:solidFill>
                        </a:rPr>
                        <a:t>37</a:t>
                      </a:r>
                      <a:endParaRPr lang="en-US" sz="1800" b="1" dirty="0">
                        <a:solidFill>
                          <a:srgbClr val="002060"/>
                        </a:solidFill>
                        <a:latin typeface="Times New Roman" pitchFamily="18" charset="0"/>
                        <a:ea typeface="Times New Roman"/>
                        <a:cs typeface="Times New Roman" pitchFamily="18" charset="0"/>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 name="Picture 5">
            <a:extLst>
              <a:ext uri="{FF2B5EF4-FFF2-40B4-BE49-F238E27FC236}">
                <a16:creationId xmlns:a16="http://schemas.microsoft.com/office/drawing/2014/main" id="{E4FF2CC6-84D3-47B8-9F3A-ADB52F71C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4055429"/>
            <a:ext cx="3733800" cy="2726371"/>
          </a:xfrm>
          <a:prstGeom prst="rect">
            <a:avLst/>
          </a:prstGeom>
          <a:ln>
            <a:solidFill>
              <a:srgbClr val="FF0000"/>
            </a:solidFill>
          </a:ln>
        </p:spPr>
      </p:pic>
    </p:spTree>
    <p:extLst>
      <p:ext uri="{BB962C8B-B14F-4D97-AF65-F5344CB8AC3E}">
        <p14:creationId xmlns:p14="http://schemas.microsoft.com/office/powerpoint/2010/main" val="2896301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292490983"/>
              </p:ext>
            </p:extLst>
          </p:nvPr>
        </p:nvGraphicFramePr>
        <p:xfrm>
          <a:off x="76200" y="609600"/>
          <a:ext cx="8991600" cy="6195060"/>
        </p:xfrm>
        <a:graphic>
          <a:graphicData uri="http://schemas.openxmlformats.org/drawingml/2006/table">
            <a:tbl>
              <a:tblPr firstRow="1" bandRow="1">
                <a:tableStyleId>{9DCAF9ED-07DC-4A11-8D7F-57B35C25682E}</a:tableStyleId>
              </a:tblPr>
              <a:tblGrid>
                <a:gridCol w="3933570">
                  <a:extLst>
                    <a:ext uri="{9D8B030D-6E8A-4147-A177-3AD203B41FA5}">
                      <a16:colId xmlns:a16="http://schemas.microsoft.com/office/drawing/2014/main" val="20000"/>
                    </a:ext>
                  </a:extLst>
                </a:gridCol>
                <a:gridCol w="5058030">
                  <a:extLst>
                    <a:ext uri="{9D8B030D-6E8A-4147-A177-3AD203B41FA5}">
                      <a16:colId xmlns:a16="http://schemas.microsoft.com/office/drawing/2014/main" val="20001"/>
                    </a:ext>
                  </a:extLst>
                </a:gridCol>
              </a:tblGrid>
              <a:tr h="337850">
                <a:tc>
                  <a:txBody>
                    <a:bodyPr/>
                    <a:lstStyle/>
                    <a:p>
                      <a:pPr algn="ctr">
                        <a:lnSpc>
                          <a:spcPct val="100000"/>
                        </a:lnSpc>
                      </a:pPr>
                      <a:r>
                        <a:rPr lang="en-US" sz="2400" b="1" dirty="0">
                          <a:latin typeface="Arial" panose="020B0604020202020204" pitchFamily="34" charset="0"/>
                          <a:cs typeface="Arial" panose="020B0604020202020204" pitchFamily="34" charset="0"/>
                        </a:rPr>
                        <a:t> Parameters</a:t>
                      </a:r>
                      <a:endParaRPr lang="en-US" sz="2400" b="1" dirty="0">
                        <a:solidFill>
                          <a:srgbClr val="002060"/>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2400" b="1" dirty="0">
                          <a:latin typeface="Arial" panose="020B0604020202020204" pitchFamily="34" charset="0"/>
                          <a:cs typeface="Arial" panose="020B0604020202020204" pitchFamily="34" charset="0"/>
                        </a:rPr>
                        <a:t>Demo</a:t>
                      </a:r>
                      <a:endParaRPr lang="en-US" sz="2400" b="1" dirty="0">
                        <a:solidFill>
                          <a:srgbClr val="002060"/>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31520">
                <a:tc>
                  <a:txBody>
                    <a:bodyPr/>
                    <a:lstStyle/>
                    <a:p>
                      <a:pPr marL="342900" marR="0" lvl="0" indent="-342900" algn="l">
                        <a:spcBef>
                          <a:spcPts val="0"/>
                        </a:spcBef>
                        <a:spcAft>
                          <a:spcPts val="0"/>
                        </a:spcAft>
                        <a:buFont typeface="+mj-lt"/>
                        <a:buNone/>
                      </a:pPr>
                      <a:r>
                        <a:rPr lang="en-IN" sz="2000" b="1" dirty="0">
                          <a:latin typeface="Arial" panose="020B0604020202020204" pitchFamily="34" charset="0"/>
                          <a:cs typeface="Arial" panose="020B0604020202020204" pitchFamily="34" charset="0"/>
                        </a:rPr>
                        <a:t>Occupation </a:t>
                      </a:r>
                      <a:endParaRPr lang="en-US" sz="2000" b="1" dirty="0">
                        <a:solidFill>
                          <a:srgbClr val="002060"/>
                        </a:solidFill>
                        <a:latin typeface="Arial" panose="020B0604020202020204" pitchFamily="34" charset="0"/>
                        <a:ea typeface="Calibri"/>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b="1" dirty="0">
                          <a:latin typeface="Arial" panose="020B0604020202020204" pitchFamily="34" charset="0"/>
                          <a:cs typeface="Arial" panose="020B0604020202020204" pitchFamily="34" charset="0"/>
                        </a:rPr>
                        <a:t>Home makers:0 </a:t>
                      </a:r>
                    </a:p>
                    <a:p>
                      <a:pPr marL="0" marR="0" algn="l">
                        <a:spcBef>
                          <a:spcPts val="0"/>
                        </a:spcBef>
                        <a:spcAft>
                          <a:spcPts val="0"/>
                        </a:spcAft>
                      </a:pPr>
                      <a:r>
                        <a:rPr lang="en-US" sz="2000" b="1" dirty="0">
                          <a:latin typeface="Arial" panose="020B0604020202020204" pitchFamily="34" charset="0"/>
                          <a:cs typeface="Arial" panose="020B0604020202020204" pitchFamily="34" charset="0"/>
                        </a:rPr>
                        <a:t>Daily wage labour: 25 </a:t>
                      </a:r>
                    </a:p>
                    <a:p>
                      <a:pPr marL="0" marR="0" algn="l">
                        <a:spcBef>
                          <a:spcPts val="0"/>
                        </a:spcBef>
                        <a:spcAft>
                          <a:spcPts val="0"/>
                        </a:spcAft>
                      </a:pPr>
                      <a:r>
                        <a:rPr lang="en-US" sz="2000" b="1" dirty="0">
                          <a:latin typeface="Arial" panose="020B0604020202020204" pitchFamily="34" charset="0"/>
                          <a:cs typeface="Arial" panose="020B0604020202020204" pitchFamily="34" charset="0"/>
                        </a:rPr>
                        <a:t>Private sector:0</a:t>
                      </a:r>
                    </a:p>
                    <a:p>
                      <a:pPr marL="0" marR="0" algn="l">
                        <a:spcBef>
                          <a:spcPts val="0"/>
                        </a:spcBef>
                        <a:spcAft>
                          <a:spcPts val="0"/>
                        </a:spcAft>
                      </a:pPr>
                      <a:r>
                        <a:rPr lang="en-US" sz="2000" b="1" dirty="0">
                          <a:latin typeface="Arial" panose="020B0604020202020204" pitchFamily="34" charset="0"/>
                          <a:cs typeface="Arial" panose="020B0604020202020204" pitchFamily="34" charset="0"/>
                        </a:rPr>
                        <a:t>Govt. Employee:0</a:t>
                      </a:r>
                      <a:endParaRPr lang="en-US" sz="2000" b="1" dirty="0">
                        <a:solidFill>
                          <a:srgbClr val="002060"/>
                        </a:solidFill>
                        <a:latin typeface="Arial" panose="020B0604020202020204" pitchFamily="34" charset="0"/>
                        <a:ea typeface="Times New Roman"/>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5760">
                <a:tc>
                  <a:txBody>
                    <a:bodyPr/>
                    <a:lstStyle/>
                    <a:p>
                      <a:pPr marL="342900" marR="0" lvl="0" indent="-342900" algn="l">
                        <a:spcBef>
                          <a:spcPts val="0"/>
                        </a:spcBef>
                        <a:spcAft>
                          <a:spcPts val="0"/>
                        </a:spcAft>
                        <a:buFont typeface="+mj-lt"/>
                        <a:buNone/>
                      </a:pPr>
                      <a:r>
                        <a:rPr lang="en-US" sz="2000" b="1" dirty="0">
                          <a:latin typeface="Arial" panose="020B0604020202020204" pitchFamily="34" charset="0"/>
                          <a:cs typeface="Arial" panose="020B0604020202020204" pitchFamily="34" charset="0"/>
                        </a:rPr>
                        <a:t>Experience in farming / nutri garden </a:t>
                      </a:r>
                      <a:endParaRPr lang="en-US" sz="2000" b="1" dirty="0">
                        <a:solidFill>
                          <a:srgbClr val="002060"/>
                        </a:solidFill>
                        <a:latin typeface="Arial" panose="020B0604020202020204" pitchFamily="34" charset="0"/>
                        <a:ea typeface="Calibri"/>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b="1" dirty="0">
                          <a:latin typeface="Arial" panose="020B0604020202020204" pitchFamily="34" charset="0"/>
                          <a:cs typeface="Arial" panose="020B0604020202020204" pitchFamily="34" charset="0"/>
                        </a:rPr>
                        <a:t>Yes – 6</a:t>
                      </a:r>
                    </a:p>
                    <a:p>
                      <a:pPr marL="0" marR="0" algn="l">
                        <a:spcBef>
                          <a:spcPts val="0"/>
                        </a:spcBef>
                        <a:spcAft>
                          <a:spcPts val="0"/>
                        </a:spcAft>
                      </a:pPr>
                      <a:r>
                        <a:rPr lang="en-US" sz="2000" b="1" dirty="0">
                          <a:latin typeface="Arial" panose="020B0604020202020204" pitchFamily="34" charset="0"/>
                          <a:cs typeface="Arial" panose="020B0604020202020204" pitchFamily="34" charset="0"/>
                        </a:rPr>
                        <a:t>No - 19</a:t>
                      </a:r>
                      <a:endParaRPr lang="en-US" sz="2000" b="1" dirty="0">
                        <a:solidFill>
                          <a:srgbClr val="002060"/>
                        </a:solidFill>
                        <a:latin typeface="Arial" panose="020B0604020202020204" pitchFamily="34" charset="0"/>
                        <a:ea typeface="Times New Roman"/>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3140166"/>
                  </a:ext>
                </a:extLst>
              </a:tr>
              <a:tr h="617220">
                <a:tc>
                  <a:txBody>
                    <a:bodyPr/>
                    <a:lstStyle/>
                    <a:p>
                      <a:pPr algn="l">
                        <a:lnSpc>
                          <a:spcPct val="100000"/>
                        </a:lnSpc>
                      </a:pPr>
                      <a:r>
                        <a:rPr lang="en-US" sz="2000" b="1" dirty="0">
                          <a:latin typeface="Arial" panose="020B0604020202020204" pitchFamily="34" charset="0"/>
                          <a:cs typeface="Arial" panose="020B0604020202020204" pitchFamily="34" charset="0"/>
                        </a:rPr>
                        <a:t>Purpose of nutri garden </a:t>
                      </a:r>
                      <a:endParaRPr lang="en-US" sz="2000" b="1" dirty="0">
                        <a:solidFill>
                          <a:srgbClr val="002060"/>
                        </a:solidFill>
                        <a:latin typeface="Arial" pitchFamily="34" charset="0"/>
                        <a:cs typeface="Arial"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pPr>
                      <a:r>
                        <a:rPr lang="en-US" sz="2000" b="1" dirty="0">
                          <a:latin typeface="Arial" panose="020B0604020202020204" pitchFamily="34" charset="0"/>
                          <a:cs typeface="Arial" panose="020B0604020202020204" pitchFamily="34" charset="0"/>
                        </a:rPr>
                        <a:t>Recreation: </a:t>
                      </a:r>
                    </a:p>
                    <a:p>
                      <a:pPr algn="l">
                        <a:lnSpc>
                          <a:spcPct val="100000"/>
                        </a:lnSpc>
                      </a:pPr>
                      <a:r>
                        <a:rPr lang="en-US" sz="2000" b="1" dirty="0">
                          <a:latin typeface="Arial" panose="020B0604020202020204" pitchFamily="34" charset="0"/>
                          <a:cs typeface="Arial" panose="020B0604020202020204" pitchFamily="34" charset="0"/>
                        </a:rPr>
                        <a:t>Family health:</a:t>
                      </a:r>
                    </a:p>
                    <a:p>
                      <a:pPr algn="l">
                        <a:lnSpc>
                          <a:spcPct val="100000"/>
                        </a:lnSpc>
                      </a:pPr>
                      <a:r>
                        <a:rPr lang="en-US" sz="2000" b="1" dirty="0">
                          <a:latin typeface="Arial" panose="020B0604020202020204" pitchFamily="34" charset="0"/>
                          <a:cs typeface="Arial" panose="020B0604020202020204" pitchFamily="34" charset="0"/>
                        </a:rPr>
                        <a:t>Financial:</a:t>
                      </a:r>
                      <a:endParaRPr lang="en-US" sz="2000" b="1" dirty="0">
                        <a:solidFill>
                          <a:srgbClr val="002060"/>
                        </a:solidFill>
                        <a:latin typeface="Arial" pitchFamily="34" charset="0"/>
                        <a:cs typeface="Arial"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4340">
                <a:tc>
                  <a:txBody>
                    <a:bodyPr/>
                    <a:lstStyle/>
                    <a:p>
                      <a:pPr algn="l">
                        <a:lnSpc>
                          <a:spcPct val="100000"/>
                        </a:lnSpc>
                      </a:pPr>
                      <a:r>
                        <a:rPr lang="en-US" sz="2000" b="1" dirty="0">
                          <a:latin typeface="Arial" panose="020B0604020202020204" pitchFamily="34" charset="0"/>
                          <a:cs typeface="Arial" panose="020B0604020202020204" pitchFamily="34" charset="0"/>
                        </a:rPr>
                        <a:t>Average time spent for nutri garden in a week </a:t>
                      </a:r>
                      <a:endParaRPr lang="en-US" sz="2000" b="1" dirty="0">
                        <a:solidFill>
                          <a:srgbClr val="002060"/>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pPr>
                      <a:endParaRPr lang="en-US" sz="2000" b="1" dirty="0">
                        <a:latin typeface="Arial" panose="020B0604020202020204" pitchFamily="34" charset="0"/>
                        <a:cs typeface="Arial" panose="020B0604020202020204" pitchFamily="34" charset="0"/>
                      </a:endParaRPr>
                    </a:p>
                    <a:p>
                      <a:pPr algn="l">
                        <a:lnSpc>
                          <a:spcPct val="100000"/>
                        </a:lnSpc>
                      </a:pPr>
                      <a:r>
                        <a:rPr lang="en-US" sz="2000" b="1" dirty="0">
                          <a:latin typeface="Arial" panose="020B0604020202020204" pitchFamily="34" charset="0"/>
                          <a:cs typeface="Arial" panose="020B0604020202020204" pitchFamily="34" charset="0"/>
                        </a:rPr>
                        <a:t>4 hours</a:t>
                      </a:r>
                      <a:endParaRPr lang="en-US" sz="2000" b="1" dirty="0">
                        <a:solidFill>
                          <a:srgbClr val="002060"/>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17220">
                <a:tc>
                  <a:txBody>
                    <a:bodyPr/>
                    <a:lstStyle/>
                    <a:p>
                      <a:pPr algn="l">
                        <a:lnSpc>
                          <a:spcPct val="100000"/>
                        </a:lnSpc>
                      </a:pPr>
                      <a:r>
                        <a:rPr kumimoji="0" lang="en-US" sz="2000" b="1" kern="1200" dirty="0">
                          <a:latin typeface="Arial" panose="020B0604020202020204" pitchFamily="34" charset="0"/>
                          <a:cs typeface="Arial" panose="020B0604020202020204" pitchFamily="34" charset="0"/>
                        </a:rPr>
                        <a:t>Reasons for not having nutri garden</a:t>
                      </a:r>
                      <a:endParaRPr lang="en-US" sz="2000" b="1" dirty="0">
                        <a:solidFill>
                          <a:srgbClr val="002060"/>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pPr>
                      <a:r>
                        <a:rPr lang="en-US" sz="2000" b="1" dirty="0">
                          <a:latin typeface="Arial" panose="020B0604020202020204" pitchFamily="34" charset="0"/>
                          <a:cs typeface="Arial" panose="020B0604020202020204" pitchFamily="34" charset="0"/>
                        </a:rPr>
                        <a:t>All the beneficiaries are estate laborers and have less time that forced them not to practice nutri garden before the intervention  </a:t>
                      </a:r>
                      <a:endParaRPr lang="en-US" sz="2000" b="1" dirty="0">
                        <a:solidFill>
                          <a:srgbClr val="002060"/>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17220">
                <a:tc>
                  <a:txBody>
                    <a:bodyPr/>
                    <a:lstStyle/>
                    <a:p>
                      <a:pPr algn="l">
                        <a:lnSpc>
                          <a:spcPct val="100000"/>
                        </a:lnSpc>
                      </a:pPr>
                      <a:r>
                        <a:rPr kumimoji="0" lang="en-US" sz="2000" b="1" kern="1200" dirty="0">
                          <a:latin typeface="Arial" panose="020B0604020202020204" pitchFamily="34" charset="0"/>
                          <a:cs typeface="Arial" panose="020B0604020202020204" pitchFamily="34" charset="0"/>
                        </a:rPr>
                        <a:t>Health problems identified</a:t>
                      </a:r>
                      <a:endParaRPr lang="en-US" sz="2000" b="1" dirty="0">
                        <a:solidFill>
                          <a:srgbClr val="002060"/>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pPr>
                      <a:r>
                        <a:rPr lang="en-US" sz="2000" b="1" dirty="0">
                          <a:latin typeface="Arial" panose="020B0604020202020204" pitchFamily="34" charset="0"/>
                          <a:cs typeface="Arial" panose="020B0604020202020204" pitchFamily="34" charset="0"/>
                        </a:rPr>
                        <a:t>Obesity: 0 </a:t>
                      </a:r>
                    </a:p>
                    <a:p>
                      <a:pPr algn="l">
                        <a:lnSpc>
                          <a:spcPct val="100000"/>
                        </a:lnSpc>
                      </a:pPr>
                      <a:r>
                        <a:rPr lang="en-US" sz="2000" b="1" dirty="0">
                          <a:latin typeface="Arial" panose="020B0604020202020204" pitchFamily="34" charset="0"/>
                          <a:cs typeface="Arial" panose="020B0604020202020204" pitchFamily="34" charset="0"/>
                        </a:rPr>
                        <a:t>Diabetes: 2</a:t>
                      </a:r>
                    </a:p>
                    <a:p>
                      <a:pPr algn="l">
                        <a:lnSpc>
                          <a:spcPct val="100000"/>
                        </a:lnSpc>
                      </a:pPr>
                      <a:r>
                        <a:rPr lang="en-US" sz="2000" b="1" dirty="0">
                          <a:latin typeface="Arial" panose="020B0604020202020204" pitchFamily="34" charset="0"/>
                          <a:cs typeface="Arial" panose="020B0604020202020204" pitchFamily="34" charset="0"/>
                        </a:rPr>
                        <a:t>BP: 6 </a:t>
                      </a:r>
                      <a:endParaRPr lang="en-US" sz="2000" b="1" dirty="0">
                        <a:solidFill>
                          <a:srgbClr val="002060"/>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 name="Footer Placeholder 3"/>
          <p:cNvSpPr txBox="1">
            <a:spLocks/>
          </p:cNvSpPr>
          <p:nvPr/>
        </p:nvSpPr>
        <p:spPr>
          <a:xfrm>
            <a:off x="0" y="0"/>
            <a:ext cx="9144000" cy="5334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defTabSz="685800">
              <a:defRPr/>
            </a:pPr>
            <a:r>
              <a:rPr lang="en-US" sz="2400" b="1" dirty="0">
                <a:solidFill>
                  <a:prstClr val="white"/>
                </a:solidFill>
                <a:latin typeface="Arial" charset="0"/>
                <a:cs typeface="Arial" charset="0"/>
              </a:rPr>
              <a:t>GENERAL DATA OF HOUSEHOLDS</a:t>
            </a:r>
            <a:endParaRPr lang="en-US" sz="24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9400516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p:cNvGraphicFramePr>
          <p:nvPr>
            <p:extLst>
              <p:ext uri="{D42A27DB-BD31-4B8C-83A1-F6EECF244321}">
                <p14:modId xmlns:p14="http://schemas.microsoft.com/office/powerpoint/2010/main" val="149139420"/>
              </p:ext>
            </p:extLst>
          </p:nvPr>
        </p:nvGraphicFramePr>
        <p:xfrm>
          <a:off x="79658" y="578531"/>
          <a:ext cx="8988142" cy="3966077"/>
        </p:xfrm>
        <a:graphic>
          <a:graphicData uri="http://schemas.openxmlformats.org/drawingml/2006/table">
            <a:tbl>
              <a:tblPr firstRow="1" bandRow="1">
                <a:tableStyleId>{00A15C55-8517-42AA-B614-E9B94910E393}</a:tableStyleId>
              </a:tblPr>
              <a:tblGrid>
                <a:gridCol w="834727">
                  <a:extLst>
                    <a:ext uri="{9D8B030D-6E8A-4147-A177-3AD203B41FA5}">
                      <a16:colId xmlns:a16="http://schemas.microsoft.com/office/drawing/2014/main" val="3579570941"/>
                    </a:ext>
                  </a:extLst>
                </a:gridCol>
                <a:gridCol w="4724415">
                  <a:extLst>
                    <a:ext uri="{9D8B030D-6E8A-4147-A177-3AD203B41FA5}">
                      <a16:colId xmlns:a16="http://schemas.microsoft.com/office/drawing/2014/main" val="261931004"/>
                    </a:ext>
                  </a:extLst>
                </a:gridCol>
                <a:gridCol w="1645174">
                  <a:extLst>
                    <a:ext uri="{9D8B030D-6E8A-4147-A177-3AD203B41FA5}">
                      <a16:colId xmlns:a16="http://schemas.microsoft.com/office/drawing/2014/main" val="4069712294"/>
                    </a:ext>
                  </a:extLst>
                </a:gridCol>
                <a:gridCol w="1783826">
                  <a:extLst>
                    <a:ext uri="{9D8B030D-6E8A-4147-A177-3AD203B41FA5}">
                      <a16:colId xmlns:a16="http://schemas.microsoft.com/office/drawing/2014/main" val="1194448036"/>
                    </a:ext>
                  </a:extLst>
                </a:gridCol>
              </a:tblGrid>
              <a:tr h="481436">
                <a:tc>
                  <a:txBody>
                    <a:bodyPr/>
                    <a:lstStyle/>
                    <a:p>
                      <a:pPr algn="ctr"/>
                      <a:r>
                        <a:rPr lang="en-US" sz="2000" b="1" dirty="0" smtClean="0">
                          <a:solidFill>
                            <a:srgbClr val="002060"/>
                          </a:solidFill>
                          <a:latin typeface="Arial" panose="020B0604020202020204" pitchFamily="34" charset="0"/>
                          <a:cs typeface="Arial" panose="020B0604020202020204" pitchFamily="34" charset="0"/>
                        </a:rPr>
                        <a:t>Sl. No.</a:t>
                      </a:r>
                      <a:endParaRPr lang="en-US" sz="2000" b="1" dirty="0">
                        <a:solidFill>
                          <a:srgbClr val="002060"/>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2060"/>
                          </a:solidFill>
                          <a:latin typeface="Arial" panose="020B0604020202020204" pitchFamily="34" charset="0"/>
                          <a:cs typeface="Arial" panose="020B0604020202020204" pitchFamily="34" charset="0"/>
                        </a:rPr>
                        <a:t>Observations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2060"/>
                          </a:solidFill>
                          <a:latin typeface="Arial" panose="020B0604020202020204" pitchFamily="34" charset="0"/>
                          <a:cs typeface="Arial" panose="020B0604020202020204" pitchFamily="34" charset="0"/>
                        </a:rPr>
                        <a:t>Demo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2060"/>
                          </a:solidFill>
                          <a:latin typeface="Arial" panose="020B0604020202020204" pitchFamily="34" charset="0"/>
                          <a:cs typeface="Arial" panose="020B0604020202020204" pitchFamily="34" charset="0"/>
                        </a:rPr>
                        <a:t>Check</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3877572"/>
                  </a:ext>
                </a:extLst>
              </a:tr>
              <a:tr h="642145">
                <a:tc>
                  <a:txBody>
                    <a:bodyPr/>
                    <a:lstStyle/>
                    <a:p>
                      <a:pPr algn="ctr"/>
                      <a:r>
                        <a:rPr lang="en-US" sz="2000" b="1" dirty="0">
                          <a:solidFill>
                            <a:srgbClr val="002060"/>
                          </a:solidFill>
                          <a:latin typeface="Arial" panose="020B0604020202020204" pitchFamily="34" charset="0"/>
                          <a:cs typeface="Arial" panose="020B0604020202020204" pitchFamily="34" charset="0"/>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Production of vegetables from 1 cent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7030A0"/>
                          </a:solidFill>
                          <a:latin typeface="Arial" panose="020B0604020202020204" pitchFamily="34" charset="0"/>
                          <a:cs typeface="Arial" panose="020B0604020202020204" pitchFamily="34" charset="0"/>
                        </a:rPr>
                        <a:t>42 Kg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latin typeface="Arial" panose="020B0604020202020204" pitchFamily="34" charset="0"/>
                          <a:cs typeface="Arial" panose="020B0604020202020204" pitchFamily="34" charset="0"/>
                        </a:rPr>
                        <a:t>4 Kg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5114874"/>
                  </a:ext>
                </a:extLst>
              </a:tr>
              <a:tr h="895580">
                <a:tc>
                  <a:txBody>
                    <a:bodyPr/>
                    <a:lstStyle/>
                    <a:p>
                      <a:pPr algn="ctr"/>
                      <a:r>
                        <a:rPr lang="en-US" sz="2000" b="1" dirty="0">
                          <a:solidFill>
                            <a:srgbClr val="002060"/>
                          </a:solidFill>
                          <a:latin typeface="Arial" panose="020B0604020202020204" pitchFamily="34" charset="0"/>
                          <a:cs typeface="Arial" panose="020B0604020202020204" pitchFamily="34" charset="0"/>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rgbClr val="002060"/>
                          </a:solidFill>
                          <a:latin typeface="Arial" panose="020B0604020202020204" pitchFamily="34" charset="0"/>
                          <a:cs typeface="Arial" panose="020B0604020202020204" pitchFamily="34" charset="0"/>
                        </a:rPr>
                        <a:t>Consumption</a:t>
                      </a:r>
                      <a:r>
                        <a:rPr lang="en-US" sz="2000" b="1" baseline="0" dirty="0">
                          <a:solidFill>
                            <a:srgbClr val="002060"/>
                          </a:solidFill>
                          <a:latin typeface="Arial" panose="020B0604020202020204" pitchFamily="34" charset="0"/>
                          <a:cs typeface="Arial" panose="020B0604020202020204" pitchFamily="34" charset="0"/>
                        </a:rPr>
                        <a:t> of vegetables (Approximate monthly value)</a:t>
                      </a:r>
                      <a:endParaRPr lang="en-US" sz="2000" b="1" dirty="0">
                        <a:solidFill>
                          <a:srgbClr val="002060"/>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7030A0"/>
                          </a:solidFill>
                          <a:latin typeface="Arial" panose="020B0604020202020204" pitchFamily="34" charset="0"/>
                          <a:cs typeface="Arial" panose="020B0604020202020204" pitchFamily="34" charset="0"/>
                        </a:rPr>
                        <a:t>8 kg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latin typeface="Arial" panose="020B0604020202020204" pitchFamily="34" charset="0"/>
                          <a:cs typeface="Arial" panose="020B0604020202020204" pitchFamily="34" charset="0"/>
                        </a:rPr>
                        <a:t>2 Kg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11831"/>
                  </a:ext>
                </a:extLst>
              </a:tr>
              <a:tr h="481436">
                <a:tc>
                  <a:txBody>
                    <a:bodyPr/>
                    <a:lstStyle/>
                    <a:p>
                      <a:pPr algn="ctr"/>
                      <a:r>
                        <a:rPr lang="en-US" sz="2000" b="1" dirty="0">
                          <a:solidFill>
                            <a:srgbClr val="002060"/>
                          </a:solidFill>
                          <a:latin typeface="Arial" panose="020B0604020202020204" pitchFamily="34" charset="0"/>
                          <a:cs typeface="Arial" panose="020B0604020202020204" pitchFamily="34" charset="0"/>
                        </a:rPr>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rgbClr val="002060"/>
                          </a:solidFill>
                          <a:latin typeface="Arial" panose="020B0604020202020204" pitchFamily="34" charset="0"/>
                          <a:cs typeface="Arial" panose="020B0604020202020204" pitchFamily="34" charset="0"/>
                        </a:rPr>
                        <a:t>Dietary diversity score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7030A0"/>
                          </a:solidFill>
                          <a:latin typeface="Arial" panose="020B0604020202020204" pitchFamily="34" charset="0"/>
                          <a:cs typeface="Arial" panose="020B0604020202020204" pitchFamily="34" charset="0"/>
                        </a:rPr>
                        <a:t>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latin typeface="Arial" panose="020B0604020202020204" pitchFamily="34" charset="0"/>
                          <a:cs typeface="Arial" panose="020B0604020202020204" pitchFamily="34" charset="0"/>
                        </a:rPr>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9317109"/>
                  </a:ext>
                </a:extLst>
              </a:tr>
              <a:tr h="634368">
                <a:tc>
                  <a:txBody>
                    <a:bodyPr/>
                    <a:lstStyle/>
                    <a:p>
                      <a:pPr algn="ctr"/>
                      <a:r>
                        <a:rPr lang="en-US" sz="2000" b="1" dirty="0">
                          <a:solidFill>
                            <a:srgbClr val="002060"/>
                          </a:solidFill>
                          <a:latin typeface="Arial" panose="020B0604020202020204" pitchFamily="34" charset="0"/>
                          <a:cs typeface="Arial" panose="020B0604020202020204" pitchFamily="34" charset="0"/>
                        </a:rPr>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rgbClr val="002060"/>
                          </a:solidFill>
                          <a:latin typeface="Arial" panose="020B0604020202020204" pitchFamily="34" charset="0"/>
                          <a:cs typeface="Arial" panose="020B0604020202020204" pitchFamily="34" charset="0"/>
                        </a:rPr>
                        <a:t>Time spent for </a:t>
                      </a:r>
                      <a:r>
                        <a:rPr lang="en-US" sz="2000" b="1" dirty="0" err="1">
                          <a:solidFill>
                            <a:srgbClr val="002060"/>
                          </a:solidFill>
                          <a:latin typeface="Arial" panose="020B0604020202020204" pitchFamily="34" charset="0"/>
                          <a:cs typeface="Arial" panose="020B0604020202020204" pitchFamily="34" charset="0"/>
                        </a:rPr>
                        <a:t>Nutri</a:t>
                      </a:r>
                      <a:r>
                        <a:rPr lang="en-US" sz="2000" b="1" baseline="0" dirty="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garden in a week</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7030A0"/>
                          </a:solidFill>
                          <a:latin typeface="Arial" panose="020B0604020202020204" pitchFamily="34" charset="0"/>
                          <a:cs typeface="Arial" panose="020B0604020202020204" pitchFamily="34" charset="0"/>
                        </a:rPr>
                        <a:t>4 </a:t>
                      </a:r>
                      <a:r>
                        <a:rPr lang="en-US" sz="2000" b="1" dirty="0" err="1">
                          <a:solidFill>
                            <a:srgbClr val="7030A0"/>
                          </a:solidFill>
                          <a:latin typeface="Arial" panose="020B0604020202020204" pitchFamily="34" charset="0"/>
                          <a:cs typeface="Arial" panose="020B0604020202020204" pitchFamily="34" charset="0"/>
                        </a:rPr>
                        <a:t>hrs</a:t>
                      </a:r>
                      <a:endParaRPr lang="en-US" sz="2000" b="1" dirty="0">
                        <a:solidFill>
                          <a:srgbClr val="7030A0"/>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latin typeface="Arial" panose="020B0604020202020204" pitchFamily="34" charset="0"/>
                          <a:cs typeface="Arial" panose="020B0604020202020204" pitchFamily="34" charset="0"/>
                        </a:rPr>
                        <a:t>1.5 </a:t>
                      </a:r>
                      <a:r>
                        <a:rPr lang="en-US" sz="2000" b="1" dirty="0" err="1">
                          <a:solidFill>
                            <a:schemeClr val="tx1"/>
                          </a:solidFill>
                          <a:latin typeface="Arial" panose="020B0604020202020204" pitchFamily="34" charset="0"/>
                          <a:cs typeface="Arial" panose="020B0604020202020204" pitchFamily="34" charset="0"/>
                        </a:rPr>
                        <a:t>hrs</a:t>
                      </a:r>
                      <a:endParaRPr lang="en-US" sz="20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4587211"/>
                  </a:ext>
                </a:extLst>
              </a:tr>
              <a:tr h="634368">
                <a:tc>
                  <a:txBody>
                    <a:bodyPr/>
                    <a:lstStyle/>
                    <a:p>
                      <a:pPr algn="ctr"/>
                      <a:r>
                        <a:rPr lang="en-US" sz="2000" b="1" dirty="0">
                          <a:solidFill>
                            <a:srgbClr val="002060"/>
                          </a:solidFill>
                          <a:latin typeface="Arial" panose="020B0604020202020204" pitchFamily="34" charset="0"/>
                          <a:cs typeface="Arial" panose="020B0604020202020204" pitchFamily="34" charset="0"/>
                        </a:rPr>
                        <a:t>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rgbClr val="002060"/>
                          </a:solidFill>
                          <a:latin typeface="Arial" panose="020B0604020202020204" pitchFamily="34" charset="0"/>
                          <a:cs typeface="Arial" panose="020B0604020202020204" pitchFamily="34" charset="0"/>
                        </a:rPr>
                        <a:t>Expenditure on vegetables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7030A0"/>
                          </a:solidFill>
                          <a:latin typeface="Arial" panose="020B0604020202020204" pitchFamily="34" charset="0"/>
                          <a:cs typeface="Arial" panose="020B0604020202020204" pitchFamily="34" charset="0"/>
                        </a:rPr>
                        <a:t>Rs</a:t>
                      </a:r>
                      <a:r>
                        <a:rPr lang="en-US" sz="2000" b="1" dirty="0">
                          <a:solidFill>
                            <a:srgbClr val="7030A0"/>
                          </a:solidFill>
                          <a:latin typeface="Arial" panose="020B0604020202020204" pitchFamily="34" charset="0"/>
                          <a:cs typeface="Arial" panose="020B0604020202020204" pitchFamily="34" charset="0"/>
                        </a:rPr>
                        <a:t>. 800.00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chemeClr val="tx1"/>
                          </a:solidFill>
                          <a:latin typeface="Arial" panose="020B0604020202020204" pitchFamily="34" charset="0"/>
                          <a:cs typeface="Arial" panose="020B0604020202020204" pitchFamily="34" charset="0"/>
                        </a:rPr>
                        <a:t>Rs</a:t>
                      </a:r>
                      <a:r>
                        <a:rPr lang="en-US" sz="2000" b="1" dirty="0">
                          <a:solidFill>
                            <a:schemeClr val="tx1"/>
                          </a:solidFill>
                          <a:latin typeface="Arial" panose="020B0604020202020204" pitchFamily="34" charset="0"/>
                          <a:cs typeface="Arial" panose="020B0604020202020204" pitchFamily="34" charset="0"/>
                        </a:rPr>
                        <a:t>. 1600.00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445481"/>
                  </a:ext>
                </a:extLst>
              </a:tr>
            </a:tbl>
          </a:graphicData>
        </a:graphic>
      </p:graphicFrame>
      <p:sp>
        <p:nvSpPr>
          <p:cNvPr id="6" name="Footer Placeholder 3"/>
          <p:cNvSpPr txBox="1">
            <a:spLocks/>
          </p:cNvSpPr>
          <p:nvPr/>
        </p:nvSpPr>
        <p:spPr>
          <a:xfrm>
            <a:off x="0" y="0"/>
            <a:ext cx="9144000" cy="38264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defTabSz="685800">
              <a:defRPr/>
            </a:pPr>
            <a:r>
              <a:rPr lang="en-US" sz="2400" b="1" dirty="0">
                <a:solidFill>
                  <a:prstClr val="white"/>
                </a:solidFill>
                <a:latin typeface="Arial" charset="0"/>
                <a:cs typeface="Arial" charset="0"/>
              </a:rPr>
              <a:t>Results</a:t>
            </a:r>
            <a:r>
              <a:rPr lang="en-US" b="1" dirty="0">
                <a:solidFill>
                  <a:prstClr val="white"/>
                </a:solidFill>
                <a:latin typeface="Arial" charset="0"/>
                <a:cs typeface="Arial" charset="0"/>
              </a:rPr>
              <a:t> </a:t>
            </a:r>
            <a:endParaRPr lang="en-US" b="1" dirty="0">
              <a:solidFill>
                <a:prstClr val="white"/>
              </a:solidFill>
              <a:latin typeface="Arial" pitchFamily="34" charset="0"/>
              <a:cs typeface="Arial" pitchFamily="34" charset="0"/>
            </a:endParaRPr>
          </a:p>
        </p:txBody>
      </p:sp>
      <p:sp>
        <p:nvSpPr>
          <p:cNvPr id="8" name="Rectangle 7"/>
          <p:cNvSpPr/>
          <p:nvPr/>
        </p:nvSpPr>
        <p:spPr>
          <a:xfrm>
            <a:off x="76201" y="5040868"/>
            <a:ext cx="1752599" cy="369332"/>
          </a:xfrm>
          <a:prstGeom prst="rect">
            <a:avLst/>
          </a:prstGeom>
          <a:solidFill>
            <a:srgbClr val="7030A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FEED BACK:  </a:t>
            </a: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 name="TextBox 11"/>
          <p:cNvSpPr txBox="1">
            <a:spLocks noChangeArrowheads="1"/>
          </p:cNvSpPr>
          <p:nvPr/>
        </p:nvSpPr>
        <p:spPr bwMode="auto">
          <a:xfrm>
            <a:off x="71406" y="5493603"/>
            <a:ext cx="8996394" cy="830997"/>
          </a:xfrm>
          <a:prstGeom prst="rect">
            <a:avLst/>
          </a:prstGeom>
          <a:noFill/>
          <a:ln w="38100">
            <a:solidFill>
              <a:schemeClr val="tx1"/>
            </a:solidFill>
            <a:miter lim="800000"/>
            <a:headEnd/>
            <a:tailEnd/>
          </a:ln>
        </p:spPr>
        <p:txBody>
          <a:bodyPr wrap="square">
            <a:spAutoFit/>
          </a:bodyPr>
          <a:lstStyle/>
          <a:p>
            <a:pPr lvl="0" algn="just">
              <a:defRPr/>
            </a:pPr>
            <a:r>
              <a:rPr lang="en-US" sz="2400" b="1" dirty="0">
                <a:solidFill>
                  <a:schemeClr val="accent2">
                    <a:lumMod val="75000"/>
                  </a:schemeClr>
                </a:solidFill>
                <a:latin typeface="Arial" panose="020B0604020202020204" pitchFamily="34" charset="0"/>
                <a:cs typeface="Arial" panose="020B0604020202020204" pitchFamily="34" charset="0"/>
              </a:rPr>
              <a:t>Implementation of </a:t>
            </a:r>
            <a:r>
              <a:rPr lang="en-US" sz="2400" b="1" dirty="0" err="1">
                <a:solidFill>
                  <a:schemeClr val="accent2">
                    <a:lumMod val="75000"/>
                  </a:schemeClr>
                </a:solidFill>
                <a:latin typeface="Arial" panose="020B0604020202020204" pitchFamily="34" charset="0"/>
                <a:cs typeface="Arial" panose="020B0604020202020204" pitchFamily="34" charset="0"/>
              </a:rPr>
              <a:t>Nutri</a:t>
            </a:r>
            <a:r>
              <a:rPr lang="en-US" sz="2400" b="1" dirty="0">
                <a:solidFill>
                  <a:schemeClr val="accent2">
                    <a:lumMod val="75000"/>
                  </a:schemeClr>
                </a:solidFill>
                <a:latin typeface="Arial" panose="020B0604020202020204" pitchFamily="34" charset="0"/>
                <a:cs typeface="Arial" panose="020B0604020202020204" pitchFamily="34" charset="0"/>
              </a:rPr>
              <a:t> garden in the Tribal villages helps to increase the intake of vegetables by the families</a:t>
            </a:r>
            <a:endParaRPr kumimoji="0" lang="en-US" sz="24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endParaRPr>
          </a:p>
        </p:txBody>
      </p:sp>
      <p:sp>
        <p:nvSpPr>
          <p:cNvPr id="10" name="Footer Placeholder 3"/>
          <p:cNvSpPr txBox="1">
            <a:spLocks/>
          </p:cNvSpPr>
          <p:nvPr/>
        </p:nvSpPr>
        <p:spPr bwMode="auto">
          <a:xfrm>
            <a:off x="0" y="6484203"/>
            <a:ext cx="9144000" cy="373797"/>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Annual Review Workshop 2020-21		                                               ICAR-KVK (BSS), Idukki</a:t>
            </a:r>
          </a:p>
        </p:txBody>
      </p:sp>
    </p:spTree>
    <p:extLst>
      <p:ext uri="{BB962C8B-B14F-4D97-AF65-F5344CB8AC3E}">
        <p14:creationId xmlns:p14="http://schemas.microsoft.com/office/powerpoint/2010/main" val="2646791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671" r="27478" b="4215"/>
          <a:stretch/>
        </p:blipFill>
        <p:spPr>
          <a:xfrm>
            <a:off x="2971800" y="494401"/>
            <a:ext cx="5924560" cy="478358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12848994"/>
              </p:ext>
            </p:extLst>
          </p:nvPr>
        </p:nvGraphicFramePr>
        <p:xfrm>
          <a:off x="1071536" y="5429265"/>
          <a:ext cx="6918180" cy="770998"/>
        </p:xfrm>
        <a:graphic>
          <a:graphicData uri="http://schemas.openxmlformats.org/drawingml/2006/table">
            <a:tbl>
              <a:tblPr firstRow="1" bandRow="1">
                <a:tableStyleId>{5C22544A-7EE6-4342-B048-85BDC9FD1C3A}</a:tableStyleId>
              </a:tblPr>
              <a:tblGrid>
                <a:gridCol w="3459090">
                  <a:extLst>
                    <a:ext uri="{9D8B030D-6E8A-4147-A177-3AD203B41FA5}">
                      <a16:colId xmlns:a16="http://schemas.microsoft.com/office/drawing/2014/main" val="20000"/>
                    </a:ext>
                  </a:extLst>
                </a:gridCol>
                <a:gridCol w="3459090">
                  <a:extLst>
                    <a:ext uri="{9D8B030D-6E8A-4147-A177-3AD203B41FA5}">
                      <a16:colId xmlns:a16="http://schemas.microsoft.com/office/drawing/2014/main" val="20001"/>
                    </a:ext>
                  </a:extLst>
                </a:gridCol>
              </a:tblGrid>
              <a:tr h="770998">
                <a:tc>
                  <a:txBody>
                    <a:bodyPr/>
                    <a:lstStyle/>
                    <a:p>
                      <a:pPr algn="l">
                        <a:buFontTx/>
                        <a:buNone/>
                      </a:pPr>
                      <a:r>
                        <a:rPr lang="en-US" sz="2000" b="1" dirty="0" err="1">
                          <a:solidFill>
                            <a:srgbClr val="002060"/>
                          </a:solidFill>
                          <a:latin typeface="Arial" pitchFamily="34" charset="0"/>
                          <a:cs typeface="Arial" pitchFamily="34" charset="0"/>
                        </a:rPr>
                        <a:t>Taluks</a:t>
                      </a:r>
                      <a:r>
                        <a:rPr lang="en-US" sz="2000" b="1" dirty="0">
                          <a:solidFill>
                            <a:srgbClr val="002060"/>
                          </a:solidFill>
                          <a:latin typeface="Arial" pitchFamily="34" charset="0"/>
                          <a:cs typeface="Arial" pitchFamily="34" charset="0"/>
                        </a:rPr>
                        <a:t>	               :  2</a:t>
                      </a:r>
                      <a:endParaRPr lang="en-US" sz="2000" b="1" dirty="0">
                        <a:solidFill>
                          <a:srgbClr val="C00000"/>
                        </a:solidFill>
                        <a:latin typeface="Arial" pitchFamily="34" charset="0"/>
                        <a:cs typeface="Arial" pitchFamily="34" charset="0"/>
                      </a:endParaRPr>
                    </a:p>
                    <a:p>
                      <a:pPr algn="l">
                        <a:buFontTx/>
                        <a:buNone/>
                      </a:pPr>
                      <a:r>
                        <a:rPr lang="en-US" sz="2000" b="1" dirty="0">
                          <a:solidFill>
                            <a:srgbClr val="002060"/>
                          </a:solidFill>
                          <a:latin typeface="Arial" pitchFamily="34" charset="0"/>
                          <a:cs typeface="Arial" pitchFamily="34" charset="0"/>
                        </a:rPr>
                        <a:t>Blocks                :  2</a:t>
                      </a:r>
                      <a:endParaRPr lang="en-IN" sz="2000" dirty="0">
                        <a:latin typeface="Arial" pitchFamily="34" charset="0"/>
                        <a:cs typeface="Arial" pitchFamily="34" charset="0"/>
                      </a:endParaRPr>
                    </a:p>
                  </a:txBody>
                  <a:tcPr>
                    <a:solidFill>
                      <a:schemeClr val="accent5">
                        <a:lumMod val="60000"/>
                        <a:lumOff val="40000"/>
                      </a:schemeClr>
                    </a:solidFill>
                  </a:tcPr>
                </a:tc>
                <a:tc>
                  <a:txBody>
                    <a:bodyPr/>
                    <a:lstStyle/>
                    <a:p>
                      <a:pPr algn="l"/>
                      <a:r>
                        <a:rPr lang="en-US" sz="2000" b="1" dirty="0">
                          <a:solidFill>
                            <a:srgbClr val="002060"/>
                          </a:solidFill>
                          <a:latin typeface="Arial" pitchFamily="34" charset="0"/>
                          <a:cs typeface="Arial" pitchFamily="34" charset="0"/>
                        </a:rPr>
                        <a:t>Clusters	:  3 </a:t>
                      </a:r>
                    </a:p>
                    <a:p>
                      <a:pPr algn="l"/>
                      <a:r>
                        <a:rPr lang="en-US" sz="2000" b="1" dirty="0">
                          <a:solidFill>
                            <a:srgbClr val="002060"/>
                          </a:solidFill>
                          <a:latin typeface="Arial" pitchFamily="34" charset="0"/>
                          <a:cs typeface="Arial" pitchFamily="34" charset="0"/>
                        </a:rPr>
                        <a:t>Villages   	:  10</a:t>
                      </a:r>
                      <a:endParaRPr lang="en-IN" sz="2000" dirty="0">
                        <a:latin typeface="Arial" pitchFamily="34" charset="0"/>
                        <a:cs typeface="Arial" pitchFamily="34" charset="0"/>
                      </a:endParaRPr>
                    </a:p>
                  </a:txBody>
                  <a:tcPr>
                    <a:solidFill>
                      <a:schemeClr val="accent5">
                        <a:lumMod val="60000"/>
                        <a:lumOff val="40000"/>
                      </a:schemeClr>
                    </a:solidFill>
                  </a:tcPr>
                </a:tc>
                <a:extLst>
                  <a:ext uri="{0D108BD9-81ED-4DB2-BD59-A6C34878D82A}">
                    <a16:rowId xmlns:a16="http://schemas.microsoft.com/office/drawing/2014/main" val="10000"/>
                  </a:ext>
                </a:extLst>
              </a:tr>
            </a:tbl>
          </a:graphicData>
        </a:graphic>
      </p:graphicFrame>
      <p:sp>
        <p:nvSpPr>
          <p:cNvPr id="4" name="Oval 3"/>
          <p:cNvSpPr/>
          <p:nvPr/>
        </p:nvSpPr>
        <p:spPr>
          <a:xfrm>
            <a:off x="7539020" y="2548096"/>
            <a:ext cx="704423" cy="33809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Arial" panose="020B0604020202020204" pitchFamily="34" charset="0"/>
                <a:cs typeface="Arial" panose="020B0604020202020204" pitchFamily="34" charset="0"/>
              </a:rPr>
              <a:t>KVK</a:t>
            </a:r>
            <a:endParaRPr lang="en-IN" sz="2800" b="1" dirty="0">
              <a:latin typeface="Arial" panose="020B0604020202020204" pitchFamily="34" charset="0"/>
              <a:cs typeface="Arial" panose="020B0604020202020204" pitchFamily="34" charset="0"/>
            </a:endParaRPr>
          </a:p>
        </p:txBody>
      </p:sp>
      <p:sp>
        <p:nvSpPr>
          <p:cNvPr id="8" name="Footer Placeholder 3"/>
          <p:cNvSpPr txBox="1">
            <a:spLocks/>
          </p:cNvSpPr>
          <p:nvPr/>
        </p:nvSpPr>
        <p:spPr>
          <a:xfrm>
            <a:off x="-1" y="-95342"/>
            <a:ext cx="9144000" cy="416685"/>
          </a:xfrm>
          <a:prstGeom prst="rect">
            <a:avLst/>
          </a:prstGeom>
          <a:solidFill>
            <a:srgbClr val="0066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OPERATIONAL AREA</a:t>
            </a:r>
            <a:endParaRPr lang="en-US" sz="2800" b="1" dirty="0">
              <a:solidFill>
                <a:schemeClr val="bg1"/>
              </a:solidFill>
              <a:latin typeface="Arial" pitchFamily="34" charset="0"/>
              <a:cs typeface="Arial"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4163654365"/>
              </p:ext>
            </p:extLst>
          </p:nvPr>
        </p:nvGraphicFramePr>
        <p:xfrm>
          <a:off x="114287" y="754557"/>
          <a:ext cx="2769589" cy="4023360"/>
        </p:xfrm>
        <a:graphic>
          <a:graphicData uri="http://schemas.openxmlformats.org/drawingml/2006/table">
            <a:tbl>
              <a:tblPr firstRow="1" bandRow="1">
                <a:tableStyleId>{5C22544A-7EE6-4342-B048-85BDC9FD1C3A}</a:tableStyleId>
              </a:tblPr>
              <a:tblGrid>
                <a:gridCol w="577010">
                  <a:extLst>
                    <a:ext uri="{9D8B030D-6E8A-4147-A177-3AD203B41FA5}">
                      <a16:colId xmlns:a16="http://schemas.microsoft.com/office/drawing/2014/main" val="20000"/>
                    </a:ext>
                  </a:extLst>
                </a:gridCol>
                <a:gridCol w="2192579">
                  <a:extLst>
                    <a:ext uri="{9D8B030D-6E8A-4147-A177-3AD203B41FA5}">
                      <a16:colId xmlns:a16="http://schemas.microsoft.com/office/drawing/2014/main" val="20001"/>
                    </a:ext>
                  </a:extLst>
                </a:gridCol>
              </a:tblGrid>
              <a:tr h="137160">
                <a:tc gridSpan="2">
                  <a:txBody>
                    <a:bodyPr/>
                    <a:lstStyle/>
                    <a:p>
                      <a:pPr algn="ctr"/>
                      <a:r>
                        <a:rPr lang="en-US" b="1" dirty="0">
                          <a:solidFill>
                            <a:srgbClr val="FFFF00"/>
                          </a:solidFill>
                          <a:latin typeface="Arial" panose="020B0604020202020204" pitchFamily="34" charset="0"/>
                          <a:cs typeface="Arial" panose="020B0604020202020204" pitchFamily="34" charset="0"/>
                        </a:rPr>
                        <a:t>LEGEND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0000"/>
                  </a:ext>
                </a:extLst>
              </a:tr>
              <a:tr h="296594">
                <a:tc>
                  <a:txBody>
                    <a:bodyPr/>
                    <a:lstStyle/>
                    <a:p>
                      <a:pPr algn="ctr"/>
                      <a:r>
                        <a:rPr lang="en-US" b="1" dirty="0">
                          <a:solidFill>
                            <a:srgbClr val="FF3399"/>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Arial" panose="020B0604020202020204" pitchFamily="34" charset="0"/>
                          <a:cs typeface="Arial" panose="020B0604020202020204" pitchFamily="34" charset="0"/>
                        </a:rPr>
                        <a:t>VATTAVADA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6594">
                <a:tc>
                  <a:txBody>
                    <a:bodyPr/>
                    <a:lstStyle/>
                    <a:p>
                      <a:pPr algn="ctr"/>
                      <a:r>
                        <a:rPr lang="en-US" b="1" dirty="0">
                          <a:solidFill>
                            <a:srgbClr val="FF3399"/>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Arial" panose="020B0604020202020204" pitchFamily="34" charset="0"/>
                          <a:cs typeface="Arial" panose="020B0604020202020204" pitchFamily="34" charset="0"/>
                        </a:rPr>
                        <a:t>KOVILOOR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96594">
                <a:tc>
                  <a:txBody>
                    <a:bodyPr/>
                    <a:lstStyle/>
                    <a:p>
                      <a:pPr algn="ctr"/>
                      <a:r>
                        <a:rPr lang="en-US" b="1" dirty="0">
                          <a:solidFill>
                            <a:srgbClr val="FF3399"/>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Arial" panose="020B0604020202020204" pitchFamily="34" charset="0"/>
                          <a:cs typeface="Arial" panose="020B0604020202020204" pitchFamily="34" charset="0"/>
                        </a:rPr>
                        <a:t>KDHP</a:t>
                      </a:r>
                      <a:r>
                        <a:rPr lang="en-US" b="1" baseline="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VILLAGE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96594">
                <a:tc>
                  <a:txBody>
                    <a:bodyPr/>
                    <a:lstStyle/>
                    <a:p>
                      <a:pPr algn="ctr"/>
                      <a:r>
                        <a:rPr lang="en-US" b="1" dirty="0">
                          <a:solidFill>
                            <a:srgbClr val="FF3399"/>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Arial" panose="020B0604020202020204" pitchFamily="34" charset="0"/>
                          <a:cs typeface="Arial" panose="020B0604020202020204" pitchFamily="34" charset="0"/>
                        </a:rPr>
                        <a:t>RAJAKUMARI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96594">
                <a:tc>
                  <a:txBody>
                    <a:bodyPr/>
                    <a:lstStyle/>
                    <a:p>
                      <a:pPr algn="ctr"/>
                      <a:r>
                        <a:rPr lang="en-US" b="1" dirty="0">
                          <a:solidFill>
                            <a:srgbClr val="FF3399"/>
                          </a:solidFill>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Arial" panose="020B0604020202020204" pitchFamily="34" charset="0"/>
                          <a:cs typeface="Arial" panose="020B0604020202020204" pitchFamily="34" charset="0"/>
                        </a:rPr>
                        <a:t>SANTHANPARA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96594">
                <a:tc>
                  <a:txBody>
                    <a:bodyPr/>
                    <a:lstStyle/>
                    <a:p>
                      <a:pPr algn="ctr"/>
                      <a:r>
                        <a:rPr lang="en-US" b="1" dirty="0">
                          <a:solidFill>
                            <a:srgbClr val="FF3399"/>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Arial" panose="020B0604020202020204" pitchFamily="34" charset="0"/>
                          <a:cs typeface="Arial" panose="020B0604020202020204" pitchFamily="34" charset="0"/>
                        </a:rPr>
                        <a:t>SENAPATHY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96594">
                <a:tc>
                  <a:txBody>
                    <a:bodyPr/>
                    <a:lstStyle/>
                    <a:p>
                      <a:pPr algn="ctr"/>
                      <a:r>
                        <a:rPr lang="en-US" b="1" dirty="0">
                          <a:solidFill>
                            <a:srgbClr val="FF3399"/>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Arial" panose="020B0604020202020204" pitchFamily="34" charset="0"/>
                          <a:cs typeface="Arial" panose="020B0604020202020204" pitchFamily="34" charset="0"/>
                        </a:rPr>
                        <a:t>VANDANMEDU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96594">
                <a:tc>
                  <a:txBody>
                    <a:bodyPr/>
                    <a:lstStyle/>
                    <a:p>
                      <a:pPr algn="ctr"/>
                      <a:r>
                        <a:rPr lang="en-US" b="1" dirty="0">
                          <a:solidFill>
                            <a:srgbClr val="FF3399"/>
                          </a:solidFill>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Arial" panose="020B0604020202020204" pitchFamily="34" charset="0"/>
                          <a:cs typeface="Arial" panose="020B0604020202020204" pitchFamily="34" charset="0"/>
                        </a:rPr>
                        <a:t>NEDUMKANDAM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96594">
                <a:tc>
                  <a:txBody>
                    <a:bodyPr/>
                    <a:lstStyle/>
                    <a:p>
                      <a:pPr algn="ctr"/>
                      <a:r>
                        <a:rPr lang="en-US" b="1" dirty="0">
                          <a:solidFill>
                            <a:srgbClr val="FF3399"/>
                          </a:solidFill>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Arial" panose="020B0604020202020204" pitchFamily="34" charset="0"/>
                          <a:cs typeface="Arial" panose="020B0604020202020204" pitchFamily="34" charset="0"/>
                        </a:rPr>
                        <a:t>UDUMBANCHOLA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96594">
                <a:tc>
                  <a:txBody>
                    <a:bodyPr/>
                    <a:lstStyle/>
                    <a:p>
                      <a:pPr algn="ctr"/>
                      <a:r>
                        <a:rPr lang="en-US" b="1" dirty="0">
                          <a:solidFill>
                            <a:srgbClr val="FF3399"/>
                          </a:solidFill>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Arial" panose="020B0604020202020204" pitchFamily="34" charset="0"/>
                          <a:cs typeface="Arial" panose="020B0604020202020204" pitchFamily="34" charset="0"/>
                        </a:rPr>
                        <a:t>KATTAPPANA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8"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pic>
        <p:nvPicPr>
          <p:cNvPr id="19" name="Picture 15" descr="C:\Users\kvk\Desktop\dancing_star.gif"/>
          <p:cNvPicPr>
            <a:picLocks noChangeAspect="1" noChangeArrowheads="1" noCrop="1"/>
          </p:cNvPicPr>
          <p:nvPr/>
        </p:nvPicPr>
        <p:blipFill>
          <a:blip r:embed="rId3" cstate="print"/>
          <a:srcRect/>
          <a:stretch>
            <a:fillRect/>
          </a:stretch>
        </p:blipFill>
        <p:spPr bwMode="auto">
          <a:xfrm>
            <a:off x="7810093" y="1797978"/>
            <a:ext cx="272958" cy="258173"/>
          </a:xfrm>
          <a:prstGeom prst="rect">
            <a:avLst/>
          </a:prstGeom>
          <a:noFill/>
          <a:ln w="9525">
            <a:noFill/>
            <a:miter lim="800000"/>
            <a:headEnd/>
            <a:tailEnd/>
          </a:ln>
        </p:spPr>
      </p:pic>
      <p:pic>
        <p:nvPicPr>
          <p:cNvPr id="20" name="Picture 15" descr="C:\Users\kvk\Desktop\dancing_star.gif"/>
          <p:cNvPicPr>
            <a:picLocks noChangeAspect="1" noChangeArrowheads="1" noCrop="1"/>
          </p:cNvPicPr>
          <p:nvPr/>
        </p:nvPicPr>
        <p:blipFill>
          <a:blip r:embed="rId3" cstate="print"/>
          <a:srcRect/>
          <a:stretch>
            <a:fillRect/>
          </a:stretch>
        </p:blipFill>
        <p:spPr bwMode="auto">
          <a:xfrm>
            <a:off x="7989717" y="1266765"/>
            <a:ext cx="230798" cy="218297"/>
          </a:xfrm>
          <a:prstGeom prst="rect">
            <a:avLst/>
          </a:prstGeom>
          <a:noFill/>
          <a:ln w="9525">
            <a:noFill/>
            <a:miter lim="800000"/>
            <a:headEnd/>
            <a:tailEnd/>
          </a:ln>
        </p:spPr>
      </p:pic>
      <p:pic>
        <p:nvPicPr>
          <p:cNvPr id="22" name="Picture 15" descr="C:\Users\kvk\Desktop\dancing_star.gif"/>
          <p:cNvPicPr>
            <a:picLocks noChangeAspect="1" noChangeArrowheads="1" noCrop="1"/>
          </p:cNvPicPr>
          <p:nvPr/>
        </p:nvPicPr>
        <p:blipFill>
          <a:blip r:embed="rId3" cstate="print"/>
          <a:srcRect/>
          <a:stretch>
            <a:fillRect/>
          </a:stretch>
        </p:blipFill>
        <p:spPr bwMode="auto">
          <a:xfrm>
            <a:off x="7810093" y="2082382"/>
            <a:ext cx="334329" cy="316220"/>
          </a:xfrm>
          <a:prstGeom prst="rect">
            <a:avLst/>
          </a:prstGeom>
          <a:noFill/>
          <a:ln w="9525">
            <a:noFill/>
            <a:miter lim="800000"/>
            <a:headEnd/>
            <a:tailEnd/>
          </a:ln>
        </p:spPr>
      </p:pic>
      <p:pic>
        <p:nvPicPr>
          <p:cNvPr id="23" name="Picture 15" descr="C:\Users\kvk\Desktop\dancing_star.gif"/>
          <p:cNvPicPr>
            <a:picLocks noChangeAspect="1" noChangeArrowheads="1" noCrop="1"/>
          </p:cNvPicPr>
          <p:nvPr/>
        </p:nvPicPr>
        <p:blipFill>
          <a:blip r:embed="rId3" cstate="print"/>
          <a:srcRect/>
          <a:stretch>
            <a:fillRect/>
          </a:stretch>
        </p:blipFill>
        <p:spPr bwMode="auto">
          <a:xfrm>
            <a:off x="8070424" y="2314303"/>
            <a:ext cx="300182" cy="275412"/>
          </a:xfrm>
          <a:prstGeom prst="rect">
            <a:avLst/>
          </a:prstGeom>
          <a:noFill/>
          <a:ln w="9525">
            <a:noFill/>
            <a:miter lim="800000"/>
            <a:headEnd/>
            <a:tailEnd/>
          </a:ln>
        </p:spPr>
      </p:pic>
      <p:pic>
        <p:nvPicPr>
          <p:cNvPr id="24" name="Picture 15" descr="C:\Users\kvk\Desktop\dancing_star.gif"/>
          <p:cNvPicPr>
            <a:picLocks noChangeAspect="1" noChangeArrowheads="1" noCrop="1"/>
          </p:cNvPicPr>
          <p:nvPr/>
        </p:nvPicPr>
        <p:blipFill>
          <a:blip r:embed="rId3" cstate="print"/>
          <a:srcRect/>
          <a:stretch>
            <a:fillRect/>
          </a:stretch>
        </p:blipFill>
        <p:spPr bwMode="auto">
          <a:xfrm>
            <a:off x="7411857" y="2829148"/>
            <a:ext cx="291184" cy="275412"/>
          </a:xfrm>
          <a:prstGeom prst="rect">
            <a:avLst/>
          </a:prstGeom>
          <a:noFill/>
          <a:ln w="9525">
            <a:noFill/>
            <a:miter lim="800000"/>
            <a:headEnd/>
            <a:tailEnd/>
          </a:ln>
        </p:spPr>
      </p:pic>
      <p:pic>
        <p:nvPicPr>
          <p:cNvPr id="25" name="Picture 15" descr="C:\Users\kvk\Desktop\dancing_star.gif"/>
          <p:cNvPicPr>
            <a:picLocks noChangeAspect="1" noChangeArrowheads="1" noCrop="1"/>
          </p:cNvPicPr>
          <p:nvPr/>
        </p:nvPicPr>
        <p:blipFill>
          <a:blip r:embed="rId3" cstate="print"/>
          <a:srcRect/>
          <a:stretch>
            <a:fillRect/>
          </a:stretch>
        </p:blipFill>
        <p:spPr bwMode="auto">
          <a:xfrm>
            <a:off x="7858942" y="2921810"/>
            <a:ext cx="228600" cy="216218"/>
          </a:xfrm>
          <a:prstGeom prst="rect">
            <a:avLst/>
          </a:prstGeom>
          <a:noFill/>
          <a:ln w="9525">
            <a:noFill/>
            <a:miter lim="800000"/>
            <a:headEnd/>
            <a:tailEnd/>
          </a:ln>
        </p:spPr>
      </p:pic>
      <p:pic>
        <p:nvPicPr>
          <p:cNvPr id="26" name="Picture 15" descr="C:\Users\kvk\Desktop\dancing_star.gif"/>
          <p:cNvPicPr>
            <a:picLocks noChangeAspect="1" noChangeArrowheads="1" noCrop="1"/>
          </p:cNvPicPr>
          <p:nvPr/>
        </p:nvPicPr>
        <p:blipFill>
          <a:blip r:embed="rId3" cstate="print"/>
          <a:srcRect/>
          <a:stretch>
            <a:fillRect/>
          </a:stretch>
        </p:blipFill>
        <p:spPr bwMode="auto">
          <a:xfrm>
            <a:off x="7541329" y="3338698"/>
            <a:ext cx="228600" cy="216218"/>
          </a:xfrm>
          <a:prstGeom prst="rect">
            <a:avLst/>
          </a:prstGeom>
          <a:noFill/>
          <a:ln w="9525">
            <a:noFill/>
            <a:miter lim="800000"/>
            <a:headEnd/>
            <a:tailEnd/>
          </a:ln>
        </p:spPr>
      </p:pic>
      <p:pic>
        <p:nvPicPr>
          <p:cNvPr id="27" name="Picture 15" descr="C:\Users\kvk\Desktop\dancing_star.gif"/>
          <p:cNvPicPr>
            <a:picLocks noChangeAspect="1" noChangeArrowheads="1" noCrop="1"/>
          </p:cNvPicPr>
          <p:nvPr/>
        </p:nvPicPr>
        <p:blipFill>
          <a:blip r:embed="rId3" cstate="print"/>
          <a:srcRect/>
          <a:stretch>
            <a:fillRect/>
          </a:stretch>
        </p:blipFill>
        <p:spPr bwMode="auto">
          <a:xfrm>
            <a:off x="7854451" y="3520111"/>
            <a:ext cx="228600" cy="216218"/>
          </a:xfrm>
          <a:prstGeom prst="rect">
            <a:avLst/>
          </a:prstGeom>
          <a:noFill/>
          <a:ln w="9525">
            <a:noFill/>
            <a:miter lim="800000"/>
            <a:headEnd/>
            <a:tailEnd/>
          </a:ln>
        </p:spPr>
      </p:pic>
      <p:pic>
        <p:nvPicPr>
          <p:cNvPr id="28" name="Picture 15" descr="C:\Users\kvk\Desktop\dancing_star.gif"/>
          <p:cNvPicPr>
            <a:picLocks noChangeAspect="1" noChangeArrowheads="1" noCrop="1"/>
          </p:cNvPicPr>
          <p:nvPr/>
        </p:nvPicPr>
        <p:blipFill>
          <a:blip r:embed="rId3" cstate="print"/>
          <a:srcRect/>
          <a:stretch>
            <a:fillRect/>
          </a:stretch>
        </p:blipFill>
        <p:spPr bwMode="auto">
          <a:xfrm>
            <a:off x="7891231" y="4060304"/>
            <a:ext cx="304800" cy="288290"/>
          </a:xfrm>
          <a:prstGeom prst="rect">
            <a:avLst/>
          </a:prstGeom>
          <a:noFill/>
          <a:ln w="9525">
            <a:noFill/>
            <a:miter lim="800000"/>
            <a:headEnd/>
            <a:tailEnd/>
          </a:ln>
        </p:spPr>
      </p:pic>
    </p:spTree>
    <p:extLst>
      <p:ext uri="{BB962C8B-B14F-4D97-AF65-F5344CB8AC3E}">
        <p14:creationId xmlns:p14="http://schemas.microsoft.com/office/powerpoint/2010/main" val="24375115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FCFD9-0FB3-4BC7-A8EF-BF709048D3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2" y="3962400"/>
            <a:ext cx="2971798" cy="2705475"/>
          </a:xfrm>
          <a:prstGeom prst="rect">
            <a:avLst/>
          </a:prstGeom>
          <a:ln>
            <a:solidFill>
              <a:srgbClr val="FF0000"/>
            </a:solidFill>
          </a:ln>
        </p:spPr>
      </p:pic>
      <p:pic>
        <p:nvPicPr>
          <p:cNvPr id="9" name="Picture 8">
            <a:extLst>
              <a:ext uri="{FF2B5EF4-FFF2-40B4-BE49-F238E27FC236}">
                <a16:creationId xmlns:a16="http://schemas.microsoft.com/office/drawing/2014/main" id="{88E574BB-0018-493E-90ED-FFB99193F3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81163" y="3829241"/>
            <a:ext cx="2705475" cy="2971800"/>
          </a:xfrm>
          <a:prstGeom prst="rect">
            <a:avLst/>
          </a:prstGeom>
          <a:ln>
            <a:solidFill>
              <a:srgbClr val="FF0000"/>
            </a:solidFill>
          </a:ln>
        </p:spPr>
      </p:pic>
      <p:graphicFrame>
        <p:nvGraphicFramePr>
          <p:cNvPr id="11" name="Table 10">
            <a:extLst>
              <a:ext uri="{FF2B5EF4-FFF2-40B4-BE49-F238E27FC236}">
                <a16:creationId xmlns:a16="http://schemas.microsoft.com/office/drawing/2014/main" id="{1D0EF060-845A-447B-A19A-9321F012FCE2}"/>
              </a:ext>
            </a:extLst>
          </p:cNvPr>
          <p:cNvGraphicFramePr>
            <a:graphicFrameLocks noGrp="1"/>
          </p:cNvGraphicFramePr>
          <p:nvPr/>
        </p:nvGraphicFramePr>
        <p:xfrm>
          <a:off x="76200" y="609600"/>
          <a:ext cx="8991600" cy="3200400"/>
        </p:xfrm>
        <a:graphic>
          <a:graphicData uri="http://schemas.openxmlformats.org/drawingml/2006/table">
            <a:tbl>
              <a:tblPr firstRow="1" bandRow="1">
                <a:tableStyleId>{5940675A-B579-460E-94D1-54222C63F5DA}</a:tableStyleId>
              </a:tblPr>
              <a:tblGrid>
                <a:gridCol w="4566047">
                  <a:extLst>
                    <a:ext uri="{9D8B030D-6E8A-4147-A177-3AD203B41FA5}">
                      <a16:colId xmlns:a16="http://schemas.microsoft.com/office/drawing/2014/main" val="20000"/>
                    </a:ext>
                  </a:extLst>
                </a:gridCol>
                <a:gridCol w="4425553">
                  <a:extLst>
                    <a:ext uri="{9D8B030D-6E8A-4147-A177-3AD203B41FA5}">
                      <a16:colId xmlns:a16="http://schemas.microsoft.com/office/drawing/2014/main" val="20001"/>
                    </a:ext>
                  </a:extLst>
                </a:gridCol>
              </a:tblGrid>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Operational area</a:t>
                      </a:r>
                    </a:p>
                  </a:txBody>
                  <a:tcPr marL="51435" marR="51435" marT="34290" marB="34290" horzOverflow="overflow">
                    <a:solidFill>
                      <a:srgbClr val="008000"/>
                    </a:solidFill>
                  </a:tcPr>
                </a:tc>
                <a:tc>
                  <a:txBody>
                    <a:bodyPr/>
                    <a:lstStyle/>
                    <a:p>
                      <a:pPr algn="l" fontAlgn="auto">
                        <a:spcBef>
                          <a:spcPts val="0"/>
                        </a:spcBef>
                        <a:spcAft>
                          <a:spcPts val="0"/>
                        </a:spcAft>
                        <a:defRPr/>
                      </a:pPr>
                      <a:r>
                        <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Udumbanchola  </a:t>
                      </a:r>
                      <a:endParaRPr lang="en-US"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51435" marR="51435" marT="34290" marB="34290">
                    <a:solidFill>
                      <a:srgbClr val="CCFF99"/>
                    </a:solidFill>
                  </a:tcPr>
                </a:tc>
                <a:extLst>
                  <a:ext uri="{0D108BD9-81ED-4DB2-BD59-A6C34878D82A}">
                    <a16:rowId xmlns:a16="http://schemas.microsoft.com/office/drawing/2014/main" val="10000"/>
                  </a:ext>
                </a:extLst>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Thematic Area</a:t>
                      </a:r>
                    </a:p>
                  </a:txBody>
                  <a:tcPr marL="51435" marR="51435" marT="34290" marB="34290" horzOverflow="overflow">
                    <a:solidFill>
                      <a:srgbClr val="008000"/>
                    </a:solidFill>
                  </a:tcPr>
                </a:tc>
                <a:tc>
                  <a:txBody>
                    <a:bodyPr/>
                    <a:lstStyle/>
                    <a:p>
                      <a:pPr>
                        <a:lnSpc>
                          <a:spcPct val="100000"/>
                        </a:lnSpc>
                      </a:pPr>
                      <a:r>
                        <a:rPr lang="en-US" sz="1800" b="1" dirty="0">
                          <a:solidFill>
                            <a:schemeClr val="tx1"/>
                          </a:solidFill>
                          <a:latin typeface="Arial" panose="020B0604020202020204" pitchFamily="34" charset="0"/>
                          <a:cs typeface="Arial" panose="020B0604020202020204" pitchFamily="34" charset="0"/>
                        </a:rPr>
                        <a:t>Organic Vegetable cultivation</a:t>
                      </a:r>
                    </a:p>
                  </a:txBody>
                  <a:tcPr marL="51435" marR="51435" marT="34290" marB="34290">
                    <a:solidFill>
                      <a:srgbClr val="CCFF99"/>
                    </a:solidFill>
                  </a:tcPr>
                </a:tc>
                <a:extLst>
                  <a:ext uri="{0D108BD9-81ED-4DB2-BD59-A6C34878D82A}">
                    <a16:rowId xmlns:a16="http://schemas.microsoft.com/office/drawing/2014/main" val="10001"/>
                  </a:ext>
                </a:extLst>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Demos / Unit</a:t>
                      </a:r>
                    </a:p>
                  </a:txBody>
                  <a:tcPr marL="51435" marR="51435" marT="34290" marB="34290"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25 (one cent per unit)</a:t>
                      </a:r>
                    </a:p>
                  </a:txBody>
                  <a:tcPr marL="51435" marR="51435" marT="34290" marB="34290">
                    <a:solidFill>
                      <a:srgbClr val="CCFF99"/>
                    </a:solidFill>
                  </a:tcPr>
                </a:tc>
                <a:extLst>
                  <a:ext uri="{0D108BD9-81ED-4DB2-BD59-A6C34878D82A}">
                    <a16:rowId xmlns:a16="http://schemas.microsoft.com/office/drawing/2014/main" val="10002"/>
                  </a:ext>
                </a:extLst>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Total area </a:t>
                      </a:r>
                    </a:p>
                  </a:txBody>
                  <a:tcPr marL="51435" marR="51435" marT="34290" marB="34290" horzOverflow="overflow">
                    <a:solidFill>
                      <a:srgbClr val="008000"/>
                    </a:solidFill>
                  </a:tcPr>
                </a:tc>
                <a:tc>
                  <a:txBody>
                    <a:bodyPr/>
                    <a:lstStyle/>
                    <a:p>
                      <a:pPr marL="0" marR="0" lvl="0" indent="0" algn="just" defTabSz="965200" rtl="0" eaLnBrk="1" fontAlgn="base" latinLnBrk="0" hangingPunct="1">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25 cents </a:t>
                      </a:r>
                    </a:p>
                  </a:txBody>
                  <a:tcPr marL="51435" marR="51435" marT="34290" marB="34290">
                    <a:solidFill>
                      <a:srgbClr val="CCFF99"/>
                    </a:solidFill>
                  </a:tcPr>
                </a:tc>
                <a:extLst>
                  <a:ext uri="{0D108BD9-81ED-4DB2-BD59-A6C34878D82A}">
                    <a16:rowId xmlns:a16="http://schemas.microsoft.com/office/drawing/2014/main" val="2700078355"/>
                  </a:ext>
                </a:extLst>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anose="020B0604020202020204" pitchFamily="34" charset="0"/>
                          <a:ea typeface="Arial Unicode MS" pitchFamily="34" charset="-128"/>
                          <a:cs typeface="Arial" panose="020B0604020202020204" pitchFamily="34" charset="0"/>
                        </a:rPr>
                        <a:t>Prioritized Problem</a:t>
                      </a:r>
                      <a:endPar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51435" marR="51435" marT="34290" marB="34290" horzOverflow="overflow">
                    <a:solidFill>
                      <a:srgbClr val="008000"/>
                    </a:solidFill>
                  </a:tcPr>
                </a:tc>
                <a:tc>
                  <a:txBody>
                    <a:bodyPr/>
                    <a:lstStyle/>
                    <a:p>
                      <a:pPr marL="0" indent="0">
                        <a:buFontTx/>
                        <a:buNone/>
                        <a:defRPr/>
                      </a:pPr>
                      <a:r>
                        <a:rPr lang="en-US" sz="1800" b="1" dirty="0">
                          <a:solidFill>
                            <a:schemeClr val="tx1"/>
                          </a:solidFill>
                          <a:latin typeface="Arial" panose="020B0604020202020204" pitchFamily="34" charset="0"/>
                          <a:ea typeface="Times New Roman" pitchFamily="18" charset="0"/>
                          <a:cs typeface="Arial" panose="020B0604020202020204" pitchFamily="34" charset="0"/>
                        </a:rPr>
                        <a:t>Inadequate intake of vegetables</a:t>
                      </a:r>
                    </a:p>
                  </a:txBody>
                  <a:tcPr marL="51435" marR="51435" marT="34290" marB="34290">
                    <a:solidFill>
                      <a:srgbClr val="CCFF99"/>
                    </a:solidFill>
                  </a:tcPr>
                </a:tc>
                <a:extLst>
                  <a:ext uri="{0D108BD9-81ED-4DB2-BD59-A6C34878D82A}">
                    <a16:rowId xmlns:a16="http://schemas.microsoft.com/office/drawing/2014/main" val="10003"/>
                  </a:ext>
                </a:extLst>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dirty="0">
                          <a:solidFill>
                            <a:schemeClr val="bg1"/>
                          </a:solidFill>
                          <a:latin typeface="Arial" panose="020B0604020202020204" pitchFamily="34" charset="0"/>
                          <a:cs typeface="Arial" panose="020B0604020202020204" pitchFamily="34" charset="0"/>
                        </a:rPr>
                        <a:t>Technologies Demonstrated</a:t>
                      </a:r>
                      <a:endPar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51435" marR="51435" marT="34290" marB="34290" horzOverflow="overflow">
                    <a:solidFill>
                      <a:srgbClr val="008000"/>
                    </a:solidFill>
                  </a:tcPr>
                </a:tc>
                <a:tc>
                  <a:txBody>
                    <a:bodyPr/>
                    <a:lstStyle/>
                    <a:p>
                      <a:pPr marL="0" marR="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1" dirty="0">
                          <a:solidFill>
                            <a:schemeClr val="tx1"/>
                          </a:solidFill>
                          <a:latin typeface="Arial" panose="020B0604020202020204" pitchFamily="34" charset="0"/>
                          <a:cs typeface="Arial" panose="020B0604020202020204" pitchFamily="34" charset="0"/>
                        </a:rPr>
                        <a:t>Nutritional garden </a:t>
                      </a:r>
                    </a:p>
                  </a:txBody>
                  <a:tcPr marL="51435" marR="51435" marT="34290" marB="34290">
                    <a:solidFill>
                      <a:srgbClr val="CCFF99"/>
                    </a:solidFill>
                  </a:tcPr>
                </a:tc>
                <a:extLst>
                  <a:ext uri="{0D108BD9-81ED-4DB2-BD59-A6C34878D82A}">
                    <a16:rowId xmlns:a16="http://schemas.microsoft.com/office/drawing/2014/main" val="10004"/>
                  </a:ext>
                </a:extLst>
              </a:tr>
              <a:tr h="36576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Expenses for vegetables per month </a:t>
                      </a:r>
                    </a:p>
                  </a:txBody>
                  <a:tcPr marL="51435" marR="51435" marT="34290" marB="34290" horzOverflow="overflow">
                    <a:solidFill>
                      <a:srgbClr val="008000"/>
                    </a:solidFill>
                  </a:tcPr>
                </a:tc>
                <a:tc>
                  <a:txBody>
                    <a:bodyPr/>
                    <a:lstStyle/>
                    <a:p>
                      <a:pPr marL="0" marR="0" lvl="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1" dirty="0">
                          <a:solidFill>
                            <a:schemeClr val="tx1"/>
                          </a:solidFill>
                          <a:latin typeface="Arial" panose="020B0604020202020204" pitchFamily="34" charset="0"/>
                          <a:cs typeface="Arial" panose="020B0604020202020204" pitchFamily="34" charset="0"/>
                        </a:rPr>
                        <a:t>₹ 1400</a:t>
                      </a:r>
                    </a:p>
                  </a:txBody>
                  <a:tcPr marL="51435" marR="51435" marT="34290" marB="34290">
                    <a:solidFill>
                      <a:srgbClr val="CCFF99"/>
                    </a:solidFill>
                  </a:tcPr>
                </a:tc>
                <a:extLst>
                  <a:ext uri="{0D108BD9-81ED-4DB2-BD59-A6C34878D82A}">
                    <a16:rowId xmlns:a16="http://schemas.microsoft.com/office/drawing/2014/main" val="302389092"/>
                  </a:ext>
                </a:extLst>
              </a:tr>
              <a:tr h="64008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Amount saved after the introduction of nutri garden per month </a:t>
                      </a:r>
                    </a:p>
                  </a:txBody>
                  <a:tcPr marL="51435" marR="51435" marT="34290" marB="34290" horzOverflow="overflow">
                    <a:solidFill>
                      <a:srgbClr val="008000"/>
                    </a:solidFill>
                  </a:tcPr>
                </a:tc>
                <a:tc>
                  <a:txBody>
                    <a:bodyPr/>
                    <a:lstStyle/>
                    <a:p>
                      <a:pPr marL="0" marR="0" indent="-104775"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1" dirty="0">
                          <a:solidFill>
                            <a:schemeClr val="tx1"/>
                          </a:solidFill>
                          <a:latin typeface="Arial" panose="020B0604020202020204" pitchFamily="34" charset="0"/>
                          <a:cs typeface="Arial" panose="020B0604020202020204" pitchFamily="34" charset="0"/>
                        </a:rPr>
                        <a:t>₹ 900</a:t>
                      </a:r>
                    </a:p>
                  </a:txBody>
                  <a:tcPr marL="51435" marR="51435" marT="34290" marB="34290">
                    <a:solidFill>
                      <a:srgbClr val="CCFF99"/>
                    </a:solidFill>
                  </a:tcPr>
                </a:tc>
                <a:extLst>
                  <a:ext uri="{0D108BD9-81ED-4DB2-BD59-A6C34878D82A}">
                    <a16:rowId xmlns:a16="http://schemas.microsoft.com/office/drawing/2014/main" val="2109127770"/>
                  </a:ext>
                </a:extLst>
              </a:tr>
            </a:tbl>
          </a:graphicData>
        </a:graphic>
      </p:graphicFrame>
      <p:sp>
        <p:nvSpPr>
          <p:cNvPr id="7" name="Footer Placeholder 3">
            <a:extLst>
              <a:ext uri="{FF2B5EF4-FFF2-40B4-BE49-F238E27FC236}">
                <a16:creationId xmlns:a16="http://schemas.microsoft.com/office/drawing/2014/main" id="{5044755B-362E-41D7-951A-352BA6F715D8}"/>
              </a:ext>
            </a:extLst>
          </p:cNvPr>
          <p:cNvSpPr txBox="1">
            <a:spLocks/>
          </p:cNvSpPr>
          <p:nvPr/>
        </p:nvSpPr>
        <p:spPr>
          <a:xfrm>
            <a:off x="0" y="0"/>
            <a:ext cx="9144000" cy="4572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defTabSz="685800">
              <a:defRPr/>
            </a:pPr>
            <a:r>
              <a:rPr lang="en-US" sz="2100" b="1" dirty="0">
                <a:solidFill>
                  <a:prstClr val="white"/>
                </a:solidFill>
                <a:latin typeface="Arial" charset="0"/>
                <a:cs typeface="Arial" charset="0"/>
              </a:rPr>
              <a:t>SPECIAL PROGRAMME - NUTRI GARDENS 2020-21</a:t>
            </a:r>
            <a:endParaRPr lang="en-US" sz="2100" b="1" dirty="0">
              <a:solidFill>
                <a:prstClr val="white"/>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D11039D9-8E43-4566-AA6C-68B85E5D83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1260" y="3867337"/>
            <a:ext cx="2705475" cy="2895601"/>
          </a:xfrm>
          <a:prstGeom prst="rect">
            <a:avLst/>
          </a:prstGeom>
          <a:ln>
            <a:solidFill>
              <a:srgbClr val="FF0000"/>
            </a:solidFill>
          </a:ln>
        </p:spPr>
      </p:pic>
    </p:spTree>
    <p:extLst>
      <p:ext uri="{BB962C8B-B14F-4D97-AF65-F5344CB8AC3E}">
        <p14:creationId xmlns:p14="http://schemas.microsoft.com/office/powerpoint/2010/main" val="23061211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33962870"/>
              </p:ext>
            </p:extLst>
          </p:nvPr>
        </p:nvGraphicFramePr>
        <p:xfrm>
          <a:off x="76201" y="76200"/>
          <a:ext cx="4800600" cy="1464638"/>
        </p:xfrm>
        <a:graphic>
          <a:graphicData uri="http://schemas.openxmlformats.org/drawingml/2006/table">
            <a:tbl>
              <a:tblPr firstRow="1" bandRow="1">
                <a:tableStyleId>{9DCAF9ED-07DC-4A11-8D7F-57B35C25682E}</a:tableStyleId>
              </a:tblPr>
              <a:tblGrid>
                <a:gridCol w="2560320">
                  <a:extLst>
                    <a:ext uri="{9D8B030D-6E8A-4147-A177-3AD203B41FA5}">
                      <a16:colId xmlns:a16="http://schemas.microsoft.com/office/drawing/2014/main" val="20000"/>
                    </a:ext>
                  </a:extLst>
                </a:gridCol>
                <a:gridCol w="2240280">
                  <a:extLst>
                    <a:ext uri="{9D8B030D-6E8A-4147-A177-3AD203B41FA5}">
                      <a16:colId xmlns:a16="http://schemas.microsoft.com/office/drawing/2014/main" val="20001"/>
                    </a:ext>
                  </a:extLst>
                </a:gridCol>
              </a:tblGrid>
              <a:tr h="337850">
                <a:tc>
                  <a:txBody>
                    <a:bodyPr/>
                    <a:lstStyle/>
                    <a:p>
                      <a:pPr algn="ctr">
                        <a:lnSpc>
                          <a:spcPct val="100000"/>
                        </a:lnSpc>
                      </a:pPr>
                      <a:r>
                        <a:rPr lang="en-US" sz="1500" b="1" dirty="0">
                          <a:latin typeface="Arial" panose="020B0604020202020204" pitchFamily="34" charset="0"/>
                          <a:cs typeface="Arial" panose="020B0604020202020204" pitchFamily="34" charset="0"/>
                        </a:rPr>
                        <a:t>Activities carried out</a:t>
                      </a:r>
                      <a:endParaRPr lang="en-US" sz="15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500" b="1" dirty="0">
                          <a:latin typeface="Arial" panose="020B0604020202020204" pitchFamily="34" charset="0"/>
                          <a:cs typeface="Arial" panose="020B0604020202020204" pitchFamily="34" charset="0"/>
                        </a:rPr>
                        <a:t>No. of programmes </a:t>
                      </a:r>
                      <a:endParaRPr lang="en-US" sz="15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6204">
                <a:tc>
                  <a:txBody>
                    <a:bodyPr/>
                    <a:lstStyle/>
                    <a:p>
                      <a:pPr marL="342900" marR="0" lvl="0" indent="-342900">
                        <a:spcBef>
                          <a:spcPts val="0"/>
                        </a:spcBef>
                        <a:spcAft>
                          <a:spcPts val="0"/>
                        </a:spcAft>
                        <a:buFont typeface="+mj-lt"/>
                        <a:buNone/>
                      </a:pPr>
                      <a:r>
                        <a:rPr lang="en-IN" sz="1200" b="1" dirty="0">
                          <a:latin typeface="Arial" panose="020B0604020202020204" pitchFamily="34" charset="0"/>
                          <a:cs typeface="Arial" panose="020B0604020202020204" pitchFamily="34" charset="0"/>
                        </a:rPr>
                        <a:t>Group meeting </a:t>
                      </a:r>
                      <a:endParaRPr lang="en-US" sz="1200" b="1" dirty="0">
                        <a:solidFill>
                          <a:schemeClr val="bg1"/>
                        </a:solidFill>
                        <a:latin typeface="Arial" panose="020B0604020202020204" pitchFamily="34" charset="0"/>
                        <a:ea typeface="Calibri"/>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latin typeface="Arial" panose="020B0604020202020204" pitchFamily="34" charset="0"/>
                          <a:cs typeface="Arial" panose="020B0604020202020204" pitchFamily="34" charset="0"/>
                        </a:rPr>
                        <a:t>1</a:t>
                      </a:r>
                      <a:endParaRPr lang="en-US" sz="1200" b="1" dirty="0">
                        <a:latin typeface="Arial" panose="020B0604020202020204" pitchFamily="34" charset="0"/>
                        <a:ea typeface="Times New Roman"/>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6204">
                <a:tc>
                  <a:txBody>
                    <a:bodyPr/>
                    <a:lstStyle/>
                    <a:p>
                      <a:pPr marL="342900" marR="0" lvl="0" indent="-342900">
                        <a:spcBef>
                          <a:spcPts val="0"/>
                        </a:spcBef>
                        <a:spcAft>
                          <a:spcPts val="0"/>
                        </a:spcAft>
                        <a:buFont typeface="+mj-lt"/>
                        <a:buNone/>
                      </a:pPr>
                      <a:r>
                        <a:rPr lang="en-US" sz="1200" b="1" dirty="0">
                          <a:latin typeface="Arial" panose="020B0604020202020204" pitchFamily="34" charset="0"/>
                          <a:cs typeface="Arial" panose="020B0604020202020204" pitchFamily="34" charset="0"/>
                        </a:rPr>
                        <a:t>Field visit </a:t>
                      </a:r>
                      <a:endParaRPr lang="en-US" sz="1200" b="1" dirty="0">
                        <a:solidFill>
                          <a:schemeClr val="bg1"/>
                        </a:solidFill>
                        <a:latin typeface="Arial" panose="020B0604020202020204" pitchFamily="34" charset="0"/>
                        <a:ea typeface="Calibri"/>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latin typeface="Arial" panose="020B0604020202020204" pitchFamily="34" charset="0"/>
                          <a:cs typeface="Arial" panose="020B0604020202020204" pitchFamily="34" charset="0"/>
                        </a:rPr>
                        <a:t>7</a:t>
                      </a:r>
                      <a:endParaRPr lang="en-US" sz="1200" b="1" dirty="0">
                        <a:latin typeface="Arial" panose="020B0604020202020204" pitchFamily="34" charset="0"/>
                        <a:ea typeface="Times New Roman"/>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3140166"/>
                  </a:ext>
                </a:extLst>
              </a:tr>
              <a:tr h="251460">
                <a:tc>
                  <a:txBody>
                    <a:bodyPr/>
                    <a:lstStyle/>
                    <a:p>
                      <a:pPr algn="l">
                        <a:lnSpc>
                          <a:spcPct val="100000"/>
                        </a:lnSpc>
                      </a:pPr>
                      <a:r>
                        <a:rPr lang="en-US" sz="1200" b="1" dirty="0">
                          <a:latin typeface="Arial" panose="020B0604020202020204" pitchFamily="34" charset="0"/>
                          <a:cs typeface="Arial" panose="020B0604020202020204" pitchFamily="34" charset="0"/>
                        </a:rPr>
                        <a:t>Method demonstration </a:t>
                      </a:r>
                      <a:endParaRPr lang="en-US" sz="1200" b="1" dirty="0">
                        <a:solidFill>
                          <a:schemeClr val="bg1"/>
                        </a:solidFill>
                        <a:latin typeface="Arial" pitchFamily="34" charset="0"/>
                        <a:cs typeface="Arial"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200" b="1" dirty="0">
                          <a:latin typeface="Arial" panose="020B0604020202020204" pitchFamily="34" charset="0"/>
                          <a:cs typeface="Arial" panose="020B0604020202020204" pitchFamily="34" charset="0"/>
                        </a:rPr>
                        <a:t>3</a:t>
                      </a:r>
                      <a:endParaRPr lang="en-US" sz="1200" b="1" dirty="0">
                        <a:solidFill>
                          <a:schemeClr val="tx1"/>
                        </a:solidFill>
                        <a:latin typeface="Arial" pitchFamily="34" charset="0"/>
                        <a:cs typeface="Arial"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1460">
                <a:tc>
                  <a:txBody>
                    <a:bodyPr/>
                    <a:lstStyle/>
                    <a:p>
                      <a:pPr>
                        <a:lnSpc>
                          <a:spcPct val="100000"/>
                        </a:lnSpc>
                      </a:pPr>
                      <a:r>
                        <a:rPr lang="en-US" sz="1200" b="1" dirty="0">
                          <a:latin typeface="Arial" panose="020B0604020202020204" pitchFamily="34" charset="0"/>
                          <a:cs typeface="Arial" panose="020B0604020202020204" pitchFamily="34" charset="0"/>
                        </a:rPr>
                        <a:t>Training </a:t>
                      </a:r>
                      <a:endParaRPr lang="en-US" sz="12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200" b="1" dirty="0">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51460">
                <a:tc>
                  <a:txBody>
                    <a:bodyPr/>
                    <a:lstStyle/>
                    <a:p>
                      <a:pPr>
                        <a:lnSpc>
                          <a:spcPct val="100000"/>
                        </a:lnSpc>
                      </a:pPr>
                      <a:r>
                        <a:rPr lang="en-US" sz="1200" b="1" dirty="0">
                          <a:latin typeface="Arial" panose="020B0604020202020204" pitchFamily="34" charset="0"/>
                          <a:cs typeface="Arial" panose="020B0604020202020204" pitchFamily="34" charset="0"/>
                        </a:rPr>
                        <a:t>Other extension activities </a:t>
                      </a:r>
                      <a:endParaRPr lang="en-US" sz="12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200" b="1" dirty="0">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4" name="Table 3">
            <a:extLst>
              <a:ext uri="{FF2B5EF4-FFF2-40B4-BE49-F238E27FC236}">
                <a16:creationId xmlns:a16="http://schemas.microsoft.com/office/drawing/2014/main" id="{C58BD150-1C7B-4238-8ECF-49C04725FDA1}"/>
              </a:ext>
            </a:extLst>
          </p:cNvPr>
          <p:cNvGraphicFramePr>
            <a:graphicFrameLocks noGrp="1"/>
          </p:cNvGraphicFramePr>
          <p:nvPr>
            <p:extLst>
              <p:ext uri="{D42A27DB-BD31-4B8C-83A1-F6EECF244321}">
                <p14:modId xmlns:p14="http://schemas.microsoft.com/office/powerpoint/2010/main" val="3543451204"/>
              </p:ext>
            </p:extLst>
          </p:nvPr>
        </p:nvGraphicFramePr>
        <p:xfrm>
          <a:off x="77038" y="1676400"/>
          <a:ext cx="4799763" cy="1234440"/>
        </p:xfrm>
        <a:graphic>
          <a:graphicData uri="http://schemas.openxmlformats.org/drawingml/2006/table">
            <a:tbl>
              <a:tblPr firstRow="1" bandRow="1">
                <a:tableStyleId>{69012ECD-51FC-41F1-AA8D-1B2483CD663E}</a:tableStyleId>
              </a:tblPr>
              <a:tblGrid>
                <a:gridCol w="3039527">
                  <a:extLst>
                    <a:ext uri="{9D8B030D-6E8A-4147-A177-3AD203B41FA5}">
                      <a16:colId xmlns:a16="http://schemas.microsoft.com/office/drawing/2014/main" val="20000"/>
                    </a:ext>
                  </a:extLst>
                </a:gridCol>
                <a:gridCol w="880118">
                  <a:extLst>
                    <a:ext uri="{9D8B030D-6E8A-4147-A177-3AD203B41FA5}">
                      <a16:colId xmlns:a16="http://schemas.microsoft.com/office/drawing/2014/main" val="20001"/>
                    </a:ext>
                  </a:extLst>
                </a:gridCol>
                <a:gridCol w="880118">
                  <a:extLst>
                    <a:ext uri="{9D8B030D-6E8A-4147-A177-3AD203B41FA5}">
                      <a16:colId xmlns:a16="http://schemas.microsoft.com/office/drawing/2014/main" val="3981029060"/>
                    </a:ext>
                  </a:extLst>
                </a:gridCol>
              </a:tblGrid>
              <a:tr h="292394">
                <a:tc>
                  <a:txBody>
                    <a:bodyPr/>
                    <a:lstStyle/>
                    <a:p>
                      <a:pPr algn="ctr">
                        <a:lnSpc>
                          <a:spcPct val="100000"/>
                        </a:lnSpc>
                      </a:pPr>
                      <a:r>
                        <a:rPr lang="en-US" sz="1600" b="1" dirty="0">
                          <a:latin typeface="Arial" panose="020B0604020202020204" pitchFamily="34" charset="0"/>
                          <a:cs typeface="Arial" panose="020B0604020202020204" pitchFamily="34" charset="0"/>
                        </a:rPr>
                        <a:t>Parameters </a:t>
                      </a:r>
                      <a:endParaRPr lang="en-US" sz="16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b="1" dirty="0">
                          <a:latin typeface="Arial" panose="020B0604020202020204" pitchFamily="34" charset="0"/>
                          <a:cs typeface="Arial" panose="020B0604020202020204" pitchFamily="34" charset="0"/>
                        </a:rPr>
                        <a:t>Demo </a:t>
                      </a:r>
                      <a:endParaRPr lang="en-US" sz="16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b="1" dirty="0">
                          <a:latin typeface="Arial" panose="020B0604020202020204" pitchFamily="34" charset="0"/>
                          <a:cs typeface="Arial" panose="020B0604020202020204" pitchFamily="34" charset="0"/>
                        </a:rPr>
                        <a:t>Check </a:t>
                      </a:r>
                      <a:endParaRPr lang="en-US" sz="16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1152">
                <a:tc>
                  <a:txBody>
                    <a:bodyPr/>
                    <a:lstStyle/>
                    <a:p>
                      <a:pPr marL="342900" marR="0" lvl="0" indent="-342900">
                        <a:spcBef>
                          <a:spcPts val="0"/>
                        </a:spcBef>
                        <a:spcAft>
                          <a:spcPts val="0"/>
                        </a:spcAft>
                        <a:buFont typeface="+mj-lt"/>
                        <a:buNone/>
                      </a:pPr>
                      <a:r>
                        <a:rPr lang="en-IN" sz="1400" b="1" dirty="0">
                          <a:latin typeface="Arial" panose="020B0604020202020204" pitchFamily="34" charset="0"/>
                          <a:cs typeface="Arial" panose="020B0604020202020204" pitchFamily="34" charset="0"/>
                        </a:rPr>
                        <a:t>Production of vegetables  (kg)</a:t>
                      </a:r>
                      <a:endParaRPr lang="en-US" sz="1400" b="1" dirty="0">
                        <a:solidFill>
                          <a:schemeClr val="bg1"/>
                        </a:solidFill>
                        <a:latin typeface="Arial" panose="020B0604020202020204" pitchFamily="34" charset="0"/>
                        <a:ea typeface="Calibri"/>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Arial" panose="020B0604020202020204" pitchFamily="34" charset="0"/>
                          <a:cs typeface="Arial" panose="020B0604020202020204" pitchFamily="34" charset="0"/>
                        </a:rPr>
                        <a:t>56.54</a:t>
                      </a:r>
                      <a:endParaRPr lang="en-US" sz="1400" b="1" dirty="0">
                        <a:latin typeface="Arial" panose="020B0604020202020204" pitchFamily="34" charset="0"/>
                        <a:ea typeface="Times New Roman"/>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Arial" panose="020B0604020202020204" pitchFamily="34" charset="0"/>
                          <a:cs typeface="Arial" panose="020B0604020202020204" pitchFamily="34" charset="0"/>
                        </a:rPr>
                        <a:t>6</a:t>
                      </a:r>
                      <a:endParaRPr lang="en-US" sz="1400" b="1" dirty="0">
                        <a:latin typeface="Arial" panose="020B0604020202020204" pitchFamily="34" charset="0"/>
                        <a:ea typeface="Times New Roman"/>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1152">
                <a:tc>
                  <a:txBody>
                    <a:bodyPr/>
                    <a:lstStyle/>
                    <a:p>
                      <a:pPr marL="342900" marR="0" lvl="0" indent="-342900">
                        <a:spcBef>
                          <a:spcPts val="0"/>
                        </a:spcBef>
                        <a:spcAft>
                          <a:spcPts val="0"/>
                        </a:spcAft>
                        <a:buFont typeface="+mj-lt"/>
                        <a:buNone/>
                      </a:pPr>
                      <a:r>
                        <a:rPr lang="en-US" sz="1400" b="1" dirty="0">
                          <a:latin typeface="Arial" panose="020B0604020202020204" pitchFamily="34" charset="0"/>
                          <a:cs typeface="Arial" panose="020B0604020202020204" pitchFamily="34" charset="0"/>
                        </a:rPr>
                        <a:t>Consumption of vegetable  (kg)</a:t>
                      </a:r>
                      <a:endParaRPr lang="en-US" sz="1400" b="1" dirty="0">
                        <a:solidFill>
                          <a:schemeClr val="bg1"/>
                        </a:solidFill>
                        <a:latin typeface="Arial" panose="020B0604020202020204" pitchFamily="34" charset="0"/>
                        <a:ea typeface="Calibri"/>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Arial" panose="020B0604020202020204" pitchFamily="34" charset="0"/>
                          <a:cs typeface="Arial" panose="020B0604020202020204" pitchFamily="34" charset="0"/>
                        </a:rPr>
                        <a:t>50</a:t>
                      </a:r>
                      <a:endParaRPr lang="en-US" sz="1400" b="1" dirty="0">
                        <a:latin typeface="Arial" panose="020B0604020202020204" pitchFamily="34" charset="0"/>
                        <a:ea typeface="Times New Roman"/>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Arial" panose="020B0604020202020204" pitchFamily="34" charset="0"/>
                          <a:cs typeface="Arial" panose="020B0604020202020204" pitchFamily="34" charset="0"/>
                        </a:rPr>
                        <a:t>31</a:t>
                      </a:r>
                      <a:endParaRPr lang="en-US" sz="1400" b="1" dirty="0">
                        <a:latin typeface="Arial" panose="020B0604020202020204" pitchFamily="34" charset="0"/>
                        <a:ea typeface="Times New Roman"/>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3140166"/>
                  </a:ext>
                </a:extLst>
              </a:tr>
              <a:tr h="375902">
                <a:tc>
                  <a:txBody>
                    <a:bodyPr/>
                    <a:lstStyle/>
                    <a:p>
                      <a:pPr algn="l">
                        <a:lnSpc>
                          <a:spcPct val="100000"/>
                        </a:lnSpc>
                      </a:pPr>
                      <a:r>
                        <a:rPr lang="en-US" sz="1400" b="1" dirty="0">
                          <a:latin typeface="Arial" panose="020B0604020202020204" pitchFamily="34" charset="0"/>
                          <a:cs typeface="Arial" panose="020B0604020202020204" pitchFamily="34" charset="0"/>
                        </a:rPr>
                        <a:t>Amount saved during the period (</a:t>
                      </a:r>
                      <a:r>
                        <a:rPr lang="en-US" sz="1400" b="1" dirty="0" err="1">
                          <a:latin typeface="Arial" panose="020B0604020202020204" pitchFamily="34" charset="0"/>
                          <a:cs typeface="Arial" panose="020B0604020202020204" pitchFamily="34" charset="0"/>
                        </a:rPr>
                        <a:t>Rs</a:t>
                      </a:r>
                      <a:r>
                        <a:rPr lang="en-US" sz="1400" b="1" dirty="0">
                          <a:latin typeface="Arial" panose="020B0604020202020204" pitchFamily="34" charset="0"/>
                          <a:cs typeface="Arial" panose="020B0604020202020204" pitchFamily="34" charset="0"/>
                        </a:rPr>
                        <a:t>.)</a:t>
                      </a:r>
                      <a:endParaRPr lang="en-US" sz="1400" b="1" dirty="0">
                        <a:solidFill>
                          <a:schemeClr val="bg1"/>
                        </a:solidFill>
                        <a:latin typeface="Arial" pitchFamily="34" charset="0"/>
                        <a:cs typeface="Arial"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400" b="1" dirty="0">
                          <a:latin typeface="Arial" panose="020B0604020202020204" pitchFamily="34" charset="0"/>
                          <a:cs typeface="Arial" panose="020B0604020202020204" pitchFamily="34" charset="0"/>
                        </a:rPr>
                        <a:t>1925</a:t>
                      </a:r>
                      <a:endParaRPr lang="en-US" sz="1400" b="1" dirty="0">
                        <a:solidFill>
                          <a:schemeClr val="tx1"/>
                        </a:solidFill>
                        <a:latin typeface="Arial" pitchFamily="34" charset="0"/>
                        <a:cs typeface="Arial"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400" b="1" dirty="0">
                          <a:latin typeface="Arial" panose="020B0604020202020204" pitchFamily="34" charset="0"/>
                          <a:cs typeface="Arial" panose="020B0604020202020204" pitchFamily="34" charset="0"/>
                        </a:rPr>
                        <a:t>-</a:t>
                      </a:r>
                      <a:endParaRPr lang="en-US" sz="1400" b="1" dirty="0">
                        <a:solidFill>
                          <a:schemeClr val="tx1"/>
                        </a:solidFill>
                        <a:latin typeface="Arial" pitchFamily="34" charset="0"/>
                        <a:cs typeface="Arial"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5" name="Table 4">
            <a:extLst>
              <a:ext uri="{FF2B5EF4-FFF2-40B4-BE49-F238E27FC236}">
                <a16:creationId xmlns:a16="http://schemas.microsoft.com/office/drawing/2014/main" id="{99FEB644-EAF3-4550-98B4-ED0A0016F248}"/>
              </a:ext>
            </a:extLst>
          </p:cNvPr>
          <p:cNvGraphicFramePr>
            <a:graphicFrameLocks noGrp="1"/>
          </p:cNvGraphicFramePr>
          <p:nvPr>
            <p:extLst>
              <p:ext uri="{D42A27DB-BD31-4B8C-83A1-F6EECF244321}">
                <p14:modId xmlns:p14="http://schemas.microsoft.com/office/powerpoint/2010/main" val="1179179046"/>
              </p:ext>
            </p:extLst>
          </p:nvPr>
        </p:nvGraphicFramePr>
        <p:xfrm>
          <a:off x="79551" y="3124200"/>
          <a:ext cx="4797250" cy="3660148"/>
        </p:xfrm>
        <a:graphic>
          <a:graphicData uri="http://schemas.openxmlformats.org/drawingml/2006/table">
            <a:tbl>
              <a:tblPr firstRow="1" bandRow="1">
                <a:tableStyleId>{72833802-FEF1-4C79-8D5D-14CF1EAF98D9}</a:tableStyleId>
              </a:tblPr>
              <a:tblGrid>
                <a:gridCol w="2156827">
                  <a:extLst>
                    <a:ext uri="{9D8B030D-6E8A-4147-A177-3AD203B41FA5}">
                      <a16:colId xmlns:a16="http://schemas.microsoft.com/office/drawing/2014/main" val="20000"/>
                    </a:ext>
                  </a:extLst>
                </a:gridCol>
                <a:gridCol w="2640423">
                  <a:extLst>
                    <a:ext uri="{9D8B030D-6E8A-4147-A177-3AD203B41FA5}">
                      <a16:colId xmlns:a16="http://schemas.microsoft.com/office/drawing/2014/main" val="20001"/>
                    </a:ext>
                  </a:extLst>
                </a:gridCol>
              </a:tblGrid>
              <a:tr h="337850">
                <a:tc>
                  <a:txBody>
                    <a:bodyPr/>
                    <a:lstStyle/>
                    <a:p>
                      <a:pPr algn="ctr">
                        <a:lnSpc>
                          <a:spcPct val="100000"/>
                        </a:lnSpc>
                      </a:pPr>
                      <a:r>
                        <a:rPr lang="en-US" sz="1600" b="1" dirty="0">
                          <a:latin typeface="Arial" panose="020B0604020202020204" pitchFamily="34" charset="0"/>
                          <a:cs typeface="Arial" panose="020B0604020202020204" pitchFamily="34" charset="0"/>
                        </a:rPr>
                        <a:t>Vegetable</a:t>
                      </a:r>
                      <a:endParaRPr lang="en-US" sz="16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b="1" dirty="0">
                          <a:latin typeface="Arial" panose="020B0604020202020204" pitchFamily="34" charset="0"/>
                          <a:cs typeface="Arial" panose="020B0604020202020204" pitchFamily="34" charset="0"/>
                        </a:rPr>
                        <a:t>Quantity of produce in kg </a:t>
                      </a:r>
                      <a:endParaRPr lang="en-US" sz="16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6204">
                <a:tc>
                  <a:txBody>
                    <a:bodyPr/>
                    <a:lstStyle/>
                    <a:p>
                      <a:pPr marL="342900" marR="0" lvl="0" indent="-342900">
                        <a:spcBef>
                          <a:spcPts val="0"/>
                        </a:spcBef>
                        <a:spcAft>
                          <a:spcPts val="0"/>
                        </a:spcAft>
                        <a:buFont typeface="+mj-lt"/>
                        <a:buNone/>
                      </a:pPr>
                      <a:r>
                        <a:rPr lang="en-IN" sz="1400" b="1" dirty="0">
                          <a:latin typeface="Arial" panose="020B0604020202020204" pitchFamily="34" charset="0"/>
                          <a:cs typeface="Arial" panose="020B0604020202020204" pitchFamily="34" charset="0"/>
                        </a:rPr>
                        <a:t>Green Chilly </a:t>
                      </a:r>
                      <a:endParaRPr lang="en-US" sz="1400" b="1" dirty="0">
                        <a:solidFill>
                          <a:schemeClr val="bg1"/>
                        </a:solidFill>
                        <a:latin typeface="Arial" panose="020B0604020202020204" pitchFamily="34" charset="0"/>
                        <a:ea typeface="Calibri"/>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Arial" panose="020B0604020202020204" pitchFamily="34" charset="0"/>
                          <a:cs typeface="Arial" panose="020B0604020202020204" pitchFamily="34" charset="0"/>
                        </a:rPr>
                        <a:t>100</a:t>
                      </a:r>
                      <a:endParaRPr lang="en-US" sz="1400" b="1" dirty="0">
                        <a:latin typeface="Arial" panose="020B0604020202020204" pitchFamily="34" charset="0"/>
                        <a:ea typeface="Times New Roman"/>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6204">
                <a:tc>
                  <a:txBody>
                    <a:bodyPr/>
                    <a:lstStyle/>
                    <a:p>
                      <a:pPr marL="342900" marR="0" lvl="0" indent="-342900">
                        <a:spcBef>
                          <a:spcPts val="0"/>
                        </a:spcBef>
                        <a:spcAft>
                          <a:spcPts val="0"/>
                        </a:spcAft>
                        <a:buFont typeface="+mj-lt"/>
                        <a:buNone/>
                      </a:pPr>
                      <a:r>
                        <a:rPr lang="en-US" sz="1400" b="1" dirty="0">
                          <a:latin typeface="Arial" panose="020B0604020202020204" pitchFamily="34" charset="0"/>
                          <a:cs typeface="Arial" panose="020B0604020202020204" pitchFamily="34" charset="0"/>
                        </a:rPr>
                        <a:t>Tomato</a:t>
                      </a:r>
                      <a:endParaRPr lang="en-US" sz="1400" b="1" dirty="0">
                        <a:solidFill>
                          <a:schemeClr val="bg1"/>
                        </a:solidFill>
                        <a:latin typeface="Arial" panose="020B0604020202020204" pitchFamily="34" charset="0"/>
                        <a:ea typeface="Calibri"/>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Arial" panose="020B0604020202020204" pitchFamily="34" charset="0"/>
                          <a:cs typeface="Arial" panose="020B0604020202020204" pitchFamily="34" charset="0"/>
                        </a:rPr>
                        <a:t>194</a:t>
                      </a:r>
                      <a:endParaRPr lang="en-US" sz="1400" b="1" dirty="0">
                        <a:latin typeface="Arial" panose="020B0604020202020204" pitchFamily="34" charset="0"/>
                        <a:ea typeface="Times New Roman"/>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3140166"/>
                  </a:ext>
                </a:extLst>
              </a:tr>
              <a:tr h="251460">
                <a:tc>
                  <a:txBody>
                    <a:bodyPr/>
                    <a:lstStyle/>
                    <a:p>
                      <a:pPr algn="l">
                        <a:lnSpc>
                          <a:spcPct val="100000"/>
                        </a:lnSpc>
                      </a:pPr>
                      <a:r>
                        <a:rPr lang="en-US" sz="1400" b="1" dirty="0">
                          <a:latin typeface="Arial" panose="020B0604020202020204" pitchFamily="34" charset="0"/>
                          <a:cs typeface="Arial" panose="020B0604020202020204" pitchFamily="34" charset="0"/>
                        </a:rPr>
                        <a:t>Brinjal </a:t>
                      </a:r>
                      <a:endParaRPr lang="en-US" sz="1400" b="1" dirty="0">
                        <a:solidFill>
                          <a:schemeClr val="bg1"/>
                        </a:solidFill>
                        <a:latin typeface="Arial" pitchFamily="34" charset="0"/>
                        <a:cs typeface="Arial"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400" b="1" dirty="0">
                          <a:latin typeface="Arial" panose="020B0604020202020204" pitchFamily="34" charset="0"/>
                          <a:cs typeface="Arial" panose="020B0604020202020204" pitchFamily="34" charset="0"/>
                        </a:rPr>
                        <a:t>137.5</a:t>
                      </a:r>
                      <a:endParaRPr lang="en-US" sz="1400" b="1" dirty="0">
                        <a:solidFill>
                          <a:schemeClr val="tx1"/>
                        </a:solidFill>
                        <a:latin typeface="Arial" pitchFamily="34" charset="0"/>
                        <a:cs typeface="Arial"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1460">
                <a:tc>
                  <a:txBody>
                    <a:bodyPr/>
                    <a:lstStyle/>
                    <a:p>
                      <a:pPr>
                        <a:lnSpc>
                          <a:spcPct val="100000"/>
                        </a:lnSpc>
                      </a:pPr>
                      <a:r>
                        <a:rPr lang="en-US" sz="1400" b="1" dirty="0">
                          <a:latin typeface="Arial" panose="020B0604020202020204" pitchFamily="34" charset="0"/>
                          <a:cs typeface="Arial" panose="020B0604020202020204" pitchFamily="34" charset="0"/>
                        </a:rPr>
                        <a:t>Cluster Beans </a:t>
                      </a:r>
                      <a:endParaRPr lang="en-US" sz="14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400" b="1" dirty="0">
                          <a:latin typeface="Arial" panose="020B0604020202020204" pitchFamily="34" charset="0"/>
                          <a:cs typeface="Arial" panose="020B0604020202020204" pitchFamily="34" charset="0"/>
                        </a:rPr>
                        <a:t>267.5</a:t>
                      </a:r>
                      <a:endParaRPr lang="en-US" sz="14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51460">
                <a:tc>
                  <a:txBody>
                    <a:bodyPr/>
                    <a:lstStyle/>
                    <a:p>
                      <a:pPr>
                        <a:lnSpc>
                          <a:spcPct val="100000"/>
                        </a:lnSpc>
                      </a:pPr>
                      <a:r>
                        <a:rPr lang="en-US" sz="1400" b="1" dirty="0">
                          <a:latin typeface="Arial" panose="020B0604020202020204" pitchFamily="34" charset="0"/>
                          <a:cs typeface="Arial" panose="020B0604020202020204" pitchFamily="34" charset="0"/>
                        </a:rPr>
                        <a:t>Chinese cabbage </a:t>
                      </a:r>
                      <a:endParaRPr lang="en-US" sz="14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400" b="1" dirty="0">
                          <a:latin typeface="Arial" panose="020B0604020202020204" pitchFamily="34" charset="0"/>
                          <a:cs typeface="Arial" panose="020B0604020202020204" pitchFamily="34" charset="0"/>
                        </a:rPr>
                        <a:t>220</a:t>
                      </a:r>
                      <a:endParaRPr lang="en-US" sz="14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51460">
                <a:tc>
                  <a:txBody>
                    <a:bodyPr/>
                    <a:lstStyle/>
                    <a:p>
                      <a:pPr>
                        <a:lnSpc>
                          <a:spcPct val="100000"/>
                        </a:lnSpc>
                      </a:pPr>
                      <a:r>
                        <a:rPr lang="en-US" sz="1400" b="1" dirty="0">
                          <a:latin typeface="Arial" panose="020B0604020202020204" pitchFamily="34" charset="0"/>
                          <a:cs typeface="Arial" panose="020B0604020202020204" pitchFamily="34" charset="0"/>
                        </a:rPr>
                        <a:t>Cauliflower/ Cabbage </a:t>
                      </a:r>
                      <a:endParaRPr lang="en-US" sz="14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400" b="1" dirty="0">
                          <a:latin typeface="Arial" panose="020B0604020202020204" pitchFamily="34" charset="0"/>
                          <a:cs typeface="Arial" panose="020B0604020202020204" pitchFamily="34" charset="0"/>
                        </a:rPr>
                        <a:t>332</a:t>
                      </a:r>
                      <a:endParaRPr lang="en-US" sz="14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401638"/>
                  </a:ext>
                </a:extLst>
              </a:tr>
              <a:tr h="251460">
                <a:tc>
                  <a:txBody>
                    <a:bodyPr/>
                    <a:lstStyle/>
                    <a:p>
                      <a:pPr>
                        <a:lnSpc>
                          <a:spcPct val="100000"/>
                        </a:lnSpc>
                      </a:pPr>
                      <a:r>
                        <a:rPr lang="en-US" sz="1400" b="1" dirty="0">
                          <a:latin typeface="Arial" panose="020B0604020202020204" pitchFamily="34" charset="0"/>
                          <a:cs typeface="Arial" panose="020B0604020202020204" pitchFamily="34" charset="0"/>
                        </a:rPr>
                        <a:t>Carrot </a:t>
                      </a:r>
                      <a:endParaRPr lang="en-US" sz="14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400" b="1" dirty="0">
                          <a:latin typeface="Arial" panose="020B0604020202020204" pitchFamily="34" charset="0"/>
                          <a:cs typeface="Arial" panose="020B0604020202020204" pitchFamily="34" charset="0"/>
                        </a:rPr>
                        <a:t>51</a:t>
                      </a:r>
                      <a:endParaRPr lang="en-US" sz="14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4880443"/>
                  </a:ext>
                </a:extLst>
              </a:tr>
              <a:tr h="251460">
                <a:tc>
                  <a:txBody>
                    <a:bodyPr/>
                    <a:lstStyle/>
                    <a:p>
                      <a:pPr>
                        <a:lnSpc>
                          <a:spcPct val="100000"/>
                        </a:lnSpc>
                      </a:pPr>
                      <a:r>
                        <a:rPr lang="en-US" sz="1400" b="1" dirty="0">
                          <a:latin typeface="Arial" panose="020B0604020202020204" pitchFamily="34" charset="0"/>
                          <a:cs typeface="Arial" panose="020B0604020202020204" pitchFamily="34" charset="0"/>
                        </a:rPr>
                        <a:t>Beetroot </a:t>
                      </a:r>
                      <a:endParaRPr lang="en-US" sz="14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400" b="1" dirty="0">
                          <a:latin typeface="Arial" panose="020B0604020202020204" pitchFamily="34" charset="0"/>
                          <a:cs typeface="Arial" panose="020B0604020202020204" pitchFamily="34" charset="0"/>
                        </a:rPr>
                        <a:t>19</a:t>
                      </a:r>
                      <a:endParaRPr lang="en-US" sz="14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3092272"/>
                  </a:ext>
                </a:extLst>
              </a:tr>
              <a:tr h="251460">
                <a:tc>
                  <a:txBody>
                    <a:bodyPr/>
                    <a:lstStyle/>
                    <a:p>
                      <a:pPr>
                        <a:lnSpc>
                          <a:spcPct val="100000"/>
                        </a:lnSpc>
                      </a:pPr>
                      <a:r>
                        <a:rPr lang="en-US" sz="1400" b="1" dirty="0">
                          <a:latin typeface="Arial" panose="020B0604020202020204" pitchFamily="34" charset="0"/>
                          <a:cs typeface="Arial" panose="020B0604020202020204" pitchFamily="34" charset="0"/>
                        </a:rPr>
                        <a:t>Palak </a:t>
                      </a:r>
                      <a:endParaRPr lang="en-US" sz="14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400" b="1" dirty="0">
                          <a:latin typeface="Arial" panose="020B0604020202020204" pitchFamily="34" charset="0"/>
                          <a:cs typeface="Arial" panose="020B0604020202020204" pitchFamily="34" charset="0"/>
                        </a:rPr>
                        <a:t>77</a:t>
                      </a:r>
                      <a:endParaRPr lang="en-US" sz="14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8841454"/>
                  </a:ext>
                </a:extLst>
              </a:tr>
              <a:tr h="358118">
                <a:tc>
                  <a:txBody>
                    <a:bodyPr/>
                    <a:lstStyle/>
                    <a:p>
                      <a:pPr>
                        <a:lnSpc>
                          <a:spcPct val="100000"/>
                        </a:lnSpc>
                      </a:pPr>
                      <a:r>
                        <a:rPr lang="en-US" sz="1400" b="1" dirty="0">
                          <a:latin typeface="Arial" panose="020B0604020202020204" pitchFamily="34" charset="0"/>
                          <a:cs typeface="Arial" panose="020B0604020202020204" pitchFamily="34" charset="0"/>
                        </a:rPr>
                        <a:t>Mehti</a:t>
                      </a:r>
                      <a:endParaRPr lang="en-US" sz="14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400" b="1" dirty="0">
                          <a:latin typeface="Arial" panose="020B0604020202020204" pitchFamily="34" charset="0"/>
                          <a:cs typeface="Arial" panose="020B0604020202020204" pitchFamily="34" charset="0"/>
                        </a:rPr>
                        <a:t>12.5</a:t>
                      </a:r>
                      <a:endParaRPr lang="en-US" sz="14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7356574"/>
                  </a:ext>
                </a:extLst>
              </a:tr>
              <a:tr h="251460">
                <a:tc>
                  <a:txBody>
                    <a:bodyPr/>
                    <a:lstStyle/>
                    <a:p>
                      <a:pPr>
                        <a:lnSpc>
                          <a:spcPct val="100000"/>
                        </a:lnSpc>
                      </a:pPr>
                      <a:r>
                        <a:rPr lang="en-US" sz="1400" b="1" dirty="0">
                          <a:latin typeface="Arial" panose="020B0604020202020204" pitchFamily="34" charset="0"/>
                          <a:cs typeface="Arial" panose="020B0604020202020204" pitchFamily="34" charset="0"/>
                        </a:rPr>
                        <a:t>Coriander </a:t>
                      </a:r>
                      <a:endParaRPr lang="en-US" sz="1400" b="1" dirty="0">
                        <a:solidFill>
                          <a:schemeClr val="bg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400" b="1" dirty="0">
                          <a:latin typeface="Arial" panose="020B0604020202020204" pitchFamily="34" charset="0"/>
                          <a:cs typeface="Arial" panose="020B0604020202020204" pitchFamily="34" charset="0"/>
                        </a:rPr>
                        <a:t>3</a:t>
                      </a:r>
                      <a:endParaRPr lang="en-US" sz="14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773745"/>
                  </a:ext>
                </a:extLst>
              </a:tr>
              <a:tr h="251460">
                <a:tc>
                  <a:txBody>
                    <a:bodyPr/>
                    <a:lstStyle/>
                    <a:p>
                      <a:pPr>
                        <a:lnSpc>
                          <a:spcPct val="100000"/>
                        </a:lnSpc>
                      </a:pPr>
                      <a:r>
                        <a:rPr lang="en-US" sz="1400" b="1" dirty="0">
                          <a:latin typeface="Arial" panose="020B0604020202020204" pitchFamily="34" charset="0"/>
                          <a:cs typeface="Arial" panose="020B0604020202020204" pitchFamily="34" charset="0"/>
                        </a:rPr>
                        <a:t>TOTAL PRODUCE: </a:t>
                      </a:r>
                      <a:endParaRPr lang="en-US" sz="14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400" b="1" dirty="0">
                          <a:latin typeface="Arial" panose="020B0604020202020204" pitchFamily="34" charset="0"/>
                          <a:cs typeface="Arial" panose="020B0604020202020204" pitchFamily="34" charset="0"/>
                        </a:rPr>
                        <a:t>1413.5 </a:t>
                      </a:r>
                      <a:endParaRPr lang="en-US" sz="1400" b="1"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958599"/>
                  </a:ext>
                </a:extLst>
              </a:tr>
            </a:tbl>
          </a:graphicData>
        </a:graphic>
      </p:graphicFrame>
      <p:sp>
        <p:nvSpPr>
          <p:cNvPr id="6" name="Footer Placeholder 3">
            <a:extLst>
              <a:ext uri="{FF2B5EF4-FFF2-40B4-BE49-F238E27FC236}">
                <a16:creationId xmlns:a16="http://schemas.microsoft.com/office/drawing/2014/main" id="{3DD1E5F5-24CD-4CAA-809E-7874A96AE324}"/>
              </a:ext>
            </a:extLst>
          </p:cNvPr>
          <p:cNvSpPr txBox="1">
            <a:spLocks/>
          </p:cNvSpPr>
          <p:nvPr/>
        </p:nvSpPr>
        <p:spPr>
          <a:xfrm rot="19478553">
            <a:off x="1678226" y="5204907"/>
            <a:ext cx="3382193" cy="443393"/>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b="1" dirty="0">
                <a:solidFill>
                  <a:schemeClr val="bg1"/>
                </a:solidFill>
                <a:latin typeface="Arial" charset="0"/>
                <a:cs typeface="Arial" charset="0"/>
              </a:rPr>
              <a:t>Average produce = 56.54 kg  </a:t>
            </a:r>
          </a:p>
        </p:txBody>
      </p:sp>
      <p:pic>
        <p:nvPicPr>
          <p:cNvPr id="8" name="Picture 7">
            <a:extLst>
              <a:ext uri="{FF2B5EF4-FFF2-40B4-BE49-F238E27FC236}">
                <a16:creationId xmlns:a16="http://schemas.microsoft.com/office/drawing/2014/main" id="{50996E2D-1659-4EF1-B572-B37B8987C5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1" y="70280"/>
            <a:ext cx="4038600" cy="3053920"/>
          </a:xfrm>
          <a:prstGeom prst="rect">
            <a:avLst/>
          </a:prstGeom>
          <a:ln>
            <a:solidFill>
              <a:srgbClr val="FF0000"/>
            </a:solidFill>
          </a:ln>
        </p:spPr>
      </p:pic>
      <p:pic>
        <p:nvPicPr>
          <p:cNvPr id="9" name="Picture 8">
            <a:extLst>
              <a:ext uri="{FF2B5EF4-FFF2-40B4-BE49-F238E27FC236}">
                <a16:creationId xmlns:a16="http://schemas.microsoft.com/office/drawing/2014/main" id="{B3ACF22A-A928-4420-A402-A8FDACE38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505200"/>
            <a:ext cx="4038599" cy="3276601"/>
          </a:xfrm>
          <a:prstGeom prst="rect">
            <a:avLst/>
          </a:prstGeom>
          <a:ln>
            <a:solidFill>
              <a:srgbClr val="FF0000"/>
            </a:solidFill>
          </a:ln>
        </p:spPr>
      </p:pic>
      <p:sp>
        <p:nvSpPr>
          <p:cNvPr id="11" name="Footer Placeholder 3">
            <a:extLst>
              <a:ext uri="{FF2B5EF4-FFF2-40B4-BE49-F238E27FC236}">
                <a16:creationId xmlns:a16="http://schemas.microsoft.com/office/drawing/2014/main" id="{3DD1E5F5-24CD-4CAA-809E-7874A96AE324}"/>
              </a:ext>
            </a:extLst>
          </p:cNvPr>
          <p:cNvSpPr txBox="1">
            <a:spLocks/>
          </p:cNvSpPr>
          <p:nvPr/>
        </p:nvSpPr>
        <p:spPr>
          <a:xfrm>
            <a:off x="5334000" y="3200400"/>
            <a:ext cx="3382193" cy="304800"/>
          </a:xfrm>
          <a:prstGeom prst="rect">
            <a:avLst/>
          </a:prstGeom>
          <a:solidFill>
            <a:srgbClr val="FF3399"/>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b="1" dirty="0">
                <a:solidFill>
                  <a:schemeClr val="bg1"/>
                </a:solidFill>
                <a:latin typeface="Arial" charset="0"/>
                <a:cs typeface="Arial" charset="0"/>
              </a:rPr>
              <a:t>In Progress</a:t>
            </a:r>
          </a:p>
        </p:txBody>
      </p:sp>
    </p:spTree>
    <p:extLst>
      <p:ext uri="{BB962C8B-B14F-4D97-AF65-F5344CB8AC3E}">
        <p14:creationId xmlns:p14="http://schemas.microsoft.com/office/powerpoint/2010/main" val="7733080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0" y="0"/>
            <a:ext cx="9144000" cy="830997"/>
          </a:xfrm>
          <a:prstGeom prst="rect">
            <a:avLst/>
          </a:prstGeom>
          <a:solidFill>
            <a:srgbClr val="008000"/>
          </a:solidFill>
          <a:ln w="9525">
            <a:noFill/>
            <a:miter lim="800000"/>
            <a:headEnd/>
            <a:tailEnd/>
          </a:ln>
        </p:spPr>
        <p:txBody>
          <a:bodyPr wrap="square">
            <a:spAutoFit/>
          </a:bodyPr>
          <a:lstStyle/>
          <a:p>
            <a:pPr algn="ctr"/>
            <a:r>
              <a:rPr lang="en-US" sz="2400" b="1" dirty="0">
                <a:solidFill>
                  <a:schemeClr val="bg1"/>
                </a:solidFill>
                <a:latin typeface="Arial" pitchFamily="34" charset="0"/>
                <a:cs typeface="Arial" pitchFamily="34" charset="0"/>
              </a:rPr>
              <a:t>FARMERS’ FIELD SCHOOL (FFS) - </a:t>
            </a:r>
            <a:r>
              <a:rPr lang="en-US" sz="2400" b="1" dirty="0" smtClean="0">
                <a:solidFill>
                  <a:schemeClr val="bg1"/>
                </a:solidFill>
                <a:latin typeface="Arial" pitchFamily="34" charset="0"/>
                <a:cs typeface="Arial" pitchFamily="34" charset="0"/>
              </a:rPr>
              <a:t>GOOD </a:t>
            </a:r>
            <a:r>
              <a:rPr lang="en-US" sz="2400" b="1" dirty="0">
                <a:solidFill>
                  <a:schemeClr val="bg1"/>
                </a:solidFill>
                <a:latin typeface="Arial" pitchFamily="34" charset="0"/>
                <a:cs typeface="Arial" pitchFamily="34" charset="0"/>
              </a:rPr>
              <a:t>AGRICULTURAL PRACTICE IN </a:t>
            </a:r>
            <a:r>
              <a:rPr lang="en-US" sz="2400" b="1" dirty="0" smtClean="0">
                <a:solidFill>
                  <a:schemeClr val="bg1"/>
                </a:solidFill>
                <a:latin typeface="Arial" pitchFamily="34" charset="0"/>
                <a:cs typeface="Arial" pitchFamily="34" charset="0"/>
              </a:rPr>
              <a:t>BITTER </a:t>
            </a:r>
            <a:r>
              <a:rPr lang="en-US" sz="2400" b="1" dirty="0">
                <a:solidFill>
                  <a:schemeClr val="bg1"/>
                </a:solidFill>
                <a:latin typeface="Arial" pitchFamily="34" charset="0"/>
                <a:cs typeface="Arial" pitchFamily="34" charset="0"/>
              </a:rPr>
              <a:t>GOURD (2020-21)</a:t>
            </a:r>
          </a:p>
        </p:txBody>
      </p:sp>
      <p:graphicFrame>
        <p:nvGraphicFramePr>
          <p:cNvPr id="5" name="Table 4"/>
          <p:cNvGraphicFramePr>
            <a:graphicFrameLocks noGrp="1"/>
          </p:cNvGraphicFramePr>
          <p:nvPr>
            <p:extLst>
              <p:ext uri="{D42A27DB-BD31-4B8C-83A1-F6EECF244321}">
                <p14:modId xmlns:p14="http://schemas.microsoft.com/office/powerpoint/2010/main" val="1013317795"/>
              </p:ext>
            </p:extLst>
          </p:nvPr>
        </p:nvGraphicFramePr>
        <p:xfrm>
          <a:off x="107504" y="1340769"/>
          <a:ext cx="8960296" cy="1097282"/>
        </p:xfrm>
        <a:graphic>
          <a:graphicData uri="http://schemas.openxmlformats.org/drawingml/2006/table">
            <a:tbl>
              <a:tblPr/>
              <a:tblGrid>
                <a:gridCol w="1210245">
                  <a:extLst>
                    <a:ext uri="{9D8B030D-6E8A-4147-A177-3AD203B41FA5}">
                      <a16:colId xmlns:a16="http://schemas.microsoft.com/office/drawing/2014/main" val="20000"/>
                    </a:ext>
                  </a:extLst>
                </a:gridCol>
                <a:gridCol w="1128082">
                  <a:extLst>
                    <a:ext uri="{9D8B030D-6E8A-4147-A177-3AD203B41FA5}">
                      <a16:colId xmlns:a16="http://schemas.microsoft.com/office/drawing/2014/main" val="20001"/>
                    </a:ext>
                  </a:extLst>
                </a:gridCol>
                <a:gridCol w="2554797">
                  <a:extLst>
                    <a:ext uri="{9D8B030D-6E8A-4147-A177-3AD203B41FA5}">
                      <a16:colId xmlns:a16="http://schemas.microsoft.com/office/drawing/2014/main" val="20002"/>
                    </a:ext>
                  </a:extLst>
                </a:gridCol>
                <a:gridCol w="1060332">
                  <a:extLst>
                    <a:ext uri="{9D8B030D-6E8A-4147-A177-3AD203B41FA5}">
                      <a16:colId xmlns:a16="http://schemas.microsoft.com/office/drawing/2014/main" val="20003"/>
                    </a:ext>
                  </a:extLst>
                </a:gridCol>
                <a:gridCol w="850494">
                  <a:extLst>
                    <a:ext uri="{9D8B030D-6E8A-4147-A177-3AD203B41FA5}">
                      <a16:colId xmlns:a16="http://schemas.microsoft.com/office/drawing/2014/main" val="20004"/>
                    </a:ext>
                  </a:extLst>
                </a:gridCol>
                <a:gridCol w="1063117">
                  <a:extLst>
                    <a:ext uri="{9D8B030D-6E8A-4147-A177-3AD203B41FA5}">
                      <a16:colId xmlns:a16="http://schemas.microsoft.com/office/drawing/2014/main" val="20005"/>
                    </a:ext>
                  </a:extLst>
                </a:gridCol>
                <a:gridCol w="1093229">
                  <a:extLst>
                    <a:ext uri="{9D8B030D-6E8A-4147-A177-3AD203B41FA5}">
                      <a16:colId xmlns:a16="http://schemas.microsoft.com/office/drawing/2014/main" val="20006"/>
                    </a:ext>
                  </a:extLst>
                </a:gridCol>
              </a:tblGrid>
              <a:tr h="274321">
                <a:tc rowSpan="2">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Crop</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Thematic area</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Technology demonstrated</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Season</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No. of farmers</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432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Male</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Female</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Total</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48640">
                <a:tc>
                  <a:txBody>
                    <a:bodyPr/>
                    <a:lstStyle/>
                    <a:p>
                      <a:pPr marL="0" marR="0" algn="ctr">
                        <a:spcBef>
                          <a:spcPts val="0"/>
                        </a:spcBef>
                        <a:spcAft>
                          <a:spcPts val="0"/>
                        </a:spcAft>
                      </a:pPr>
                      <a:r>
                        <a:rPr lang="en-IN" sz="1800" b="1" dirty="0">
                          <a:solidFill>
                            <a:srgbClr val="002060"/>
                          </a:solidFill>
                          <a:latin typeface="Arial" pitchFamily="34" charset="0"/>
                          <a:ea typeface="Times New Roman"/>
                          <a:cs typeface="Arial" pitchFamily="34" charset="0"/>
                        </a:rPr>
                        <a:t>Bitter</a:t>
                      </a:r>
                      <a:r>
                        <a:rPr lang="en-IN" sz="1800" b="1" baseline="0" dirty="0">
                          <a:solidFill>
                            <a:srgbClr val="002060"/>
                          </a:solidFill>
                          <a:latin typeface="Arial" pitchFamily="34" charset="0"/>
                          <a:ea typeface="Times New Roman"/>
                          <a:cs typeface="Arial" pitchFamily="34" charset="0"/>
                        </a:rPr>
                        <a:t> gourd</a:t>
                      </a:r>
                      <a:endParaRPr lang="en-IN"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1" dirty="0">
                          <a:solidFill>
                            <a:srgbClr val="002060"/>
                          </a:solidFill>
                          <a:latin typeface="Arial" pitchFamily="34" charset="0"/>
                          <a:ea typeface="Times New Roman"/>
                          <a:cs typeface="Arial" pitchFamily="34" charset="0"/>
                        </a:rPr>
                        <a:t>IPDM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1" dirty="0">
                          <a:solidFill>
                            <a:srgbClr val="002060"/>
                          </a:solidFill>
                          <a:latin typeface="Arial" pitchFamily="34" charset="0"/>
                          <a:ea typeface="Times New Roman"/>
                          <a:cs typeface="Arial" pitchFamily="34" charset="0"/>
                        </a:rPr>
                        <a:t>Pest</a:t>
                      </a:r>
                      <a:r>
                        <a:rPr lang="en-US" sz="1800" b="1" baseline="0" dirty="0">
                          <a:solidFill>
                            <a:srgbClr val="002060"/>
                          </a:solidFill>
                          <a:latin typeface="Arial" pitchFamily="34" charset="0"/>
                          <a:ea typeface="Times New Roman"/>
                          <a:cs typeface="Arial" pitchFamily="34" charset="0"/>
                        </a:rPr>
                        <a:t> &amp; Disease in Bitter gourd</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1" dirty="0">
                          <a:solidFill>
                            <a:srgbClr val="002060"/>
                          </a:solidFill>
                          <a:latin typeface="Arial" pitchFamily="34" charset="0"/>
                          <a:ea typeface="Times New Roman"/>
                          <a:cs typeface="Arial" pitchFamily="34" charset="0"/>
                        </a:rPr>
                        <a:t>Rabi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IN" sz="1800" b="1" dirty="0">
                          <a:solidFill>
                            <a:srgbClr val="002060"/>
                          </a:solidFill>
                          <a:latin typeface="Arial" pitchFamily="34" charset="0"/>
                          <a:ea typeface="Times New Roman"/>
                          <a:cs typeface="Arial" pitchFamily="34" charset="0"/>
                        </a:rPr>
                        <a:t>25</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IN" sz="1800" b="1" dirty="0">
                          <a:solidFill>
                            <a:srgbClr val="002060"/>
                          </a:solidFill>
                          <a:latin typeface="Arial" pitchFamily="34" charset="0"/>
                          <a:ea typeface="Times New Roman"/>
                          <a:cs typeface="Arial" pitchFamily="34" charset="0"/>
                        </a:rPr>
                        <a:t>0</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IN" sz="1800" b="1" dirty="0">
                          <a:solidFill>
                            <a:srgbClr val="002060"/>
                          </a:solidFill>
                          <a:latin typeface="Arial" pitchFamily="34" charset="0"/>
                          <a:ea typeface="Times New Roman"/>
                          <a:cs typeface="Arial" pitchFamily="34" charset="0"/>
                        </a:rPr>
                        <a:t>25</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89425801"/>
              </p:ext>
            </p:extLst>
          </p:nvPr>
        </p:nvGraphicFramePr>
        <p:xfrm>
          <a:off x="114670" y="5471159"/>
          <a:ext cx="8953130" cy="1234441"/>
        </p:xfrm>
        <a:graphic>
          <a:graphicData uri="http://schemas.openxmlformats.org/drawingml/2006/table">
            <a:tbl>
              <a:tblPr/>
              <a:tblGrid>
                <a:gridCol w="1289764">
                  <a:extLst>
                    <a:ext uri="{9D8B030D-6E8A-4147-A177-3AD203B41FA5}">
                      <a16:colId xmlns:a16="http://schemas.microsoft.com/office/drawing/2014/main" val="20000"/>
                    </a:ext>
                  </a:extLst>
                </a:gridCol>
                <a:gridCol w="968100">
                  <a:extLst>
                    <a:ext uri="{9D8B030D-6E8A-4147-A177-3AD203B41FA5}">
                      <a16:colId xmlns:a16="http://schemas.microsoft.com/office/drawing/2014/main" val="20001"/>
                    </a:ext>
                  </a:extLst>
                </a:gridCol>
                <a:gridCol w="1402547">
                  <a:extLst>
                    <a:ext uri="{9D8B030D-6E8A-4147-A177-3AD203B41FA5}">
                      <a16:colId xmlns:a16="http://schemas.microsoft.com/office/drawing/2014/main" val="20002"/>
                    </a:ext>
                  </a:extLst>
                </a:gridCol>
                <a:gridCol w="1729040">
                  <a:extLst>
                    <a:ext uri="{9D8B030D-6E8A-4147-A177-3AD203B41FA5}">
                      <a16:colId xmlns:a16="http://schemas.microsoft.com/office/drawing/2014/main" val="20003"/>
                    </a:ext>
                  </a:extLst>
                </a:gridCol>
                <a:gridCol w="646092">
                  <a:extLst>
                    <a:ext uri="{9D8B030D-6E8A-4147-A177-3AD203B41FA5}">
                      <a16:colId xmlns:a16="http://schemas.microsoft.com/office/drawing/2014/main" val="20004"/>
                    </a:ext>
                  </a:extLst>
                </a:gridCol>
                <a:gridCol w="650692">
                  <a:extLst>
                    <a:ext uri="{9D8B030D-6E8A-4147-A177-3AD203B41FA5}">
                      <a16:colId xmlns:a16="http://schemas.microsoft.com/office/drawing/2014/main" val="20005"/>
                    </a:ext>
                  </a:extLst>
                </a:gridCol>
                <a:gridCol w="650692">
                  <a:extLst>
                    <a:ext uri="{9D8B030D-6E8A-4147-A177-3AD203B41FA5}">
                      <a16:colId xmlns:a16="http://schemas.microsoft.com/office/drawing/2014/main" val="20006"/>
                    </a:ext>
                  </a:extLst>
                </a:gridCol>
                <a:gridCol w="1616203">
                  <a:extLst>
                    <a:ext uri="{9D8B030D-6E8A-4147-A177-3AD203B41FA5}">
                      <a16:colId xmlns:a16="http://schemas.microsoft.com/office/drawing/2014/main" val="20007"/>
                    </a:ext>
                  </a:extLst>
                </a:gridCol>
              </a:tblGrid>
              <a:tr h="274321">
                <a:tc rowSpan="2">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Crop</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Season</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Farming situation</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Soil type</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Status of soil</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rowSpan="2">
                  <a:txBody>
                    <a:bodyPr/>
                    <a:lstStyle/>
                    <a:p>
                      <a:pPr marL="0" marR="0" algn="ctr">
                        <a:spcBef>
                          <a:spcPts val="0"/>
                        </a:spcBef>
                        <a:spcAft>
                          <a:spcPts val="0"/>
                        </a:spcAft>
                      </a:pPr>
                      <a:r>
                        <a:rPr lang="en-IN" sz="1800" b="1" dirty="0">
                          <a:solidFill>
                            <a:srgbClr val="FF0000"/>
                          </a:solidFill>
                          <a:latin typeface="Arial" pitchFamily="34" charset="0"/>
                          <a:ea typeface="Times New Roman"/>
                          <a:cs typeface="Arial" pitchFamily="34" charset="0"/>
                        </a:rPr>
                        <a:t>Previous crop</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148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en-IN" sz="1800" b="1" dirty="0">
                          <a:solidFill>
                            <a:srgbClr val="FF0000"/>
                          </a:solidFill>
                          <a:latin typeface="Arial" pitchFamily="34" charset="0"/>
                          <a:ea typeface="Times New Roman"/>
                          <a:cs typeface="Arial" pitchFamily="34" charset="0"/>
                        </a:rPr>
                        <a:t>N</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IN" sz="1800" b="1" dirty="0">
                          <a:solidFill>
                            <a:srgbClr val="FF0000"/>
                          </a:solidFill>
                          <a:latin typeface="Arial" pitchFamily="34" charset="0"/>
                          <a:ea typeface="Times New Roman"/>
                          <a:cs typeface="Arial" pitchFamily="34" charset="0"/>
                        </a:rPr>
                        <a:t>P</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IN" sz="1800" b="1" dirty="0">
                          <a:solidFill>
                            <a:srgbClr val="FF0000"/>
                          </a:solidFill>
                          <a:latin typeface="Arial" pitchFamily="34" charset="0"/>
                          <a:ea typeface="Times New Roman"/>
                          <a:cs typeface="Arial" pitchFamily="34" charset="0"/>
                        </a:rPr>
                        <a:t>K</a:t>
                      </a:r>
                      <a:endParaRPr lang="en-US" sz="1800" b="1" dirty="0">
                        <a:solidFill>
                          <a:srgbClr val="FF000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001"/>
                  </a:ext>
                </a:extLst>
              </a:tr>
              <a:tr h="411480">
                <a:tc>
                  <a:txBody>
                    <a:bodyPr/>
                    <a:lstStyle/>
                    <a:p>
                      <a:pPr marL="0" marR="0" algn="ctr">
                        <a:spcBef>
                          <a:spcPts val="0"/>
                        </a:spcBef>
                        <a:spcAft>
                          <a:spcPts val="0"/>
                        </a:spcAft>
                      </a:pPr>
                      <a:r>
                        <a:rPr lang="en-IN" sz="1800" b="1" dirty="0">
                          <a:solidFill>
                            <a:srgbClr val="002060"/>
                          </a:solidFill>
                          <a:latin typeface="Arial" pitchFamily="34" charset="0"/>
                          <a:ea typeface="Times New Roman"/>
                          <a:cs typeface="Arial" pitchFamily="34" charset="0"/>
                        </a:rPr>
                        <a:t>Bitter</a:t>
                      </a:r>
                      <a:r>
                        <a:rPr lang="en-IN" sz="1800" b="1" baseline="0" dirty="0">
                          <a:solidFill>
                            <a:srgbClr val="002060"/>
                          </a:solidFill>
                          <a:latin typeface="Arial" pitchFamily="34" charset="0"/>
                          <a:ea typeface="Times New Roman"/>
                          <a:cs typeface="Arial" pitchFamily="34" charset="0"/>
                        </a:rPr>
                        <a:t> Gourd</a:t>
                      </a:r>
                      <a:endParaRPr lang="en-IN"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800" b="1" dirty="0">
                          <a:solidFill>
                            <a:srgbClr val="002060"/>
                          </a:solidFill>
                          <a:latin typeface="Arial" pitchFamily="34" charset="0"/>
                          <a:ea typeface="Times New Roman"/>
                          <a:cs typeface="Arial" pitchFamily="34" charset="0"/>
                        </a:rPr>
                        <a:t>Rabi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IN" sz="1800" b="1" dirty="0">
                          <a:solidFill>
                            <a:srgbClr val="002060"/>
                          </a:solidFill>
                          <a:latin typeface="Arial" pitchFamily="34" charset="0"/>
                          <a:ea typeface="Times New Roman"/>
                          <a:cs typeface="Arial" pitchFamily="34" charset="0"/>
                        </a:rPr>
                        <a:t>Irrigated</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800" b="1" dirty="0">
                          <a:solidFill>
                            <a:srgbClr val="002060"/>
                          </a:solidFill>
                          <a:latin typeface="Arial" pitchFamily="34" charset="0"/>
                          <a:ea typeface="Times New Roman"/>
                          <a:cs typeface="Arial" pitchFamily="34" charset="0"/>
                        </a:rPr>
                        <a:t>Forest</a:t>
                      </a:r>
                      <a:r>
                        <a:rPr lang="en-US" sz="1800" b="1" baseline="0" dirty="0">
                          <a:solidFill>
                            <a:srgbClr val="002060"/>
                          </a:solidFill>
                          <a:latin typeface="Arial" pitchFamily="34" charset="0"/>
                          <a:ea typeface="Times New Roman"/>
                          <a:cs typeface="Arial" pitchFamily="34" charset="0"/>
                        </a:rPr>
                        <a:t> loam</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IN" sz="1800" b="1">
                          <a:solidFill>
                            <a:srgbClr val="002060"/>
                          </a:solidFill>
                          <a:latin typeface="Arial" pitchFamily="34" charset="0"/>
                          <a:ea typeface="Times New Roman"/>
                          <a:cs typeface="Arial" pitchFamily="34" charset="0"/>
                        </a:rPr>
                        <a:t>L</a:t>
                      </a:r>
                      <a:endParaRPr lang="en-US" sz="1800" b="1">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IN" sz="1800" b="1">
                          <a:solidFill>
                            <a:srgbClr val="002060"/>
                          </a:solidFill>
                          <a:latin typeface="Arial" pitchFamily="34" charset="0"/>
                          <a:ea typeface="Times New Roman"/>
                          <a:cs typeface="Arial" pitchFamily="34" charset="0"/>
                        </a:rPr>
                        <a:t>M</a:t>
                      </a:r>
                      <a:endParaRPr lang="en-US" sz="1800" b="1">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IN" sz="1800" b="1">
                          <a:solidFill>
                            <a:srgbClr val="002060"/>
                          </a:solidFill>
                          <a:latin typeface="Arial" pitchFamily="34" charset="0"/>
                          <a:ea typeface="Times New Roman"/>
                          <a:cs typeface="Arial" pitchFamily="34" charset="0"/>
                        </a:rPr>
                        <a:t>H</a:t>
                      </a:r>
                      <a:endParaRPr lang="en-US" sz="1800" b="1">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800" b="1" dirty="0">
                          <a:solidFill>
                            <a:srgbClr val="002060"/>
                          </a:solidFill>
                          <a:latin typeface="Arial" pitchFamily="34" charset="0"/>
                          <a:ea typeface="Times New Roman"/>
                          <a:cs typeface="Arial" pitchFamily="34" charset="0"/>
                        </a:rPr>
                        <a:t>Kharif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72772" name="Rectangle 1"/>
          <p:cNvSpPr>
            <a:spLocks noChangeArrowheads="1"/>
          </p:cNvSpPr>
          <p:nvPr/>
        </p:nvSpPr>
        <p:spPr bwMode="auto">
          <a:xfrm>
            <a:off x="114672" y="4964668"/>
            <a:ext cx="3161928" cy="369332"/>
          </a:xfrm>
          <a:prstGeom prst="rect">
            <a:avLst/>
          </a:prstGeom>
          <a:solidFill>
            <a:srgbClr val="008000"/>
          </a:solidFill>
          <a:ln w="9525">
            <a:noFill/>
            <a:miter lim="800000"/>
            <a:headEnd/>
            <a:tailEnd/>
          </a:ln>
        </p:spPr>
        <p:txBody>
          <a:bodyPr wrap="square" anchor="ctr">
            <a:spAutoFit/>
          </a:bodyPr>
          <a:lstStyle/>
          <a:p>
            <a:pPr algn="just"/>
            <a:r>
              <a:rPr lang="en-US" b="1" dirty="0">
                <a:solidFill>
                  <a:schemeClr val="bg1"/>
                </a:solidFill>
                <a:latin typeface="Times New Roman" pitchFamily="18" charset="0"/>
                <a:cs typeface="Times New Roman" pitchFamily="18" charset="0"/>
              </a:rPr>
              <a:t>Details of farming situation</a:t>
            </a:r>
            <a:endParaRPr lang="en-US" dirty="0">
              <a:solidFill>
                <a:schemeClr val="bg1"/>
              </a:solidFill>
            </a:endParaRPr>
          </a:p>
        </p:txBody>
      </p:sp>
      <p:sp>
        <p:nvSpPr>
          <p:cNvPr id="72773" name="TextBox 8"/>
          <p:cNvSpPr txBox="1">
            <a:spLocks noChangeArrowheads="1"/>
          </p:cNvSpPr>
          <p:nvPr/>
        </p:nvSpPr>
        <p:spPr bwMode="auto">
          <a:xfrm>
            <a:off x="114672" y="930206"/>
            <a:ext cx="2247528" cy="338554"/>
          </a:xfrm>
          <a:prstGeom prst="rect">
            <a:avLst/>
          </a:prstGeom>
          <a:solidFill>
            <a:srgbClr val="008000"/>
          </a:solidFill>
          <a:ln w="9525">
            <a:noFill/>
            <a:miter lim="800000"/>
            <a:headEnd/>
            <a:tailEnd/>
          </a:ln>
        </p:spPr>
        <p:txBody>
          <a:bodyPr wrap="square">
            <a:spAutoFit/>
          </a:bodyPr>
          <a:lstStyle/>
          <a:p>
            <a:r>
              <a:rPr lang="en-US" sz="1600" b="1" dirty="0">
                <a:solidFill>
                  <a:schemeClr val="bg1"/>
                </a:solidFill>
                <a:latin typeface="Arial" pitchFamily="34" charset="0"/>
                <a:cs typeface="Arial" pitchFamily="34" charset="0"/>
              </a:rPr>
              <a:t>Village : </a:t>
            </a:r>
            <a:r>
              <a:rPr lang="en-US" sz="1600" b="1" dirty="0" err="1">
                <a:solidFill>
                  <a:schemeClr val="bg1"/>
                </a:solidFill>
                <a:latin typeface="Arial" pitchFamily="34" charset="0"/>
                <a:cs typeface="Arial" pitchFamily="34" charset="0"/>
              </a:rPr>
              <a:t>Kochera</a:t>
            </a:r>
            <a:r>
              <a:rPr lang="en-US" sz="1600" b="1" dirty="0">
                <a:solidFill>
                  <a:schemeClr val="bg1"/>
                </a:solidFill>
                <a:latin typeface="Arial" pitchFamily="34" charset="0"/>
                <a:cs typeface="Arial" pitchFamily="34" charset="0"/>
              </a:rPr>
              <a:t> </a:t>
            </a:r>
          </a:p>
        </p:txBody>
      </p:sp>
      <p:pic>
        <p:nvPicPr>
          <p:cNvPr id="11" name="Picture 10" descr="C:\Users\Sudhakar\Desktop\IMG-20210319-WA0017.jpg"/>
          <p:cNvPicPr/>
          <p:nvPr/>
        </p:nvPicPr>
        <p:blipFill>
          <a:blip r:embed="rId2"/>
          <a:srcRect/>
          <a:stretch>
            <a:fillRect/>
          </a:stretch>
        </p:blipFill>
        <p:spPr bwMode="auto">
          <a:xfrm>
            <a:off x="4638644" y="2500306"/>
            <a:ext cx="4429156" cy="2643206"/>
          </a:xfrm>
          <a:prstGeom prst="rect">
            <a:avLst/>
          </a:prstGeom>
          <a:noFill/>
          <a:ln w="9525">
            <a:solidFill>
              <a:srgbClr val="FF0000"/>
            </a:solidFill>
            <a:miter lim="800000"/>
            <a:headEnd/>
            <a:tailEnd/>
          </a:ln>
        </p:spPr>
      </p:pic>
      <p:pic>
        <p:nvPicPr>
          <p:cNvPr id="16" name="Picture 15" descr="C:\Users\Sudhakar\Desktop\IMG-20210412-WA0010.jpg"/>
          <p:cNvPicPr/>
          <p:nvPr/>
        </p:nvPicPr>
        <p:blipFill>
          <a:blip r:embed="rId3"/>
          <a:srcRect/>
          <a:stretch>
            <a:fillRect/>
          </a:stretch>
        </p:blipFill>
        <p:spPr bwMode="auto">
          <a:xfrm>
            <a:off x="107504" y="2510060"/>
            <a:ext cx="3892992" cy="2347700"/>
          </a:xfrm>
          <a:prstGeom prst="rect">
            <a:avLst/>
          </a:prstGeom>
          <a:noFill/>
          <a:ln w="9525">
            <a:solidFill>
              <a:srgbClr val="FF0000"/>
            </a:solidFill>
            <a:miter lim="800000"/>
            <a:headEnd/>
            <a:tailEnd/>
          </a:ln>
        </p:spPr>
      </p:pic>
    </p:spTree>
    <p:extLst>
      <p:ext uri="{BB962C8B-B14F-4D97-AF65-F5344CB8AC3E}">
        <p14:creationId xmlns:p14="http://schemas.microsoft.com/office/powerpoint/2010/main" val="39725669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8520934"/>
              </p:ext>
            </p:extLst>
          </p:nvPr>
        </p:nvGraphicFramePr>
        <p:xfrm>
          <a:off x="72009" y="548685"/>
          <a:ext cx="8999985" cy="3084587"/>
        </p:xfrm>
        <a:graphic>
          <a:graphicData uri="http://schemas.openxmlformats.org/drawingml/2006/table">
            <a:tbl>
              <a:tblPr/>
              <a:tblGrid>
                <a:gridCol w="4638593">
                  <a:extLst>
                    <a:ext uri="{9D8B030D-6E8A-4147-A177-3AD203B41FA5}">
                      <a16:colId xmlns:a16="http://schemas.microsoft.com/office/drawing/2014/main" val="20000"/>
                    </a:ext>
                  </a:extLst>
                </a:gridCol>
                <a:gridCol w="1112398">
                  <a:extLst>
                    <a:ext uri="{9D8B030D-6E8A-4147-A177-3AD203B41FA5}">
                      <a16:colId xmlns:a16="http://schemas.microsoft.com/office/drawing/2014/main" val="20001"/>
                    </a:ext>
                  </a:extLst>
                </a:gridCol>
                <a:gridCol w="1112398">
                  <a:extLst>
                    <a:ext uri="{9D8B030D-6E8A-4147-A177-3AD203B41FA5}">
                      <a16:colId xmlns:a16="http://schemas.microsoft.com/office/drawing/2014/main" val="20002"/>
                    </a:ext>
                  </a:extLst>
                </a:gridCol>
                <a:gridCol w="1112398">
                  <a:extLst>
                    <a:ext uri="{9D8B030D-6E8A-4147-A177-3AD203B41FA5}">
                      <a16:colId xmlns:a16="http://schemas.microsoft.com/office/drawing/2014/main" val="20003"/>
                    </a:ext>
                  </a:extLst>
                </a:gridCol>
                <a:gridCol w="1024198">
                  <a:extLst>
                    <a:ext uri="{9D8B030D-6E8A-4147-A177-3AD203B41FA5}">
                      <a16:colId xmlns:a16="http://schemas.microsoft.com/office/drawing/2014/main" val="20004"/>
                    </a:ext>
                  </a:extLst>
                </a:gridCol>
              </a:tblGrid>
              <a:tr h="280417">
                <a:tc rowSpan="2">
                  <a:txBody>
                    <a:bodyPr/>
                    <a:lstStyle/>
                    <a:p>
                      <a:pPr marL="0" marR="0" algn="ctr">
                        <a:lnSpc>
                          <a:spcPct val="115000"/>
                        </a:lnSpc>
                        <a:spcBef>
                          <a:spcPts val="0"/>
                        </a:spcBef>
                        <a:spcAft>
                          <a:spcPts val="0"/>
                        </a:spcAft>
                      </a:pPr>
                      <a:r>
                        <a:rPr lang="en-IN" sz="1600" b="1" dirty="0">
                          <a:solidFill>
                            <a:srgbClr val="FF3399"/>
                          </a:solidFill>
                          <a:latin typeface="Arial" pitchFamily="34" charset="0"/>
                          <a:ea typeface="Times New Roman"/>
                          <a:cs typeface="Arial" pitchFamily="34" charset="0"/>
                        </a:rPr>
                        <a:t>Technology</a:t>
                      </a:r>
                      <a:endParaRPr lang="en-US" sz="1600" b="1" dirty="0">
                        <a:solidFill>
                          <a:srgbClr val="FF3399"/>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0" marR="0" algn="ctr">
                        <a:lnSpc>
                          <a:spcPct val="115000"/>
                        </a:lnSpc>
                        <a:spcBef>
                          <a:spcPts val="0"/>
                        </a:spcBef>
                        <a:spcAft>
                          <a:spcPts val="0"/>
                        </a:spcAft>
                      </a:pPr>
                      <a:r>
                        <a:rPr lang="en-IN" sz="1600" b="1" dirty="0">
                          <a:solidFill>
                            <a:srgbClr val="FF3399"/>
                          </a:solidFill>
                          <a:latin typeface="Arial" pitchFamily="34" charset="0"/>
                          <a:ea typeface="Times New Roman"/>
                          <a:cs typeface="Arial" pitchFamily="34" charset="0"/>
                        </a:rPr>
                        <a:t>Awareness</a:t>
                      </a:r>
                      <a:endParaRPr lang="en-US" sz="1600" b="1" dirty="0">
                        <a:solidFill>
                          <a:srgbClr val="FF3399"/>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IN" sz="1600" b="1" dirty="0">
                          <a:solidFill>
                            <a:srgbClr val="FF3399"/>
                          </a:solidFill>
                          <a:latin typeface="Arial" pitchFamily="34" charset="0"/>
                          <a:ea typeface="Times New Roman"/>
                          <a:cs typeface="Arial" pitchFamily="34" charset="0"/>
                        </a:rPr>
                        <a:t>Adoption</a:t>
                      </a:r>
                      <a:endParaRPr lang="en-US" sz="1600" b="1" dirty="0">
                        <a:solidFill>
                          <a:srgbClr val="FF3399"/>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280417">
                <a:tc vMerge="1">
                  <a:txBody>
                    <a:bodyPr/>
                    <a:lstStyle/>
                    <a:p>
                      <a:endParaRPr lang="en-US"/>
                    </a:p>
                  </a:txBody>
                  <a:tcPr/>
                </a:tc>
                <a:tc>
                  <a:txBody>
                    <a:bodyPr/>
                    <a:lstStyle/>
                    <a:p>
                      <a:pPr marL="0" marR="0" algn="ctr">
                        <a:lnSpc>
                          <a:spcPct val="115000"/>
                        </a:lnSpc>
                        <a:spcBef>
                          <a:spcPts val="0"/>
                        </a:spcBef>
                        <a:spcAft>
                          <a:spcPts val="0"/>
                        </a:spcAft>
                      </a:pPr>
                      <a:r>
                        <a:rPr lang="en-IN" sz="1600" b="1" dirty="0">
                          <a:solidFill>
                            <a:srgbClr val="FF3399"/>
                          </a:solidFill>
                          <a:latin typeface="Arial" pitchFamily="34" charset="0"/>
                          <a:ea typeface="Times New Roman"/>
                          <a:cs typeface="Arial" pitchFamily="34" charset="0"/>
                        </a:rPr>
                        <a:t>No.</a:t>
                      </a:r>
                      <a:endParaRPr lang="en-US" sz="1600" b="1" dirty="0">
                        <a:solidFill>
                          <a:srgbClr val="FF3399"/>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FF3399"/>
                          </a:solidFill>
                          <a:latin typeface="Arial" pitchFamily="34" charset="0"/>
                          <a:ea typeface="Times New Roman"/>
                          <a:cs typeface="Arial" pitchFamily="34" charset="0"/>
                        </a:rPr>
                        <a:t>%</a:t>
                      </a:r>
                      <a:endParaRPr lang="en-US" sz="1600" b="1" dirty="0">
                        <a:solidFill>
                          <a:srgbClr val="FF3399"/>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FF3399"/>
                          </a:solidFill>
                          <a:latin typeface="Arial" pitchFamily="34" charset="0"/>
                          <a:ea typeface="Times New Roman"/>
                          <a:cs typeface="Arial" pitchFamily="34" charset="0"/>
                        </a:rPr>
                        <a:t>No.</a:t>
                      </a:r>
                      <a:endParaRPr lang="en-US" sz="1600" b="1" dirty="0">
                        <a:solidFill>
                          <a:srgbClr val="FF3399"/>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FF3399"/>
                          </a:solidFill>
                          <a:latin typeface="Arial" pitchFamily="34" charset="0"/>
                          <a:ea typeface="Times New Roman"/>
                          <a:cs typeface="Arial" pitchFamily="34" charset="0"/>
                        </a:rPr>
                        <a:t>%</a:t>
                      </a:r>
                      <a:endParaRPr lang="en-US" sz="1600" b="1" dirty="0">
                        <a:solidFill>
                          <a:srgbClr val="FF3399"/>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0417">
                <a:tc>
                  <a:txBody>
                    <a:bodyPr/>
                    <a:lstStyle/>
                    <a:p>
                      <a:pPr marL="0" marR="0">
                        <a:lnSpc>
                          <a:spcPct val="115000"/>
                        </a:lnSpc>
                        <a:spcBef>
                          <a:spcPts val="0"/>
                        </a:spcBef>
                        <a:spcAft>
                          <a:spcPts val="0"/>
                        </a:spcAft>
                      </a:pPr>
                      <a:r>
                        <a:rPr lang="en-US" sz="1600" b="1" dirty="0">
                          <a:solidFill>
                            <a:srgbClr val="002060"/>
                          </a:solidFill>
                          <a:latin typeface="Arial" pitchFamily="34" charset="0"/>
                          <a:ea typeface="Times New Roman"/>
                          <a:cs typeface="Arial" pitchFamily="34" charset="0"/>
                        </a:rPr>
                        <a:t>Soil</a:t>
                      </a:r>
                      <a:r>
                        <a:rPr lang="en-US" sz="1600" b="1" baseline="0" dirty="0">
                          <a:solidFill>
                            <a:srgbClr val="002060"/>
                          </a:solidFill>
                          <a:latin typeface="Arial" pitchFamily="34" charset="0"/>
                          <a:ea typeface="Times New Roman"/>
                          <a:cs typeface="Arial" pitchFamily="34" charset="0"/>
                        </a:rPr>
                        <a:t>  sample collection</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2060"/>
                          </a:solidFill>
                          <a:latin typeface="Arial" pitchFamily="34" charset="0"/>
                          <a:ea typeface="Times New Roman"/>
                          <a:cs typeface="Arial" pitchFamily="34" charset="0"/>
                        </a:rPr>
                        <a:t>30</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100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2060"/>
                          </a:solidFill>
                          <a:latin typeface="Arial" pitchFamily="34" charset="0"/>
                          <a:ea typeface="Times New Roman"/>
                          <a:cs typeface="Arial" pitchFamily="34" charset="0"/>
                        </a:rPr>
                        <a:t>20</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67</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0417">
                <a:tc>
                  <a:txBody>
                    <a:bodyPr/>
                    <a:lstStyle/>
                    <a:p>
                      <a:pPr marL="0" marR="0">
                        <a:lnSpc>
                          <a:spcPct val="115000"/>
                        </a:lnSpc>
                        <a:spcBef>
                          <a:spcPts val="0"/>
                        </a:spcBef>
                        <a:spcAft>
                          <a:spcPts val="0"/>
                        </a:spcAft>
                      </a:pPr>
                      <a:r>
                        <a:rPr lang="en-US" sz="1600" b="1" dirty="0">
                          <a:solidFill>
                            <a:srgbClr val="002060"/>
                          </a:solidFill>
                          <a:latin typeface="Arial" pitchFamily="34" charset="0"/>
                          <a:ea typeface="Times New Roman"/>
                          <a:cs typeface="Arial" pitchFamily="34" charset="0"/>
                        </a:rPr>
                        <a:t>Integrated  Nutrient Management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2060"/>
                          </a:solidFill>
                          <a:latin typeface="Arial" pitchFamily="34" charset="0"/>
                          <a:ea typeface="Times New Roman"/>
                          <a:cs typeface="Arial" pitchFamily="34" charset="0"/>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100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2060"/>
                          </a:solidFill>
                          <a:latin typeface="Arial" pitchFamily="34" charset="0"/>
                          <a:ea typeface="Times New Roman"/>
                          <a:cs typeface="Arial" pitchFamily="34" charset="0"/>
                        </a:rPr>
                        <a:t>21</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70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0417">
                <a:tc>
                  <a:txBody>
                    <a:bodyPr/>
                    <a:lstStyle/>
                    <a:p>
                      <a:pPr marL="0" marR="0">
                        <a:lnSpc>
                          <a:spcPct val="115000"/>
                        </a:lnSpc>
                        <a:spcBef>
                          <a:spcPts val="0"/>
                        </a:spcBef>
                        <a:spcAft>
                          <a:spcPts val="0"/>
                        </a:spcAft>
                      </a:pPr>
                      <a:r>
                        <a:rPr lang="en-US" sz="1600" b="1">
                          <a:solidFill>
                            <a:srgbClr val="002060"/>
                          </a:solidFill>
                          <a:latin typeface="Arial" pitchFamily="34" charset="0"/>
                          <a:ea typeface="Times New Roman"/>
                          <a:cs typeface="Arial" pitchFamily="34" charset="0"/>
                        </a:rPr>
                        <a:t>Foliar spraying of nutrients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2060"/>
                          </a:solidFill>
                          <a:latin typeface="Arial" pitchFamily="34" charset="0"/>
                          <a:ea typeface="Times New Roman"/>
                          <a:cs typeface="Arial" pitchFamily="34" charset="0"/>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100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2060"/>
                          </a:solidFill>
                          <a:latin typeface="Arial" pitchFamily="34" charset="0"/>
                          <a:ea typeface="Times New Roman"/>
                          <a:cs typeface="Arial" pitchFamily="34" charset="0"/>
                        </a:rPr>
                        <a:t>23</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76</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0417">
                <a:tc>
                  <a:txBody>
                    <a:bodyPr/>
                    <a:lstStyle/>
                    <a:p>
                      <a:pPr marL="0" marR="0">
                        <a:lnSpc>
                          <a:spcPct val="115000"/>
                        </a:lnSpc>
                        <a:spcBef>
                          <a:spcPts val="0"/>
                        </a:spcBef>
                        <a:spcAft>
                          <a:spcPts val="0"/>
                        </a:spcAft>
                      </a:pPr>
                      <a:r>
                        <a:rPr lang="en-US" sz="1600" b="1" dirty="0">
                          <a:solidFill>
                            <a:srgbClr val="002060"/>
                          </a:solidFill>
                          <a:latin typeface="Arial" pitchFamily="34" charset="0"/>
                          <a:ea typeface="Times New Roman"/>
                          <a:cs typeface="Arial" pitchFamily="34" charset="0"/>
                        </a:rPr>
                        <a:t>Integrated  pest management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2060"/>
                          </a:solidFill>
                          <a:latin typeface="Arial" pitchFamily="34" charset="0"/>
                          <a:ea typeface="Times New Roman"/>
                          <a:cs typeface="Arial" pitchFamily="34" charset="0"/>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100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2060"/>
                          </a:solidFill>
                          <a:latin typeface="Arial" pitchFamily="34" charset="0"/>
                          <a:ea typeface="Times New Roman"/>
                          <a:cs typeface="Arial" pitchFamily="34" charset="0"/>
                        </a:rPr>
                        <a:t>23</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76</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0417">
                <a:tc>
                  <a:txBody>
                    <a:bodyPr/>
                    <a:lstStyle/>
                    <a:p>
                      <a:pPr marL="0" marR="0">
                        <a:lnSpc>
                          <a:spcPct val="115000"/>
                        </a:lnSpc>
                        <a:spcBef>
                          <a:spcPts val="0"/>
                        </a:spcBef>
                        <a:spcAft>
                          <a:spcPts val="0"/>
                        </a:spcAft>
                      </a:pPr>
                      <a:r>
                        <a:rPr lang="en-US" sz="1600" b="1" dirty="0">
                          <a:solidFill>
                            <a:srgbClr val="002060"/>
                          </a:solidFill>
                          <a:latin typeface="Arial" pitchFamily="34" charset="0"/>
                          <a:ea typeface="Times New Roman"/>
                          <a:cs typeface="Arial" pitchFamily="34" charset="0"/>
                        </a:rPr>
                        <a:t>Integrated  disease  management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2060"/>
                          </a:solidFill>
                          <a:latin typeface="Arial" pitchFamily="34" charset="0"/>
                          <a:ea typeface="Times New Roman"/>
                          <a:cs typeface="Arial" pitchFamily="34" charset="0"/>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100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2060"/>
                          </a:solidFill>
                          <a:latin typeface="Arial" pitchFamily="34" charset="0"/>
                          <a:ea typeface="Times New Roman"/>
                          <a:cs typeface="Arial" pitchFamily="34" charset="0"/>
                        </a:rPr>
                        <a:t>21</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70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80417">
                <a:tc>
                  <a:txBody>
                    <a:bodyPr/>
                    <a:lstStyle/>
                    <a:p>
                      <a:pPr marL="0" marR="0">
                        <a:lnSpc>
                          <a:spcPct val="115000"/>
                        </a:lnSpc>
                        <a:spcBef>
                          <a:spcPts val="0"/>
                        </a:spcBef>
                        <a:spcAft>
                          <a:spcPts val="0"/>
                        </a:spcAft>
                      </a:pPr>
                      <a:r>
                        <a:rPr lang="en-US" sz="1600" b="1" dirty="0">
                          <a:solidFill>
                            <a:srgbClr val="002060"/>
                          </a:solidFill>
                          <a:latin typeface="Arial" pitchFamily="34" charset="0"/>
                          <a:ea typeface="Times New Roman"/>
                          <a:cs typeface="Arial" pitchFamily="34" charset="0"/>
                        </a:rPr>
                        <a:t>Spraying of plant protection chemicals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2060"/>
                          </a:solidFill>
                          <a:latin typeface="Arial" pitchFamily="34" charset="0"/>
                          <a:ea typeface="Times New Roman"/>
                          <a:cs typeface="Arial" pitchFamily="34" charset="0"/>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100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2060"/>
                          </a:solidFill>
                          <a:latin typeface="Arial" pitchFamily="34" charset="0"/>
                          <a:ea typeface="Times New Roman"/>
                          <a:cs typeface="Arial" pitchFamily="34" charset="0"/>
                        </a:rPr>
                        <a:t>30</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100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80417">
                <a:tc>
                  <a:txBody>
                    <a:bodyPr/>
                    <a:lstStyle/>
                    <a:p>
                      <a:pPr marL="0" marR="0">
                        <a:lnSpc>
                          <a:spcPct val="115000"/>
                        </a:lnSpc>
                        <a:spcBef>
                          <a:spcPts val="0"/>
                        </a:spcBef>
                        <a:spcAft>
                          <a:spcPts val="0"/>
                        </a:spcAft>
                      </a:pPr>
                      <a:r>
                        <a:rPr lang="en-US" sz="1600" b="1" dirty="0">
                          <a:solidFill>
                            <a:srgbClr val="002060"/>
                          </a:solidFill>
                          <a:latin typeface="Arial" pitchFamily="34" charset="0"/>
                          <a:ea typeface="Times New Roman"/>
                          <a:cs typeface="Arial" pitchFamily="34" charset="0"/>
                        </a:rPr>
                        <a:t>Drought</a:t>
                      </a:r>
                      <a:r>
                        <a:rPr lang="en-US" sz="1600" b="1" baseline="0" dirty="0">
                          <a:solidFill>
                            <a:srgbClr val="002060"/>
                          </a:solidFill>
                          <a:latin typeface="Arial" pitchFamily="34" charset="0"/>
                          <a:ea typeface="Times New Roman"/>
                          <a:cs typeface="Arial" pitchFamily="34" charset="0"/>
                        </a:rPr>
                        <a:t> management</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2060"/>
                          </a:solidFill>
                          <a:latin typeface="Arial" pitchFamily="34" charset="0"/>
                          <a:ea typeface="Times New Roman"/>
                          <a:cs typeface="Arial" pitchFamily="34" charset="0"/>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100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2060"/>
                          </a:solidFill>
                          <a:latin typeface="Arial" pitchFamily="34" charset="0"/>
                          <a:ea typeface="Times New Roman"/>
                          <a:cs typeface="Arial" pitchFamily="34" charset="0"/>
                        </a:rPr>
                        <a:t>30</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100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80417">
                <a:tc>
                  <a:txBody>
                    <a:bodyPr/>
                    <a:lstStyle/>
                    <a:p>
                      <a:pPr marL="0" marR="0">
                        <a:lnSpc>
                          <a:spcPct val="115000"/>
                        </a:lnSpc>
                        <a:spcBef>
                          <a:spcPts val="0"/>
                        </a:spcBef>
                        <a:spcAft>
                          <a:spcPts val="0"/>
                        </a:spcAft>
                      </a:pPr>
                      <a:r>
                        <a:rPr lang="en-US" sz="1600" b="1" dirty="0">
                          <a:solidFill>
                            <a:srgbClr val="002060"/>
                          </a:solidFill>
                          <a:latin typeface="Arial" pitchFamily="34" charset="0"/>
                          <a:ea typeface="Times New Roman"/>
                          <a:cs typeface="Arial" pitchFamily="34" charset="0"/>
                        </a:rPr>
                        <a:t>Bee</a:t>
                      </a:r>
                      <a:r>
                        <a:rPr lang="en-US" sz="1600" b="1" baseline="0" dirty="0">
                          <a:solidFill>
                            <a:srgbClr val="002060"/>
                          </a:solidFill>
                          <a:latin typeface="Arial" pitchFamily="34" charset="0"/>
                          <a:ea typeface="Times New Roman"/>
                          <a:cs typeface="Arial" pitchFamily="34" charset="0"/>
                        </a:rPr>
                        <a:t> keeping</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2060"/>
                          </a:solidFill>
                          <a:latin typeface="Arial" pitchFamily="34" charset="0"/>
                          <a:ea typeface="Times New Roman"/>
                          <a:cs typeface="Arial" pitchFamily="34" charset="0"/>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100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2060"/>
                          </a:solidFill>
                          <a:latin typeface="Arial" pitchFamily="34" charset="0"/>
                          <a:ea typeface="Times New Roman"/>
                          <a:cs typeface="Arial" pitchFamily="34" charset="0"/>
                        </a:rPr>
                        <a:t>10</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33</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80417">
                <a:tc>
                  <a:txBody>
                    <a:bodyPr/>
                    <a:lstStyle/>
                    <a:p>
                      <a:pPr marL="0" marR="0">
                        <a:lnSpc>
                          <a:spcPct val="115000"/>
                        </a:lnSpc>
                        <a:spcBef>
                          <a:spcPts val="0"/>
                        </a:spcBef>
                        <a:spcAft>
                          <a:spcPts val="0"/>
                        </a:spcAft>
                      </a:pPr>
                      <a:r>
                        <a:rPr lang="en-IN" sz="1600" b="1" dirty="0">
                          <a:solidFill>
                            <a:srgbClr val="002060"/>
                          </a:solidFill>
                          <a:latin typeface="Arial" pitchFamily="34" charset="0"/>
                          <a:ea typeface="Times New Roman"/>
                          <a:cs typeface="Arial" pitchFamily="34" charset="0"/>
                        </a:rPr>
                        <a:t>Average</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2060"/>
                          </a:solidFill>
                          <a:latin typeface="Arial" pitchFamily="34" charset="0"/>
                          <a:ea typeface="Times New Roman"/>
                          <a:cs typeface="Arial" pitchFamily="34" charset="0"/>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100</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2060"/>
                          </a:solidFill>
                          <a:latin typeface="Arial" pitchFamily="34" charset="0"/>
                          <a:ea typeface="Times New Roman"/>
                          <a:cs typeface="Arial" pitchFamily="34" charset="0"/>
                        </a:rPr>
                        <a:t>23</a:t>
                      </a:r>
                      <a:endParaRPr lang="en-US" sz="16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IN" sz="1600" b="1" dirty="0">
                          <a:solidFill>
                            <a:srgbClr val="0070C0"/>
                          </a:solidFill>
                          <a:latin typeface="Arial" pitchFamily="34" charset="0"/>
                          <a:ea typeface="Times New Roman"/>
                          <a:cs typeface="Arial" pitchFamily="34" charset="0"/>
                        </a:rPr>
                        <a:t>77</a:t>
                      </a:r>
                      <a:endParaRPr lang="en-US" sz="1600" b="1" dirty="0">
                        <a:solidFill>
                          <a:srgbClr val="0070C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5" name="Rectangle 1"/>
          <p:cNvSpPr>
            <a:spLocks noChangeArrowheads="1"/>
          </p:cNvSpPr>
          <p:nvPr/>
        </p:nvSpPr>
        <p:spPr bwMode="auto">
          <a:xfrm>
            <a:off x="0" y="13854"/>
            <a:ext cx="9144000" cy="461665"/>
          </a:xfrm>
          <a:prstGeom prst="rect">
            <a:avLst/>
          </a:prstGeom>
          <a:solidFill>
            <a:srgbClr val="008000"/>
          </a:solidFill>
          <a:ln w="9525">
            <a:noFill/>
            <a:miter lim="800000"/>
            <a:headEnd/>
            <a:tailEnd/>
          </a:ln>
        </p:spPr>
        <p:txBody>
          <a:bodyPr wrap="square" anchor="ctr">
            <a:spAutoFit/>
          </a:bodyPr>
          <a:lstStyle/>
          <a:p>
            <a:pPr algn="ctr"/>
            <a:r>
              <a:rPr lang="en-US" sz="2400" b="1" dirty="0">
                <a:solidFill>
                  <a:schemeClr val="bg1"/>
                </a:solidFill>
                <a:latin typeface="Arial" pitchFamily="34" charset="0"/>
                <a:cs typeface="Arial" pitchFamily="34" charset="0"/>
              </a:rPr>
              <a:t>IMPACT OF GAP IN BITTER GUARD</a:t>
            </a:r>
            <a:endParaRPr lang="en-US" sz="2400" dirty="0">
              <a:solidFill>
                <a:schemeClr val="bg1"/>
              </a:solidFill>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807132047"/>
              </p:ext>
            </p:extLst>
          </p:nvPr>
        </p:nvGraphicFramePr>
        <p:xfrm>
          <a:off x="72010" y="3986227"/>
          <a:ext cx="8995790" cy="1371600"/>
        </p:xfrm>
        <a:graphic>
          <a:graphicData uri="http://schemas.openxmlformats.org/drawingml/2006/table">
            <a:tbl>
              <a:tblPr/>
              <a:tblGrid>
                <a:gridCol w="1125925">
                  <a:extLst>
                    <a:ext uri="{9D8B030D-6E8A-4147-A177-3AD203B41FA5}">
                      <a16:colId xmlns:a16="http://schemas.microsoft.com/office/drawing/2014/main" val="20000"/>
                    </a:ext>
                  </a:extLst>
                </a:gridCol>
                <a:gridCol w="1120545">
                  <a:extLst>
                    <a:ext uri="{9D8B030D-6E8A-4147-A177-3AD203B41FA5}">
                      <a16:colId xmlns:a16="http://schemas.microsoft.com/office/drawing/2014/main" val="20001"/>
                    </a:ext>
                  </a:extLst>
                </a:gridCol>
                <a:gridCol w="1118752">
                  <a:extLst>
                    <a:ext uri="{9D8B030D-6E8A-4147-A177-3AD203B41FA5}">
                      <a16:colId xmlns:a16="http://schemas.microsoft.com/office/drawing/2014/main" val="20002"/>
                    </a:ext>
                  </a:extLst>
                </a:gridCol>
                <a:gridCol w="1287168">
                  <a:extLst>
                    <a:ext uri="{9D8B030D-6E8A-4147-A177-3AD203B41FA5}">
                      <a16:colId xmlns:a16="http://schemas.microsoft.com/office/drawing/2014/main" val="20003"/>
                    </a:ext>
                  </a:extLst>
                </a:gridCol>
                <a:gridCol w="952130">
                  <a:extLst>
                    <a:ext uri="{9D8B030D-6E8A-4147-A177-3AD203B41FA5}">
                      <a16:colId xmlns:a16="http://schemas.microsoft.com/office/drawing/2014/main" val="20004"/>
                    </a:ext>
                  </a:extLst>
                </a:gridCol>
                <a:gridCol w="1257670">
                  <a:extLst>
                    <a:ext uri="{9D8B030D-6E8A-4147-A177-3AD203B41FA5}">
                      <a16:colId xmlns:a16="http://schemas.microsoft.com/office/drawing/2014/main" val="20005"/>
                    </a:ext>
                  </a:extLst>
                </a:gridCol>
                <a:gridCol w="983420">
                  <a:extLst>
                    <a:ext uri="{9D8B030D-6E8A-4147-A177-3AD203B41FA5}">
                      <a16:colId xmlns:a16="http://schemas.microsoft.com/office/drawing/2014/main" val="20006"/>
                    </a:ext>
                  </a:extLst>
                </a:gridCol>
                <a:gridCol w="1150180">
                  <a:extLst>
                    <a:ext uri="{9D8B030D-6E8A-4147-A177-3AD203B41FA5}">
                      <a16:colId xmlns:a16="http://schemas.microsoft.com/office/drawing/2014/main" val="20007"/>
                    </a:ext>
                  </a:extLst>
                </a:gridCol>
              </a:tblGrid>
              <a:tr h="405591">
                <a:tc gridSpan="2">
                  <a:txBody>
                    <a:bodyPr/>
                    <a:lstStyle/>
                    <a:p>
                      <a:pPr marL="0" marR="0" algn="ctr">
                        <a:spcBef>
                          <a:spcPts val="0"/>
                        </a:spcBef>
                        <a:spcAft>
                          <a:spcPts val="0"/>
                        </a:spcAft>
                      </a:pPr>
                      <a:r>
                        <a:rPr lang="en-IN" sz="1800" b="1" dirty="0">
                          <a:solidFill>
                            <a:srgbClr val="FF3399"/>
                          </a:solidFill>
                          <a:latin typeface="Arial" pitchFamily="34" charset="0"/>
                          <a:ea typeface="Times New Roman"/>
                          <a:cs typeface="Arial" pitchFamily="34" charset="0"/>
                        </a:rPr>
                        <a:t>Average cost of cultivation (Rs/ha)</a:t>
                      </a:r>
                      <a:endParaRPr lang="en-US" sz="1800" b="1" dirty="0">
                        <a:solidFill>
                          <a:srgbClr val="FF3399"/>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algn="ctr">
                        <a:spcBef>
                          <a:spcPts val="0"/>
                        </a:spcBef>
                        <a:spcAft>
                          <a:spcPts val="0"/>
                        </a:spcAft>
                      </a:pPr>
                      <a:r>
                        <a:rPr lang="en-IN" sz="1800" b="1" dirty="0">
                          <a:solidFill>
                            <a:srgbClr val="FF3399"/>
                          </a:solidFill>
                          <a:latin typeface="Arial" pitchFamily="34" charset="0"/>
                          <a:ea typeface="Times New Roman"/>
                          <a:cs typeface="Arial" pitchFamily="34" charset="0"/>
                        </a:rPr>
                        <a:t>Average gross return (Rs/ha)</a:t>
                      </a:r>
                      <a:endParaRPr lang="en-US" sz="1800" b="1" dirty="0">
                        <a:solidFill>
                          <a:srgbClr val="FF3399"/>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algn="ctr">
                        <a:spcBef>
                          <a:spcPts val="0"/>
                        </a:spcBef>
                        <a:spcAft>
                          <a:spcPts val="0"/>
                        </a:spcAft>
                      </a:pPr>
                      <a:r>
                        <a:rPr lang="en-IN" sz="1800" b="1" dirty="0">
                          <a:solidFill>
                            <a:srgbClr val="FF3399"/>
                          </a:solidFill>
                          <a:latin typeface="Arial" pitchFamily="34" charset="0"/>
                          <a:ea typeface="Times New Roman"/>
                          <a:cs typeface="Arial" pitchFamily="34" charset="0"/>
                        </a:rPr>
                        <a:t>Average </a:t>
                      </a:r>
                      <a:r>
                        <a:rPr lang="en-IN" sz="1800" b="1" dirty="0" smtClean="0">
                          <a:solidFill>
                            <a:srgbClr val="FF3399"/>
                          </a:solidFill>
                          <a:latin typeface="Arial" pitchFamily="34" charset="0"/>
                          <a:ea typeface="Times New Roman"/>
                          <a:cs typeface="Arial" pitchFamily="34" charset="0"/>
                        </a:rPr>
                        <a:t>Net </a:t>
                      </a:r>
                      <a:r>
                        <a:rPr lang="en-IN" sz="1800" b="1" dirty="0">
                          <a:solidFill>
                            <a:srgbClr val="FF3399"/>
                          </a:solidFill>
                          <a:latin typeface="Arial" pitchFamily="34" charset="0"/>
                          <a:ea typeface="Times New Roman"/>
                          <a:cs typeface="Arial" pitchFamily="34" charset="0"/>
                        </a:rPr>
                        <a:t>R</a:t>
                      </a:r>
                      <a:r>
                        <a:rPr lang="en-IN" sz="1800" b="1" dirty="0" smtClean="0">
                          <a:solidFill>
                            <a:srgbClr val="FF3399"/>
                          </a:solidFill>
                          <a:latin typeface="Arial" pitchFamily="34" charset="0"/>
                          <a:ea typeface="Times New Roman"/>
                          <a:cs typeface="Arial" pitchFamily="34" charset="0"/>
                        </a:rPr>
                        <a:t>eturn </a:t>
                      </a:r>
                      <a:r>
                        <a:rPr lang="en-IN" sz="1800" b="1" dirty="0">
                          <a:solidFill>
                            <a:srgbClr val="FF3399"/>
                          </a:solidFill>
                          <a:latin typeface="Arial" pitchFamily="34" charset="0"/>
                          <a:ea typeface="Times New Roman"/>
                          <a:cs typeface="Arial" pitchFamily="34" charset="0"/>
                        </a:rPr>
                        <a:t>(Rs/ha)</a:t>
                      </a:r>
                      <a:endParaRPr lang="en-US" sz="1800" b="1" dirty="0">
                        <a:solidFill>
                          <a:srgbClr val="FF3399"/>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algn="ctr">
                        <a:spcBef>
                          <a:spcPts val="0"/>
                        </a:spcBef>
                        <a:spcAft>
                          <a:spcPts val="0"/>
                        </a:spcAft>
                      </a:pPr>
                      <a:r>
                        <a:rPr lang="en-IN" sz="1800" b="1" dirty="0">
                          <a:solidFill>
                            <a:srgbClr val="FF3399"/>
                          </a:solidFill>
                          <a:latin typeface="Arial" pitchFamily="34" charset="0"/>
                          <a:ea typeface="Times New Roman"/>
                          <a:cs typeface="Arial" pitchFamily="34" charset="0"/>
                        </a:rPr>
                        <a:t>Benefit Cost </a:t>
                      </a:r>
                      <a:r>
                        <a:rPr lang="en-IN" sz="1800" b="1" dirty="0" smtClean="0">
                          <a:solidFill>
                            <a:srgbClr val="FF3399"/>
                          </a:solidFill>
                          <a:latin typeface="Arial" pitchFamily="34" charset="0"/>
                          <a:ea typeface="Times New Roman"/>
                          <a:cs typeface="Arial" pitchFamily="34" charset="0"/>
                        </a:rPr>
                        <a:t>Ratio</a:t>
                      </a:r>
                      <a:endParaRPr lang="en-US" sz="1800" b="1" dirty="0">
                        <a:solidFill>
                          <a:srgbClr val="FF3399"/>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266639">
                <a:tc>
                  <a:txBody>
                    <a:bodyPr/>
                    <a:lstStyle/>
                    <a:p>
                      <a:pPr marL="0" marR="0" algn="ctr">
                        <a:lnSpc>
                          <a:spcPct val="150000"/>
                        </a:lnSpc>
                        <a:spcBef>
                          <a:spcPts val="0"/>
                        </a:spcBef>
                        <a:spcAft>
                          <a:spcPts val="0"/>
                        </a:spcAft>
                      </a:pPr>
                      <a:r>
                        <a:rPr lang="en-IN" sz="1800" b="1">
                          <a:solidFill>
                            <a:srgbClr val="002060"/>
                          </a:solidFill>
                          <a:latin typeface="Arial" pitchFamily="34" charset="0"/>
                          <a:ea typeface="Times New Roman"/>
                          <a:cs typeface="Arial" pitchFamily="34" charset="0"/>
                        </a:rPr>
                        <a:t>Demo</a:t>
                      </a:r>
                      <a:endParaRPr lang="en-US" sz="1800" b="1">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IN" sz="1800" b="1" dirty="0">
                          <a:solidFill>
                            <a:srgbClr val="002060"/>
                          </a:solidFill>
                          <a:latin typeface="Arial" pitchFamily="34" charset="0"/>
                          <a:ea typeface="Times New Roman"/>
                          <a:cs typeface="Arial" pitchFamily="34" charset="0"/>
                        </a:rPr>
                        <a:t>Check</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IN" sz="1800" b="1" dirty="0">
                          <a:solidFill>
                            <a:srgbClr val="002060"/>
                          </a:solidFill>
                          <a:latin typeface="Arial" pitchFamily="34" charset="0"/>
                          <a:ea typeface="Times New Roman"/>
                          <a:cs typeface="Arial" pitchFamily="34" charset="0"/>
                        </a:rPr>
                        <a:t>Demo</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IN" sz="1800" b="1" dirty="0">
                          <a:solidFill>
                            <a:srgbClr val="002060"/>
                          </a:solidFill>
                          <a:latin typeface="Arial" pitchFamily="34" charset="0"/>
                          <a:ea typeface="Times New Roman"/>
                          <a:cs typeface="Arial" pitchFamily="34" charset="0"/>
                        </a:rPr>
                        <a:t>Check</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IN" sz="1800" b="1" dirty="0">
                          <a:solidFill>
                            <a:srgbClr val="002060"/>
                          </a:solidFill>
                          <a:latin typeface="Arial" pitchFamily="34" charset="0"/>
                          <a:ea typeface="Times New Roman"/>
                          <a:cs typeface="Arial" pitchFamily="34" charset="0"/>
                        </a:rPr>
                        <a:t>Demo</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IN" sz="1800" b="1" dirty="0">
                          <a:solidFill>
                            <a:srgbClr val="002060"/>
                          </a:solidFill>
                          <a:latin typeface="Arial" pitchFamily="34" charset="0"/>
                          <a:ea typeface="Times New Roman"/>
                          <a:cs typeface="Arial" pitchFamily="34" charset="0"/>
                        </a:rPr>
                        <a:t>Check</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IN" sz="1800" b="1" dirty="0">
                          <a:solidFill>
                            <a:srgbClr val="002060"/>
                          </a:solidFill>
                          <a:latin typeface="Arial" pitchFamily="34" charset="0"/>
                          <a:ea typeface="Times New Roman"/>
                          <a:cs typeface="Arial" pitchFamily="34" charset="0"/>
                        </a:rPr>
                        <a:t>Demo</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IN" sz="1800" b="1" dirty="0">
                          <a:solidFill>
                            <a:srgbClr val="002060"/>
                          </a:solidFill>
                          <a:latin typeface="Arial" pitchFamily="34" charset="0"/>
                          <a:ea typeface="Times New Roman"/>
                          <a:cs typeface="Arial" pitchFamily="34" charset="0"/>
                        </a:rPr>
                        <a:t>Check</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743">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b="1" dirty="0" smtClean="0">
                          <a:solidFill>
                            <a:srgbClr val="002060"/>
                          </a:solidFill>
                          <a:latin typeface="Arial" pitchFamily="34" charset="0"/>
                          <a:cs typeface="Arial" pitchFamily="34" charset="0"/>
                        </a:rPr>
                        <a:t>162000</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b="1" dirty="0" smtClean="0">
                          <a:solidFill>
                            <a:srgbClr val="002060"/>
                          </a:solidFill>
                          <a:latin typeface="Arial" pitchFamily="34" charset="0"/>
                          <a:cs typeface="Arial" pitchFamily="34" charset="0"/>
                        </a:rPr>
                        <a:t>157000</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b="1" dirty="0" smtClean="0">
                          <a:solidFill>
                            <a:srgbClr val="002060"/>
                          </a:solidFill>
                          <a:latin typeface="Arial" pitchFamily="34" charset="0"/>
                          <a:cs typeface="Arial" pitchFamily="34" charset="0"/>
                        </a:rPr>
                        <a:t>367400</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b="1" dirty="0" smtClean="0">
                          <a:solidFill>
                            <a:srgbClr val="002060"/>
                          </a:solidFill>
                          <a:latin typeface="Arial" pitchFamily="34" charset="0"/>
                          <a:cs typeface="Arial" pitchFamily="34" charset="0"/>
                        </a:rPr>
                        <a:t>235200</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b="1" dirty="0" smtClean="0">
                          <a:solidFill>
                            <a:srgbClr val="002060"/>
                          </a:solidFill>
                          <a:latin typeface="Arial" pitchFamily="34" charset="0"/>
                          <a:ea typeface="Times New Roman"/>
                          <a:cs typeface="Arial" pitchFamily="34" charset="0"/>
                        </a:rPr>
                        <a:t>205400</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b="1" dirty="0" smtClean="0">
                          <a:solidFill>
                            <a:srgbClr val="002060"/>
                          </a:solidFill>
                          <a:latin typeface="Arial" pitchFamily="34" charset="0"/>
                          <a:ea typeface="Times New Roman"/>
                          <a:cs typeface="Arial" pitchFamily="34" charset="0"/>
                        </a:rPr>
                        <a:t>78200</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b="1" dirty="0" smtClean="0">
                          <a:solidFill>
                            <a:srgbClr val="002060"/>
                          </a:solidFill>
                          <a:latin typeface="Arial" pitchFamily="34" charset="0"/>
                          <a:cs typeface="Arial" pitchFamily="34" charset="0"/>
                        </a:rPr>
                        <a:t>2.26</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b="1" dirty="0" smtClean="0">
                          <a:solidFill>
                            <a:srgbClr val="002060"/>
                          </a:solidFill>
                          <a:latin typeface="Arial" pitchFamily="34" charset="0"/>
                          <a:cs typeface="Arial" pitchFamily="34" charset="0"/>
                        </a:rPr>
                        <a:t>1.50</a:t>
                      </a:r>
                      <a:endParaRPr lang="en-US" sz="1800" b="1" dirty="0">
                        <a:solidFill>
                          <a:srgbClr val="002060"/>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8" name="Rectangle 2"/>
          <p:cNvSpPr>
            <a:spLocks noChangeArrowheads="1"/>
          </p:cNvSpPr>
          <p:nvPr/>
        </p:nvSpPr>
        <p:spPr bwMode="auto">
          <a:xfrm>
            <a:off x="72008" y="3692732"/>
            <a:ext cx="1680592" cy="307777"/>
          </a:xfrm>
          <a:prstGeom prst="rect">
            <a:avLst/>
          </a:prstGeom>
          <a:solidFill>
            <a:srgbClr val="008000"/>
          </a:solidFill>
          <a:ln w="9525">
            <a:noFill/>
            <a:miter lim="800000"/>
            <a:headEnd/>
            <a:tailEnd/>
          </a:ln>
        </p:spPr>
        <p:txBody>
          <a:bodyPr wrap="square" anchor="ctr">
            <a:spAutoFit/>
          </a:bodyPr>
          <a:lstStyle/>
          <a:p>
            <a:pPr algn="just"/>
            <a:r>
              <a:rPr lang="en-US" sz="1400" b="1" dirty="0">
                <a:solidFill>
                  <a:schemeClr val="bg1"/>
                </a:solidFill>
                <a:latin typeface="Arial" pitchFamily="34" charset="0"/>
                <a:cs typeface="Arial" pitchFamily="34" charset="0"/>
              </a:rPr>
              <a:t>Economic Impact</a:t>
            </a:r>
            <a:endParaRPr lang="en-US" sz="1400" dirty="0">
              <a:solidFill>
                <a:schemeClr val="bg1"/>
              </a:solidFill>
              <a:latin typeface="Arial" pitchFamily="34" charset="0"/>
              <a:cs typeface="Arial" pitchFamily="34" charset="0"/>
            </a:endParaRPr>
          </a:p>
        </p:txBody>
      </p:sp>
      <p:sp>
        <p:nvSpPr>
          <p:cNvPr id="9" name="Rectangle 2"/>
          <p:cNvSpPr>
            <a:spLocks noChangeArrowheads="1"/>
          </p:cNvSpPr>
          <p:nvPr/>
        </p:nvSpPr>
        <p:spPr bwMode="auto">
          <a:xfrm>
            <a:off x="72008" y="5407223"/>
            <a:ext cx="3392490" cy="307777"/>
          </a:xfrm>
          <a:prstGeom prst="rect">
            <a:avLst/>
          </a:prstGeom>
          <a:solidFill>
            <a:srgbClr val="008000"/>
          </a:solidFill>
          <a:ln w="9525">
            <a:noFill/>
            <a:miter lim="800000"/>
            <a:headEnd/>
            <a:tailEnd/>
          </a:ln>
        </p:spPr>
        <p:txBody>
          <a:bodyPr wrap="square" anchor="ctr">
            <a:spAutoFit/>
          </a:bodyPr>
          <a:lstStyle/>
          <a:p>
            <a:r>
              <a:rPr lang="en-US" sz="1400" b="1" dirty="0">
                <a:solidFill>
                  <a:schemeClr val="bg1"/>
                </a:solidFill>
                <a:latin typeface="Arial" pitchFamily="34" charset="0"/>
                <a:cs typeface="Arial" pitchFamily="34" charset="0"/>
              </a:rPr>
              <a:t>Extension and training activities</a:t>
            </a:r>
            <a:endParaRPr lang="en-US" sz="1400" dirty="0">
              <a:solidFill>
                <a:schemeClr val="bg1"/>
              </a:solidFill>
              <a:latin typeface="Arial" pitchFamily="34" charset="0"/>
              <a:cs typeface="Arial"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273325635"/>
              </p:ext>
            </p:extLst>
          </p:nvPr>
        </p:nvGraphicFramePr>
        <p:xfrm>
          <a:off x="72008" y="5689311"/>
          <a:ext cx="8995792" cy="1097281"/>
        </p:xfrm>
        <a:graphic>
          <a:graphicData uri="http://schemas.openxmlformats.org/drawingml/2006/table">
            <a:tbl>
              <a:tblPr/>
              <a:tblGrid>
                <a:gridCol w="1272638">
                  <a:extLst>
                    <a:ext uri="{9D8B030D-6E8A-4147-A177-3AD203B41FA5}">
                      <a16:colId xmlns:a16="http://schemas.microsoft.com/office/drawing/2014/main" val="20000"/>
                    </a:ext>
                  </a:extLst>
                </a:gridCol>
                <a:gridCol w="4823748">
                  <a:extLst>
                    <a:ext uri="{9D8B030D-6E8A-4147-A177-3AD203B41FA5}">
                      <a16:colId xmlns:a16="http://schemas.microsoft.com/office/drawing/2014/main" val="20001"/>
                    </a:ext>
                  </a:extLst>
                </a:gridCol>
                <a:gridCol w="2899406">
                  <a:extLst>
                    <a:ext uri="{9D8B030D-6E8A-4147-A177-3AD203B41FA5}">
                      <a16:colId xmlns:a16="http://schemas.microsoft.com/office/drawing/2014/main" val="20002"/>
                    </a:ext>
                  </a:extLst>
                </a:gridCol>
              </a:tblGrid>
              <a:tr h="2743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800" b="1" i="0" u="none" strike="noStrike" cap="none" normalizeH="0" baseline="0" dirty="0">
                          <a:ln>
                            <a:noFill/>
                          </a:ln>
                          <a:solidFill>
                            <a:srgbClr val="FF3399"/>
                          </a:solidFill>
                          <a:effectLst/>
                          <a:latin typeface="Arial" pitchFamily="34" charset="0"/>
                          <a:ea typeface="Times New Roman" pitchFamily="18" charset="0"/>
                          <a:cs typeface="Arial" pitchFamily="34" charset="0"/>
                        </a:rPr>
                        <a:t>S. No.</a:t>
                      </a:r>
                      <a:endParaRPr kumimoji="0" lang="en-US" sz="1800" b="1" i="0" u="none" strike="noStrike" cap="none" normalizeH="0" baseline="0" dirty="0">
                        <a:ln>
                          <a:noFill/>
                        </a:ln>
                        <a:solidFill>
                          <a:srgbClr val="FF3399"/>
                        </a:solidFill>
                        <a:effectLst/>
                        <a:latin typeface="Arial" pitchFamily="34" charset="0"/>
                        <a:ea typeface="Times New Roman" pitchFamily="18"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800" b="1" i="0" u="none" strike="noStrike" cap="none" normalizeH="0" baseline="0" dirty="0">
                          <a:ln>
                            <a:noFill/>
                          </a:ln>
                          <a:solidFill>
                            <a:srgbClr val="FF3399"/>
                          </a:solidFill>
                          <a:effectLst/>
                          <a:latin typeface="Arial" pitchFamily="34" charset="0"/>
                          <a:ea typeface="Times New Roman" pitchFamily="18" charset="0"/>
                          <a:cs typeface="Arial" pitchFamily="34" charset="0"/>
                        </a:rPr>
                        <a:t>Activity</a:t>
                      </a:r>
                      <a:endParaRPr kumimoji="0" lang="en-US" sz="1800" b="1" i="0" u="none" strike="noStrike" cap="none" normalizeH="0" baseline="0" dirty="0">
                        <a:ln>
                          <a:noFill/>
                        </a:ln>
                        <a:solidFill>
                          <a:srgbClr val="FF3399"/>
                        </a:solidFill>
                        <a:effectLst/>
                        <a:latin typeface="Arial" pitchFamily="34" charset="0"/>
                        <a:ea typeface="Times New Roman" pitchFamily="18"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800" b="1" i="0" u="none" strike="noStrike" cap="none" normalizeH="0" baseline="0" dirty="0">
                          <a:ln>
                            <a:noFill/>
                          </a:ln>
                          <a:solidFill>
                            <a:srgbClr val="FF3399"/>
                          </a:solidFill>
                          <a:effectLst/>
                          <a:latin typeface="Arial" pitchFamily="34" charset="0"/>
                          <a:ea typeface="Times New Roman" pitchFamily="18" charset="0"/>
                          <a:cs typeface="Arial" pitchFamily="34" charset="0"/>
                        </a:rPr>
                        <a:t>No. of activities</a:t>
                      </a:r>
                      <a:endParaRPr kumimoji="0" lang="en-US" sz="1800" b="1" i="0" u="none" strike="noStrike" cap="none" normalizeH="0" baseline="0" dirty="0">
                        <a:ln>
                          <a:noFill/>
                        </a:ln>
                        <a:solidFill>
                          <a:srgbClr val="FF3399"/>
                        </a:solidFill>
                        <a:effectLst/>
                        <a:latin typeface="Arial" pitchFamily="34" charset="0"/>
                        <a:ea typeface="Times New Roman" pitchFamily="18"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11480">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IN" sz="1800" b="1" i="0" u="none" strike="noStrike" cap="none" normalizeH="0" baseline="0" dirty="0">
                          <a:ln>
                            <a:noFill/>
                          </a:ln>
                          <a:solidFill>
                            <a:srgbClr val="002060"/>
                          </a:solidFill>
                          <a:effectLst/>
                          <a:latin typeface="Arial" pitchFamily="34" charset="0"/>
                          <a:ea typeface="Times New Roman" pitchFamily="18" charset="0"/>
                          <a:cs typeface="Arial" pitchFamily="34" charset="0"/>
                        </a:rPr>
                        <a:t>1.</a:t>
                      </a:r>
                      <a:endParaRPr kumimoji="0" lang="en-US" sz="1800" b="1" i="0" u="none" strike="noStrike" cap="none" normalizeH="0" baseline="0" dirty="0">
                        <a:ln>
                          <a:noFill/>
                        </a:ln>
                        <a:solidFill>
                          <a:srgbClr val="002060"/>
                        </a:solidFill>
                        <a:effectLst/>
                        <a:latin typeface="Arial" pitchFamily="34" charset="0"/>
                        <a:ea typeface="Times New Roman" pitchFamily="18"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IN" sz="1800" b="1" i="0" u="none" strike="noStrike" cap="none" normalizeH="0" baseline="0" dirty="0">
                          <a:ln>
                            <a:noFill/>
                          </a:ln>
                          <a:solidFill>
                            <a:srgbClr val="002060"/>
                          </a:solidFill>
                          <a:effectLst/>
                          <a:latin typeface="Arial" pitchFamily="34" charset="0"/>
                          <a:ea typeface="Times New Roman" pitchFamily="18" charset="0"/>
                          <a:cs typeface="Arial" pitchFamily="34" charset="0"/>
                        </a:rPr>
                        <a:t>Farmers training</a:t>
                      </a:r>
                      <a:endParaRPr kumimoji="0" lang="en-US" sz="1800" b="1" i="0" u="none" strike="noStrike" cap="none" normalizeH="0" baseline="0" dirty="0">
                        <a:ln>
                          <a:noFill/>
                        </a:ln>
                        <a:solidFill>
                          <a:srgbClr val="002060"/>
                        </a:solidFill>
                        <a:effectLst/>
                        <a:latin typeface="Arial" pitchFamily="34" charset="0"/>
                        <a:ea typeface="Times New Roman" pitchFamily="18"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IN" sz="1800" b="1" i="0" u="none" strike="noStrike" cap="none" normalizeH="0" baseline="0" dirty="0">
                          <a:ln>
                            <a:noFill/>
                          </a:ln>
                          <a:solidFill>
                            <a:srgbClr val="FF3399"/>
                          </a:solidFill>
                          <a:effectLst/>
                          <a:latin typeface="Arial" pitchFamily="34" charset="0"/>
                          <a:ea typeface="Times New Roman" pitchFamily="18" charset="0"/>
                          <a:cs typeface="Arial" pitchFamily="34" charset="0"/>
                        </a:rPr>
                        <a:t>3</a:t>
                      </a:r>
                      <a:endParaRPr kumimoji="0" lang="en-US" sz="1800" b="1" i="0" u="none" strike="noStrike" cap="none" normalizeH="0" baseline="0" dirty="0">
                        <a:ln>
                          <a:noFill/>
                        </a:ln>
                        <a:solidFill>
                          <a:srgbClr val="FF3399"/>
                        </a:solidFill>
                        <a:effectLst/>
                        <a:latin typeface="Arial" pitchFamily="34" charset="0"/>
                        <a:ea typeface="Times New Roman" pitchFamily="18"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11480">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IN" sz="1800" b="1" i="0" u="none" strike="noStrike" cap="none" normalizeH="0" baseline="0">
                          <a:ln>
                            <a:noFill/>
                          </a:ln>
                          <a:solidFill>
                            <a:srgbClr val="002060"/>
                          </a:solidFill>
                          <a:effectLst/>
                          <a:latin typeface="Arial" pitchFamily="34" charset="0"/>
                          <a:ea typeface="Times New Roman" pitchFamily="18" charset="0"/>
                          <a:cs typeface="Arial" pitchFamily="34" charset="0"/>
                        </a:rPr>
                        <a:t>2.</a:t>
                      </a:r>
                      <a:endParaRPr kumimoji="0" lang="en-US" sz="1800" b="1" i="0" u="none" strike="noStrike" cap="none" normalizeH="0" baseline="0">
                        <a:ln>
                          <a:noFill/>
                        </a:ln>
                        <a:solidFill>
                          <a:srgbClr val="002060"/>
                        </a:solidFill>
                        <a:effectLst/>
                        <a:latin typeface="Arial" pitchFamily="34" charset="0"/>
                        <a:ea typeface="Times New Roman" pitchFamily="18"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IN" sz="1800" b="1" i="0" u="none" strike="noStrike" cap="none" normalizeH="0" baseline="0" dirty="0">
                          <a:ln>
                            <a:noFill/>
                          </a:ln>
                          <a:solidFill>
                            <a:srgbClr val="002060"/>
                          </a:solidFill>
                          <a:effectLst/>
                          <a:latin typeface="Arial" pitchFamily="34" charset="0"/>
                          <a:ea typeface="Times New Roman" pitchFamily="18" charset="0"/>
                          <a:cs typeface="Arial" pitchFamily="34" charset="0"/>
                        </a:rPr>
                        <a:t>Demonstrations</a:t>
                      </a:r>
                      <a:endParaRPr kumimoji="0" lang="en-US" sz="1800" b="1" i="0" u="none" strike="noStrike" cap="none" normalizeH="0" baseline="0" dirty="0">
                        <a:ln>
                          <a:noFill/>
                        </a:ln>
                        <a:solidFill>
                          <a:srgbClr val="002060"/>
                        </a:solidFill>
                        <a:effectLst/>
                        <a:latin typeface="Arial" pitchFamily="34" charset="0"/>
                        <a:ea typeface="Times New Roman" pitchFamily="18"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IN" sz="1800" b="1" i="0" u="none" strike="noStrike" cap="none" normalizeH="0" baseline="0" dirty="0">
                          <a:ln>
                            <a:noFill/>
                          </a:ln>
                          <a:solidFill>
                            <a:srgbClr val="FF3399"/>
                          </a:solidFill>
                          <a:effectLst/>
                          <a:latin typeface="Arial" pitchFamily="34" charset="0"/>
                          <a:ea typeface="Times New Roman" pitchFamily="18" charset="0"/>
                          <a:cs typeface="Arial" pitchFamily="34" charset="0"/>
                        </a:rPr>
                        <a:t>2</a:t>
                      </a:r>
                      <a:endParaRPr kumimoji="0" lang="en-US" sz="1800" b="1" i="0" u="none" strike="noStrike" cap="none" normalizeH="0" baseline="0" dirty="0">
                        <a:ln>
                          <a:noFill/>
                        </a:ln>
                        <a:solidFill>
                          <a:srgbClr val="FF3399"/>
                        </a:solidFill>
                        <a:effectLst/>
                        <a:latin typeface="Arial" pitchFamily="34" charset="0"/>
                        <a:ea typeface="Times New Roman" pitchFamily="18"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548241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40065"/>
            <a:ext cx="8763000" cy="733534"/>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lnSpc>
                <a:spcPts val="5000"/>
              </a:lnSpc>
              <a:defRPr/>
            </a:pPr>
            <a:r>
              <a:rPr lang="en-US" sz="4400" b="1" dirty="0">
                <a:ln/>
                <a:solidFill>
                  <a:srgbClr val="FF0066"/>
                </a:solidFill>
                <a:latin typeface="Bookman Old Style" pitchFamily="18" charset="0"/>
              </a:rPr>
              <a:t>SUCCESS STORIES </a:t>
            </a:r>
          </a:p>
        </p:txBody>
      </p:sp>
      <p:sp>
        <p:nvSpPr>
          <p:cNvPr id="4"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C:\Users\Sudhakar\Documents\IMG_20191223_151613.jpg"/>
          <p:cNvPicPr/>
          <p:nvPr/>
        </p:nvPicPr>
        <p:blipFill>
          <a:blip r:embed="rId2" cstate="print"/>
          <a:srcRect/>
          <a:stretch>
            <a:fillRect/>
          </a:stretch>
        </p:blipFill>
        <p:spPr bwMode="auto">
          <a:xfrm>
            <a:off x="6500826" y="3929066"/>
            <a:ext cx="2500330" cy="2357454"/>
          </a:xfrm>
          <a:prstGeom prst="rect">
            <a:avLst/>
          </a:prstGeom>
          <a:noFill/>
          <a:ln w="9525">
            <a:noFill/>
            <a:miter lim="800000"/>
            <a:headEnd/>
            <a:tailEnd/>
          </a:ln>
        </p:spPr>
      </p:pic>
      <p:sp>
        <p:nvSpPr>
          <p:cNvPr id="9" name="Rectangle 8"/>
          <p:cNvSpPr/>
          <p:nvPr/>
        </p:nvSpPr>
        <p:spPr>
          <a:xfrm rot="16200000" flipH="1">
            <a:off x="4369668" y="-4369668"/>
            <a:ext cx="404664" cy="9144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8" name="Title 1"/>
          <p:cNvSpPr txBox="1">
            <a:spLocks/>
          </p:cNvSpPr>
          <p:nvPr/>
        </p:nvSpPr>
        <p:spPr>
          <a:xfrm>
            <a:off x="-36512" y="1785926"/>
            <a:ext cx="4680520" cy="4572032"/>
          </a:xfrm>
          <a:prstGeom prst="rect">
            <a:avLst/>
          </a:prstGeom>
        </p:spPr>
        <p:txBody>
          <a:bodyPr vert="horz" lIns="91440" tIns="45720" rIns="91440" bIns="45720" rtlCol="0" anchor="t">
            <a:noAutofit/>
          </a:bodyPr>
          <a:lstStyle/>
          <a:p>
            <a:pPr marL="355600" indent="-355600" algn="just">
              <a:spcBef>
                <a:spcPct val="20000"/>
              </a:spcBef>
              <a:spcAft>
                <a:spcPts val="600"/>
              </a:spcAft>
              <a:buFont typeface="Wingdings" pitchFamily="2" charset="2"/>
              <a:buChar char="v"/>
            </a:pPr>
            <a:r>
              <a:rPr lang="en-US" b="1" dirty="0" smtClean="0">
                <a:solidFill>
                  <a:srgbClr val="002060"/>
                </a:solidFill>
                <a:latin typeface="Times New Roman" pitchFamily="18" charset="0"/>
                <a:cs typeface="Times New Roman" pitchFamily="18" charset="0"/>
              </a:rPr>
              <a:t>Small cardamom (</a:t>
            </a:r>
            <a:r>
              <a:rPr lang="en-US" b="1" i="1" dirty="0" err="1" smtClean="0">
                <a:solidFill>
                  <a:srgbClr val="002060"/>
                </a:solidFill>
                <a:latin typeface="Times New Roman" pitchFamily="18" charset="0"/>
                <a:cs typeface="Times New Roman" pitchFamily="18" charset="0"/>
              </a:rPr>
              <a:t>Elettaria</a:t>
            </a:r>
            <a:r>
              <a:rPr lang="en-US" b="1" i="1" dirty="0" smtClean="0">
                <a:solidFill>
                  <a:srgbClr val="002060"/>
                </a:solidFill>
                <a:latin typeface="Times New Roman" pitchFamily="18" charset="0"/>
                <a:cs typeface="Times New Roman" pitchFamily="18" charset="0"/>
              </a:rPr>
              <a:t> </a:t>
            </a:r>
            <a:r>
              <a:rPr lang="en-US" b="1" i="1" dirty="0" err="1" smtClean="0">
                <a:solidFill>
                  <a:srgbClr val="002060"/>
                </a:solidFill>
                <a:latin typeface="Times New Roman" pitchFamily="18" charset="0"/>
                <a:cs typeface="Times New Roman" pitchFamily="18" charset="0"/>
              </a:rPr>
              <a:t>cardamomum</a:t>
            </a:r>
            <a:r>
              <a:rPr lang="en-US" b="1" i="1" dirty="0" smtClean="0">
                <a:solidFill>
                  <a:srgbClr val="002060"/>
                </a:solidFill>
                <a:latin typeface="Times New Roman" pitchFamily="18" charset="0"/>
                <a:cs typeface="Times New Roman" pitchFamily="18" charset="0"/>
              </a:rPr>
              <a:t> </a:t>
            </a:r>
            <a:r>
              <a:rPr lang="en-US" b="1" dirty="0" err="1" smtClean="0">
                <a:solidFill>
                  <a:srgbClr val="002060"/>
                </a:solidFill>
                <a:latin typeface="Times New Roman" pitchFamily="18" charset="0"/>
                <a:cs typeface="Times New Roman" pitchFamily="18" charset="0"/>
              </a:rPr>
              <a:t>Maton</a:t>
            </a:r>
            <a:r>
              <a:rPr lang="en-US" b="1" dirty="0" smtClean="0">
                <a:solidFill>
                  <a:srgbClr val="002060"/>
                </a:solidFill>
                <a:latin typeface="Times New Roman" pitchFamily="18" charset="0"/>
                <a:cs typeface="Times New Roman" pitchFamily="18" charset="0"/>
              </a:rPr>
              <a:t>) the Queen of Spices is major cultivated crop (1.47lakhs ha) in Idukki District.</a:t>
            </a:r>
          </a:p>
          <a:p>
            <a:pPr marL="355600" indent="-355600" algn="just">
              <a:spcBef>
                <a:spcPct val="20000"/>
              </a:spcBef>
              <a:spcAft>
                <a:spcPts val="600"/>
              </a:spcAft>
              <a:buFont typeface="Wingdings" pitchFamily="2" charset="2"/>
              <a:buChar char="v"/>
            </a:pPr>
            <a:r>
              <a:rPr lang="en-US" b="1" dirty="0" smtClean="0">
                <a:solidFill>
                  <a:srgbClr val="002060"/>
                </a:solidFill>
                <a:latin typeface="Times New Roman" pitchFamily="18" charset="0"/>
                <a:cs typeface="Times New Roman" pitchFamily="18" charset="0"/>
              </a:rPr>
              <a:t>COVID-19 lockdown restricted to do agricultural operation and reduced the work labour per acre.</a:t>
            </a:r>
          </a:p>
          <a:p>
            <a:pPr marL="355600" indent="-355600" algn="just">
              <a:spcBef>
                <a:spcPct val="20000"/>
              </a:spcBef>
              <a:spcAft>
                <a:spcPts val="600"/>
              </a:spcAft>
              <a:buFont typeface="Wingdings" pitchFamily="2" charset="2"/>
              <a:buChar char="v"/>
            </a:pPr>
            <a:r>
              <a:rPr lang="en-US" b="1" dirty="0" smtClean="0">
                <a:solidFill>
                  <a:srgbClr val="002060"/>
                </a:solidFill>
                <a:latin typeface="Times New Roman" pitchFamily="18" charset="0"/>
                <a:cs typeface="Times New Roman" pitchFamily="18" charset="0"/>
              </a:rPr>
              <a:t>Farmers usually irrigate the crop @ 8–10 </a:t>
            </a:r>
            <a:r>
              <a:rPr lang="en-US" b="1" dirty="0" err="1" smtClean="0">
                <a:solidFill>
                  <a:srgbClr val="002060"/>
                </a:solidFill>
                <a:latin typeface="Times New Roman" pitchFamily="18" charset="0"/>
                <a:cs typeface="Times New Roman" pitchFamily="18" charset="0"/>
              </a:rPr>
              <a:t>litres</a:t>
            </a:r>
            <a:r>
              <a:rPr lang="en-US" b="1" dirty="0" smtClean="0">
                <a:solidFill>
                  <a:srgbClr val="002060"/>
                </a:solidFill>
                <a:latin typeface="Times New Roman" pitchFamily="18" charset="0"/>
                <a:cs typeface="Times New Roman" pitchFamily="18" charset="0"/>
              </a:rPr>
              <a:t> /Clump (once in 10-12 days) to save the crop during summer or drought.</a:t>
            </a:r>
          </a:p>
          <a:p>
            <a:pPr marL="355600" indent="-355600" algn="just">
              <a:spcBef>
                <a:spcPct val="20000"/>
              </a:spcBef>
              <a:spcAft>
                <a:spcPts val="600"/>
              </a:spcAft>
              <a:buFont typeface="Wingdings" pitchFamily="2" charset="2"/>
              <a:buChar char="v"/>
            </a:pPr>
            <a:r>
              <a:rPr lang="en-US" b="1" dirty="0" smtClean="0">
                <a:solidFill>
                  <a:srgbClr val="002060"/>
                </a:solidFill>
                <a:latin typeface="Times New Roman" pitchFamily="18" charset="0"/>
                <a:cs typeface="Times New Roman" pitchFamily="18" charset="0"/>
              </a:rPr>
              <a:t>Drought affects 60% of the crop production.</a:t>
            </a:r>
          </a:p>
          <a:p>
            <a:pPr algn="just">
              <a:spcBef>
                <a:spcPct val="20000"/>
              </a:spcBef>
              <a:spcAft>
                <a:spcPts val="600"/>
              </a:spcAft>
            </a:pPr>
            <a:endParaRPr lang="en-US" b="1" dirty="0" smtClean="0">
              <a:solidFill>
                <a:srgbClr val="002060"/>
              </a:solidFill>
              <a:latin typeface="Times New Roman" pitchFamily="18" charset="0"/>
              <a:cs typeface="Times New Roman" pitchFamily="18" charset="0"/>
            </a:endParaRPr>
          </a:p>
          <a:p>
            <a:pPr marL="355600" indent="-355600" algn="just">
              <a:spcBef>
                <a:spcPct val="20000"/>
              </a:spcBef>
              <a:spcAft>
                <a:spcPts val="600"/>
              </a:spcAft>
              <a:buFont typeface="Wingdings" pitchFamily="2" charset="2"/>
              <a:buChar char="v"/>
            </a:pPr>
            <a:endParaRPr lang="en-US" b="1" dirty="0" smtClean="0">
              <a:solidFill>
                <a:srgbClr val="002060"/>
              </a:solidFill>
              <a:latin typeface="Times New Roman" pitchFamily="18" charset="0"/>
              <a:cs typeface="Times New Roman" pitchFamily="18" charset="0"/>
            </a:endParaRPr>
          </a:p>
          <a:p>
            <a:pPr marL="355600" indent="-355600" algn="just">
              <a:spcBef>
                <a:spcPct val="20000"/>
              </a:spcBef>
              <a:spcAft>
                <a:spcPts val="600"/>
              </a:spcAft>
              <a:buFont typeface="Wingdings" pitchFamily="2" charset="2"/>
              <a:buChar char="v"/>
            </a:pPr>
            <a:endParaRPr lang="en-IN" b="1" dirty="0" smtClean="0">
              <a:solidFill>
                <a:srgbClr val="002060"/>
              </a:solidFill>
              <a:latin typeface="Times New Roman" pitchFamily="18" charset="0"/>
              <a:cs typeface="Times New Roman" pitchFamily="18" charset="0"/>
            </a:endParaRPr>
          </a:p>
        </p:txBody>
      </p:sp>
      <p:sp>
        <p:nvSpPr>
          <p:cNvPr id="22" name="Rectangle 21"/>
          <p:cNvSpPr/>
          <p:nvPr/>
        </p:nvSpPr>
        <p:spPr>
          <a:xfrm>
            <a:off x="76200" y="1371600"/>
            <a:ext cx="4499992" cy="461665"/>
          </a:xfrm>
          <a:prstGeom prst="rect">
            <a:avLst/>
          </a:prstGeom>
        </p:spPr>
        <p:txBody>
          <a:bodyPr wrap="square" anchor="ctr">
            <a:spAutoFit/>
          </a:bodyPr>
          <a:lstStyle/>
          <a:p>
            <a:r>
              <a:rPr lang="en-IN" sz="2400" dirty="0" smtClean="0">
                <a:solidFill>
                  <a:srgbClr val="C00000"/>
                </a:solidFill>
                <a:latin typeface="Arial Black" pitchFamily="34" charset="0"/>
                <a:cs typeface="Times New Roman" pitchFamily="18" charset="0"/>
              </a:rPr>
              <a:t>Background</a:t>
            </a:r>
            <a:endParaRPr lang="en-IN" sz="2400" dirty="0">
              <a:solidFill>
                <a:srgbClr val="C00000"/>
              </a:solidFill>
              <a:latin typeface="Arial Black" pitchFamily="34" charset="0"/>
            </a:endParaRPr>
          </a:p>
        </p:txBody>
      </p:sp>
      <p:sp>
        <p:nvSpPr>
          <p:cNvPr id="14" name="Title 1"/>
          <p:cNvSpPr txBox="1">
            <a:spLocks/>
          </p:cNvSpPr>
          <p:nvPr/>
        </p:nvSpPr>
        <p:spPr>
          <a:xfrm>
            <a:off x="0" y="0"/>
            <a:ext cx="6715140" cy="404664"/>
          </a:xfrm>
          <a:prstGeom prst="rect">
            <a:avLst/>
          </a:prstGeom>
          <a:solidFill>
            <a:srgbClr val="FFC000"/>
          </a:solidFill>
          <a:ln>
            <a:noFill/>
          </a:ln>
        </p:spPr>
        <p:txBody>
          <a:bodyPr vert="horz" lIns="91440" tIns="45720" rIns="91440" bIns="45720" rtlCol="0" anchor="ctr">
            <a:noAutofit/>
          </a:bodyPr>
          <a:lstStyle/>
          <a:p>
            <a:pPr lvl="0">
              <a:spcBef>
                <a:spcPct val="0"/>
              </a:spcBef>
            </a:pPr>
            <a:r>
              <a:rPr lang="en-IN" sz="4000" b="1" dirty="0" smtClean="0"/>
              <a:t>Best Farm Practices to Combat</a:t>
            </a:r>
            <a:endParaRPr lang="en-IN" sz="4000" b="1" i="1" dirty="0">
              <a:effectLst>
                <a:outerShdw blurRad="38100" dist="38100" dir="2700000" algn="tl">
                  <a:srgbClr val="000000">
                    <a:alpha val="43137"/>
                  </a:srgbClr>
                </a:outerShdw>
              </a:effectLst>
              <a:latin typeface="Times New Roman" pitchFamily="18" charset="0"/>
              <a:ea typeface="+mj-ea"/>
              <a:cs typeface="Times New Roman" pitchFamily="18" charset="0"/>
            </a:endParaRPr>
          </a:p>
        </p:txBody>
      </p:sp>
      <p:pic>
        <p:nvPicPr>
          <p:cNvPr id="1028" name="Picture 4" descr="C:\Users\PREETI MAMGAI\Desktop\New Picture-122.png"/>
          <p:cNvPicPr>
            <a:picLocks noChangeAspect="1" noChangeArrowheads="1"/>
          </p:cNvPicPr>
          <p:nvPr/>
        </p:nvPicPr>
        <p:blipFill>
          <a:blip r:embed="rId3" cstate="print">
            <a:lum contrast="40000"/>
          </a:blip>
          <a:srcRect/>
          <a:stretch>
            <a:fillRect/>
          </a:stretch>
        </p:blipFill>
        <p:spPr bwMode="auto">
          <a:xfrm>
            <a:off x="6695760" y="0"/>
            <a:ext cx="2448272" cy="404664"/>
          </a:xfrm>
          <a:prstGeom prst="rect">
            <a:avLst/>
          </a:prstGeom>
          <a:noFill/>
          <a:ln>
            <a:noFill/>
          </a:ln>
        </p:spPr>
      </p:pic>
      <p:sp>
        <p:nvSpPr>
          <p:cNvPr id="15" name="Title 1"/>
          <p:cNvSpPr txBox="1">
            <a:spLocks/>
          </p:cNvSpPr>
          <p:nvPr/>
        </p:nvSpPr>
        <p:spPr>
          <a:xfrm>
            <a:off x="0" y="6453336"/>
            <a:ext cx="9144000" cy="404664"/>
          </a:xfrm>
          <a:prstGeom prst="rect">
            <a:avLst/>
          </a:prstGeom>
          <a:solidFill>
            <a:srgbClr val="92D050"/>
          </a:solidFill>
          <a:ln>
            <a:noFill/>
          </a:ln>
        </p:spPr>
        <p:txBody>
          <a:bodyPr vert="horz" lIns="91440" tIns="45720" rIns="91440" bIns="45720" rtlCol="0" anchor="ctr">
            <a:noAutofit/>
          </a:bodyPr>
          <a:lstStyle/>
          <a:p>
            <a:pPr lvl="0">
              <a:spcBef>
                <a:spcPct val="0"/>
              </a:spcBef>
            </a:pPr>
            <a:r>
              <a:rPr lang="en-IN" sz="2000" b="1" dirty="0" smtClean="0">
                <a:solidFill>
                  <a:srgbClr val="002060"/>
                </a:solidFill>
                <a:latin typeface="Times New Roman" pitchFamily="18" charset="0"/>
                <a:ea typeface="+mj-ea"/>
                <a:cs typeface="Times New Roman" pitchFamily="18" charset="0"/>
              </a:rPr>
              <a:t>Contribution: KVK, IDUKKI, Kerala.</a:t>
            </a:r>
            <a:endParaRPr lang="en-IN" sz="2000" b="1" dirty="0">
              <a:solidFill>
                <a:srgbClr val="002060"/>
              </a:solidFill>
              <a:latin typeface="Times New Roman" pitchFamily="18" charset="0"/>
              <a:ea typeface="+mj-ea"/>
              <a:cs typeface="Times New Roman" pitchFamily="18" charset="0"/>
            </a:endParaRPr>
          </a:p>
        </p:txBody>
      </p:sp>
      <p:sp>
        <p:nvSpPr>
          <p:cNvPr id="16" name="Title 1"/>
          <p:cNvSpPr txBox="1">
            <a:spLocks/>
          </p:cNvSpPr>
          <p:nvPr/>
        </p:nvSpPr>
        <p:spPr>
          <a:xfrm>
            <a:off x="0" y="571480"/>
            <a:ext cx="9144000" cy="495320"/>
          </a:xfrm>
          <a:prstGeom prst="rect">
            <a:avLst/>
          </a:prstGeom>
          <a:solidFill>
            <a:srgbClr val="002060"/>
          </a:solidFill>
          <a:ln>
            <a:noFill/>
          </a:ln>
        </p:spPr>
        <p:txBody>
          <a:bodyPr vert="horz" lIns="91440" tIns="45720" rIns="91440" bIns="45720" rtlCol="0" anchor="ctr">
            <a:noAutofit/>
          </a:bodyPr>
          <a:lstStyle/>
          <a:p>
            <a:pPr lvl="0">
              <a:spcBef>
                <a:spcPct val="0"/>
              </a:spcBef>
            </a:pPr>
            <a:r>
              <a:rPr lang="en-IN" sz="24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Arial" pitchFamily="34" charset="0"/>
                <a:ea typeface="+mj-ea"/>
                <a:cs typeface="Arial" pitchFamily="34" charset="0"/>
              </a:rPr>
              <a:t>Stress Management  in Small Cardamom by </a:t>
            </a:r>
            <a:r>
              <a:rPr lang="en-IN" sz="24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Arial" pitchFamily="34" charset="0"/>
                <a:ea typeface="+mj-ea"/>
                <a:cs typeface="Arial" pitchFamily="34" charset="0"/>
              </a:rPr>
              <a:t>KVK-IDUKKI, Kerala</a:t>
            </a:r>
            <a:endParaRPr lang="en-IN" sz="24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pitchFamily="34" charset="0"/>
              <a:ea typeface="+mj-ea"/>
              <a:cs typeface="Arial" pitchFamily="34" charset="0"/>
            </a:endParaRPr>
          </a:p>
        </p:txBody>
      </p:sp>
      <p:pic>
        <p:nvPicPr>
          <p:cNvPr id="23" name="Picture 22" descr="D:\PP Phots ARM 2019-20\IMG_20200103_160325.jpg"/>
          <p:cNvPicPr/>
          <p:nvPr/>
        </p:nvPicPr>
        <p:blipFill>
          <a:blip r:embed="rId4" cstate="print"/>
          <a:srcRect/>
          <a:stretch>
            <a:fillRect/>
          </a:stretch>
        </p:blipFill>
        <p:spPr bwMode="auto">
          <a:xfrm>
            <a:off x="4786314" y="1357298"/>
            <a:ext cx="4214842" cy="2571768"/>
          </a:xfrm>
          <a:prstGeom prst="rect">
            <a:avLst/>
          </a:prstGeom>
          <a:noFill/>
          <a:ln w="9525">
            <a:noFill/>
            <a:miter lim="800000"/>
            <a:headEnd/>
            <a:tailEnd/>
          </a:ln>
        </p:spPr>
      </p:pic>
      <p:pic>
        <p:nvPicPr>
          <p:cNvPr id="24" name="Picture 23" descr="C:\Users\Sudhakar\Documents\IMG_20191209_143939.jpg"/>
          <p:cNvPicPr/>
          <p:nvPr/>
        </p:nvPicPr>
        <p:blipFill>
          <a:blip r:embed="rId5" cstate="print"/>
          <a:srcRect/>
          <a:stretch>
            <a:fillRect/>
          </a:stretch>
        </p:blipFill>
        <p:spPr bwMode="auto">
          <a:xfrm>
            <a:off x="4786314" y="3929066"/>
            <a:ext cx="2500330" cy="2357454"/>
          </a:xfrm>
          <a:prstGeom prst="rect">
            <a:avLst/>
          </a:prstGeom>
          <a:noFill/>
          <a:ln w="9525">
            <a:noFill/>
            <a:miter lim="800000"/>
            <a:headEnd/>
            <a:tailEnd/>
          </a:ln>
        </p:spPr>
      </p:pic>
      <p:sp>
        <p:nvSpPr>
          <p:cNvPr id="13" name="TextBox 12"/>
          <p:cNvSpPr txBox="1"/>
          <p:nvPr/>
        </p:nvSpPr>
        <p:spPr>
          <a:xfrm>
            <a:off x="5583753" y="6473279"/>
            <a:ext cx="3560247" cy="384721"/>
          </a:xfrm>
          <a:prstGeom prst="rect">
            <a:avLst/>
          </a:prstGeom>
          <a:solidFill>
            <a:srgbClr val="FFFF00"/>
          </a:solidFill>
        </p:spPr>
        <p:txBody>
          <a:bodyPr wrap="square" rtlCol="0">
            <a:spAutoFit/>
          </a:bodyPr>
          <a:lstStyle/>
          <a:p>
            <a:pPr algn="ctr"/>
            <a:r>
              <a:rPr lang="hi-IN" sz="1900" b="1" dirty="0" smtClean="0">
                <a:solidFill>
                  <a:srgbClr val="002060"/>
                </a:solidFill>
              </a:rPr>
              <a:t>दो गज की दूरी </a:t>
            </a:r>
            <a:r>
              <a:rPr lang="en-US" sz="1900" b="1" dirty="0" smtClean="0">
                <a:solidFill>
                  <a:srgbClr val="002060"/>
                </a:solidFill>
              </a:rPr>
              <a:t>- </a:t>
            </a:r>
            <a:r>
              <a:rPr lang="hi-IN" sz="1900" b="1" dirty="0" smtClean="0">
                <a:solidFill>
                  <a:srgbClr val="002060"/>
                </a:solidFill>
              </a:rPr>
              <a:t>है बहुत जरुरी</a:t>
            </a:r>
            <a:r>
              <a:rPr lang="en-US" sz="1900" b="1" dirty="0" smtClean="0">
                <a:solidFill>
                  <a:srgbClr val="002060"/>
                </a:solidFill>
              </a:rPr>
              <a:t> ।</a:t>
            </a:r>
            <a:r>
              <a:rPr lang="hi-IN" sz="1900" b="1" dirty="0" smtClean="0">
                <a:solidFill>
                  <a:srgbClr val="002060"/>
                </a:solidFill>
              </a:rPr>
              <a:t> </a:t>
            </a:r>
            <a:endParaRPr lang="en-IN" sz="1900" b="1" dirty="0" smtClean="0">
              <a:solidFill>
                <a:srgbClr val="002060"/>
              </a:solidFill>
            </a:endParaRPr>
          </a:p>
        </p:txBody>
      </p:sp>
    </p:spTree>
    <p:extLst>
      <p:ext uri="{BB962C8B-B14F-4D97-AF65-F5344CB8AC3E}">
        <p14:creationId xmlns:p14="http://schemas.microsoft.com/office/powerpoint/2010/main" val="23495163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6512" y="1248817"/>
            <a:ext cx="4965702" cy="5075783"/>
          </a:xfrm>
          <a:prstGeom prst="rect">
            <a:avLst/>
          </a:prstGeom>
        </p:spPr>
        <p:txBody>
          <a:bodyPr vert="horz" lIns="91440" tIns="45720" rIns="91440" bIns="45720" rtlCol="0" anchor="t">
            <a:noAutofit/>
          </a:bodyPr>
          <a:lstStyle/>
          <a:p>
            <a:pPr marL="355600" indent="-355600" algn="just">
              <a:spcBef>
                <a:spcPct val="20000"/>
              </a:spcBef>
              <a:spcAft>
                <a:spcPts val="600"/>
              </a:spcAft>
              <a:buFont typeface="Wingdings" pitchFamily="2" charset="2"/>
              <a:buChar char="v"/>
            </a:pPr>
            <a:r>
              <a:rPr lang="en-US" b="1" dirty="0" smtClean="0">
                <a:solidFill>
                  <a:srgbClr val="002060"/>
                </a:solidFill>
                <a:latin typeface="Times New Roman" pitchFamily="18" charset="0"/>
                <a:cs typeface="Times New Roman" pitchFamily="18" charset="0"/>
              </a:rPr>
              <a:t>KVK Idukki intervene in different ways to bring farmers out of this crisis.</a:t>
            </a:r>
          </a:p>
          <a:p>
            <a:pPr marL="355600" indent="-355600" algn="just">
              <a:spcBef>
                <a:spcPct val="20000"/>
              </a:spcBef>
              <a:spcAft>
                <a:spcPts val="600"/>
              </a:spcAft>
              <a:buFont typeface="Wingdings" pitchFamily="2" charset="2"/>
              <a:buChar char="v"/>
            </a:pPr>
            <a:r>
              <a:rPr lang="en-US" b="1" dirty="0" smtClean="0">
                <a:solidFill>
                  <a:srgbClr val="002060"/>
                </a:solidFill>
                <a:latin typeface="Times New Roman" pitchFamily="18" charset="0"/>
                <a:cs typeface="Times New Roman" pitchFamily="18" charset="0"/>
              </a:rPr>
              <a:t> Pink Pigmented Facultative </a:t>
            </a:r>
            <a:r>
              <a:rPr lang="en-US" b="1" dirty="0" err="1" smtClean="0">
                <a:solidFill>
                  <a:srgbClr val="002060"/>
                </a:solidFill>
                <a:latin typeface="Times New Roman" pitchFamily="18" charset="0"/>
                <a:cs typeface="Times New Roman" pitchFamily="18" charset="0"/>
              </a:rPr>
              <a:t>Methylotrophs</a:t>
            </a:r>
            <a:r>
              <a:rPr lang="en-US" b="1" dirty="0" smtClean="0">
                <a:solidFill>
                  <a:srgbClr val="002060"/>
                </a:solidFill>
                <a:latin typeface="Times New Roman" pitchFamily="18" charset="0"/>
                <a:cs typeface="Times New Roman" pitchFamily="18" charset="0"/>
              </a:rPr>
              <a:t> (PPFM) is multiplied by KVK and supplied to farmers to avoid adverse effects of drought. It also improves growth, development , quality and yield of crop plants to 25 %. </a:t>
            </a:r>
          </a:p>
          <a:p>
            <a:pPr marL="355600" indent="-355600" algn="just">
              <a:spcBef>
                <a:spcPct val="20000"/>
              </a:spcBef>
              <a:spcAft>
                <a:spcPts val="600"/>
              </a:spcAft>
              <a:buFont typeface="Wingdings" pitchFamily="2" charset="2"/>
              <a:buChar char="v"/>
            </a:pPr>
            <a:r>
              <a:rPr lang="en-US" b="1" dirty="0" smtClean="0">
                <a:solidFill>
                  <a:srgbClr val="002060"/>
                </a:solidFill>
                <a:latin typeface="Times New Roman" pitchFamily="18" charset="0"/>
                <a:cs typeface="Times New Roman" pitchFamily="18" charset="0"/>
              </a:rPr>
              <a:t>Around 358 farmers (700ha) were benefited by the technology transfer through KVK . Low cost mass multiplication of PPFM online training were also given to farmers and procedure sent through  </a:t>
            </a:r>
            <a:r>
              <a:rPr lang="en-US" b="1" dirty="0" smtClean="0">
                <a:solidFill>
                  <a:srgbClr val="002060"/>
                </a:solidFill>
                <a:latin typeface="Times New Roman" pitchFamily="18" charset="0"/>
                <a:cs typeface="Times New Roman" pitchFamily="18" charset="0"/>
              </a:rPr>
              <a:t>WhatsApp </a:t>
            </a:r>
            <a:r>
              <a:rPr lang="en-US" b="1" dirty="0" smtClean="0">
                <a:solidFill>
                  <a:srgbClr val="002060"/>
                </a:solidFill>
                <a:latin typeface="Times New Roman" pitchFamily="18" charset="0"/>
                <a:cs typeface="Times New Roman" pitchFamily="18" charset="0"/>
              </a:rPr>
              <a:t>message.</a:t>
            </a:r>
          </a:p>
          <a:p>
            <a:pPr marL="355600" indent="-355600" algn="just">
              <a:spcBef>
                <a:spcPct val="20000"/>
              </a:spcBef>
              <a:spcAft>
                <a:spcPts val="600"/>
              </a:spcAft>
              <a:buFont typeface="Wingdings" pitchFamily="2" charset="2"/>
              <a:buChar char="v"/>
            </a:pPr>
            <a:r>
              <a:rPr lang="en-US" b="1" dirty="0" smtClean="0">
                <a:solidFill>
                  <a:srgbClr val="002060"/>
                </a:solidFill>
                <a:latin typeface="Times New Roman" pitchFamily="18" charset="0"/>
                <a:cs typeface="Times New Roman" pitchFamily="18" charset="0"/>
              </a:rPr>
              <a:t>Print media and advisories of the technology by the KVK during Covid-19 period which the farmers to overcome the situation. </a:t>
            </a:r>
            <a:endParaRPr lang="en-IN" b="1" dirty="0">
              <a:solidFill>
                <a:srgbClr val="002060"/>
              </a:solidFill>
              <a:latin typeface="Times New Roman" pitchFamily="18" charset="0"/>
              <a:cs typeface="Times New Roman" pitchFamily="18" charset="0"/>
            </a:endParaRPr>
          </a:p>
        </p:txBody>
      </p:sp>
      <p:sp>
        <p:nvSpPr>
          <p:cNvPr id="22" name="Rectangle 21"/>
          <p:cNvSpPr/>
          <p:nvPr/>
        </p:nvSpPr>
        <p:spPr>
          <a:xfrm>
            <a:off x="0" y="908720"/>
            <a:ext cx="4499992" cy="461665"/>
          </a:xfrm>
          <a:prstGeom prst="rect">
            <a:avLst/>
          </a:prstGeom>
        </p:spPr>
        <p:txBody>
          <a:bodyPr wrap="square" anchor="ctr">
            <a:spAutoFit/>
          </a:bodyPr>
          <a:lstStyle/>
          <a:p>
            <a:r>
              <a:rPr lang="en-IN" sz="2400" dirty="0" smtClean="0">
                <a:solidFill>
                  <a:srgbClr val="C00000"/>
                </a:solidFill>
                <a:latin typeface="Arial Black" pitchFamily="34" charset="0"/>
                <a:cs typeface="Times New Roman" pitchFamily="18" charset="0"/>
              </a:rPr>
              <a:t>Action points</a:t>
            </a:r>
            <a:endParaRPr lang="en-IN" sz="2400" dirty="0">
              <a:solidFill>
                <a:srgbClr val="C00000"/>
              </a:solidFill>
              <a:latin typeface="Arial Black" pitchFamily="34" charset="0"/>
            </a:endParaRPr>
          </a:p>
        </p:txBody>
      </p:sp>
      <p:sp>
        <p:nvSpPr>
          <p:cNvPr id="20" name="Title 1"/>
          <p:cNvSpPr txBox="1">
            <a:spLocks/>
          </p:cNvSpPr>
          <p:nvPr/>
        </p:nvSpPr>
        <p:spPr>
          <a:xfrm>
            <a:off x="0" y="6453336"/>
            <a:ext cx="9144000" cy="404664"/>
          </a:xfrm>
          <a:prstGeom prst="rect">
            <a:avLst/>
          </a:prstGeom>
          <a:solidFill>
            <a:srgbClr val="92D050"/>
          </a:solidFill>
          <a:ln>
            <a:noFill/>
          </a:ln>
        </p:spPr>
        <p:txBody>
          <a:bodyPr vert="horz" lIns="91440" tIns="45720" rIns="91440" bIns="45720" rtlCol="0" anchor="ctr">
            <a:noAutofit/>
          </a:bodyPr>
          <a:lstStyle/>
          <a:p>
            <a:pPr lvl="0">
              <a:spcBef>
                <a:spcPct val="0"/>
              </a:spcBef>
            </a:pPr>
            <a:r>
              <a:rPr lang="en-IN" sz="2000" b="1" dirty="0" smtClean="0">
                <a:solidFill>
                  <a:srgbClr val="002060"/>
                </a:solidFill>
                <a:latin typeface="Times New Roman" pitchFamily="18" charset="0"/>
                <a:cs typeface="Times New Roman" pitchFamily="18" charset="0"/>
              </a:rPr>
              <a:t>Contribution: KVK, IDUKKI, Kerala.</a:t>
            </a:r>
            <a:endParaRPr lang="en-IN" sz="2000" b="1" dirty="0">
              <a:solidFill>
                <a:srgbClr val="002060"/>
              </a:solidFill>
              <a:latin typeface="Times New Roman" pitchFamily="18" charset="0"/>
              <a:cs typeface="Times New Roman" pitchFamily="18" charset="0"/>
            </a:endParaRPr>
          </a:p>
        </p:txBody>
      </p:sp>
      <p:sp>
        <p:nvSpPr>
          <p:cNvPr id="14" name="Title 1"/>
          <p:cNvSpPr txBox="1">
            <a:spLocks/>
          </p:cNvSpPr>
          <p:nvPr/>
        </p:nvSpPr>
        <p:spPr>
          <a:xfrm>
            <a:off x="0" y="0"/>
            <a:ext cx="6715140" cy="404664"/>
          </a:xfrm>
          <a:prstGeom prst="rect">
            <a:avLst/>
          </a:prstGeom>
          <a:solidFill>
            <a:srgbClr val="FFC000"/>
          </a:solidFill>
          <a:ln>
            <a:noFill/>
          </a:ln>
        </p:spPr>
        <p:txBody>
          <a:bodyPr vert="horz" lIns="91440" tIns="45720" rIns="91440" bIns="45720" rtlCol="0" anchor="ctr">
            <a:noAutofit/>
          </a:bodyPr>
          <a:lstStyle/>
          <a:p>
            <a:pPr lvl="0">
              <a:spcBef>
                <a:spcPct val="0"/>
              </a:spcBef>
            </a:pPr>
            <a:r>
              <a:rPr lang="en-IN" sz="4000" b="1" dirty="0" smtClean="0"/>
              <a:t>Best Farm Practices to Combat</a:t>
            </a:r>
            <a:endParaRPr lang="en-IN" sz="4000" b="1" i="1" dirty="0">
              <a:effectLst>
                <a:outerShdw blurRad="38100" dist="38100" dir="2700000" algn="tl">
                  <a:srgbClr val="000000">
                    <a:alpha val="43137"/>
                  </a:srgbClr>
                </a:outerShdw>
              </a:effectLst>
              <a:latin typeface="Times New Roman" pitchFamily="18" charset="0"/>
              <a:ea typeface="+mj-ea"/>
              <a:cs typeface="Times New Roman" pitchFamily="18" charset="0"/>
            </a:endParaRPr>
          </a:p>
        </p:txBody>
      </p:sp>
      <p:pic>
        <p:nvPicPr>
          <p:cNvPr id="15" name="Picture 4" descr="C:\Users\PREETI MAMGAI\Desktop\New Picture-122.png"/>
          <p:cNvPicPr>
            <a:picLocks noChangeAspect="1" noChangeArrowheads="1"/>
          </p:cNvPicPr>
          <p:nvPr/>
        </p:nvPicPr>
        <p:blipFill>
          <a:blip r:embed="rId2" cstate="print">
            <a:lum contrast="40000"/>
          </a:blip>
          <a:srcRect/>
          <a:stretch>
            <a:fillRect/>
          </a:stretch>
        </p:blipFill>
        <p:spPr bwMode="auto">
          <a:xfrm>
            <a:off x="6695760" y="0"/>
            <a:ext cx="2448272" cy="404664"/>
          </a:xfrm>
          <a:prstGeom prst="rect">
            <a:avLst/>
          </a:prstGeom>
          <a:noFill/>
          <a:ln>
            <a:noFill/>
          </a:ln>
        </p:spPr>
      </p:pic>
      <p:pic>
        <p:nvPicPr>
          <p:cNvPr id="17" name="Picture 16" descr="C:\Users\Sudhakar\Documents\IMG_20191209_143911.jpg"/>
          <p:cNvPicPr/>
          <p:nvPr/>
        </p:nvPicPr>
        <p:blipFill>
          <a:blip r:embed="rId3" cstate="print"/>
          <a:srcRect/>
          <a:stretch>
            <a:fillRect/>
          </a:stretch>
        </p:blipFill>
        <p:spPr bwMode="auto">
          <a:xfrm>
            <a:off x="4984182" y="1643050"/>
            <a:ext cx="4124322" cy="3929090"/>
          </a:xfrm>
          <a:prstGeom prst="rect">
            <a:avLst/>
          </a:prstGeom>
          <a:noFill/>
          <a:ln w="9525">
            <a:solidFill>
              <a:srgbClr val="FF0000"/>
            </a:solidFill>
            <a:miter lim="800000"/>
            <a:headEnd/>
            <a:tailEnd/>
          </a:ln>
        </p:spPr>
      </p:pic>
      <p:sp>
        <p:nvSpPr>
          <p:cNvPr id="10" name="TextBox 9"/>
          <p:cNvSpPr txBox="1"/>
          <p:nvPr/>
        </p:nvSpPr>
        <p:spPr>
          <a:xfrm>
            <a:off x="5583753" y="6473279"/>
            <a:ext cx="3560247" cy="384721"/>
          </a:xfrm>
          <a:prstGeom prst="rect">
            <a:avLst/>
          </a:prstGeom>
          <a:solidFill>
            <a:srgbClr val="FFFF00"/>
          </a:solidFill>
        </p:spPr>
        <p:txBody>
          <a:bodyPr wrap="square" rtlCol="0">
            <a:spAutoFit/>
          </a:bodyPr>
          <a:lstStyle/>
          <a:p>
            <a:pPr algn="ctr"/>
            <a:r>
              <a:rPr lang="hi-IN" sz="1900" b="1" dirty="0" smtClean="0">
                <a:solidFill>
                  <a:srgbClr val="002060"/>
                </a:solidFill>
              </a:rPr>
              <a:t>दो गज की दूरी </a:t>
            </a:r>
            <a:r>
              <a:rPr lang="en-US" sz="1900" b="1" dirty="0" smtClean="0">
                <a:solidFill>
                  <a:srgbClr val="002060"/>
                </a:solidFill>
              </a:rPr>
              <a:t>- </a:t>
            </a:r>
            <a:r>
              <a:rPr lang="hi-IN" sz="1900" b="1" dirty="0" smtClean="0">
                <a:solidFill>
                  <a:srgbClr val="002060"/>
                </a:solidFill>
              </a:rPr>
              <a:t>है बहुत जरुरी</a:t>
            </a:r>
            <a:r>
              <a:rPr lang="en-US" sz="1900" b="1" dirty="0" smtClean="0">
                <a:solidFill>
                  <a:srgbClr val="002060"/>
                </a:solidFill>
              </a:rPr>
              <a:t> ।</a:t>
            </a:r>
            <a:r>
              <a:rPr lang="hi-IN" sz="1900" b="1" dirty="0" smtClean="0">
                <a:solidFill>
                  <a:srgbClr val="002060"/>
                </a:solidFill>
              </a:rPr>
              <a:t> </a:t>
            </a:r>
            <a:endParaRPr lang="en-IN" sz="1900" b="1" dirty="0" smtClean="0">
              <a:solidFill>
                <a:srgbClr val="002060"/>
              </a:solidFill>
            </a:endParaRPr>
          </a:p>
        </p:txBody>
      </p:sp>
      <p:sp>
        <p:nvSpPr>
          <p:cNvPr id="11" name="Title 1"/>
          <p:cNvSpPr txBox="1">
            <a:spLocks/>
          </p:cNvSpPr>
          <p:nvPr/>
        </p:nvSpPr>
        <p:spPr>
          <a:xfrm>
            <a:off x="0" y="433734"/>
            <a:ext cx="9144000" cy="546994"/>
          </a:xfrm>
          <a:prstGeom prst="rect">
            <a:avLst/>
          </a:prstGeom>
          <a:solidFill>
            <a:srgbClr val="002060"/>
          </a:solidFill>
          <a:ln>
            <a:noFill/>
          </a:ln>
        </p:spPr>
        <p:txBody>
          <a:bodyPr vert="horz" lIns="91440" tIns="45720" rIns="91440" bIns="45720" rtlCol="0" anchor="ctr">
            <a:noAutofit/>
          </a:bodyPr>
          <a:lstStyle/>
          <a:p>
            <a:pPr lvl="0">
              <a:spcBef>
                <a:spcPct val="0"/>
              </a:spcBef>
            </a:pPr>
            <a:r>
              <a:rPr lang="en-IN" sz="24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Arial" pitchFamily="34" charset="0"/>
                <a:ea typeface="+mj-ea"/>
                <a:cs typeface="Arial" pitchFamily="34" charset="0"/>
              </a:rPr>
              <a:t>Stress Management  in Small Cardamom by KVK-IDUKKI ,Kerala</a:t>
            </a:r>
            <a:endParaRPr lang="en-IN" sz="24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pitchFamily="34" charset="0"/>
              <a:ea typeface="+mj-ea"/>
              <a:cs typeface="Arial" pitchFamily="34" charset="0"/>
            </a:endParaRPr>
          </a:p>
        </p:txBody>
      </p:sp>
    </p:spTree>
    <p:extLst>
      <p:ext uri="{BB962C8B-B14F-4D97-AF65-F5344CB8AC3E}">
        <p14:creationId xmlns:p14="http://schemas.microsoft.com/office/powerpoint/2010/main" val="9999339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a:spLocks noGrp="1"/>
          </p:cNvSpPr>
          <p:nvPr>
            <p:ph type="title"/>
          </p:nvPr>
        </p:nvSpPr>
        <p:spPr>
          <a:xfrm>
            <a:off x="0" y="0"/>
            <a:ext cx="9144000" cy="642918"/>
          </a:xfrm>
          <a:solidFill>
            <a:srgbClr val="00B050"/>
          </a:solidFill>
          <a:ln>
            <a:solidFill>
              <a:srgbClr val="C00000"/>
            </a:solidFill>
          </a:ln>
        </p:spPr>
        <p:txBody>
          <a:bodyPr>
            <a:normAutofit fontScale="90000"/>
          </a:bodyPr>
          <a:lstStyle/>
          <a:p>
            <a:r>
              <a:rPr lang="en-US" sz="2400" b="1" dirty="0">
                <a:solidFill>
                  <a:schemeClr val="bg1"/>
                </a:solidFill>
                <a:latin typeface="Arial" pitchFamily="34" charset="0"/>
                <a:cs typeface="Arial" pitchFamily="34" charset="0"/>
              </a:rPr>
              <a:t>Assessment of different innovative technologies for deterring crop raiding wild elephants</a:t>
            </a:r>
          </a:p>
        </p:txBody>
      </p:sp>
      <p:sp>
        <p:nvSpPr>
          <p:cNvPr id="4" name="TextBox 3"/>
          <p:cNvSpPr txBox="1"/>
          <p:nvPr/>
        </p:nvSpPr>
        <p:spPr>
          <a:xfrm>
            <a:off x="76200" y="764738"/>
            <a:ext cx="8991600" cy="1292662"/>
          </a:xfrm>
          <a:prstGeom prst="rect">
            <a:avLst/>
          </a:prstGeom>
          <a:solidFill>
            <a:schemeClr val="bg2"/>
          </a:solidFill>
          <a:ln w="28575">
            <a:solidFill>
              <a:schemeClr val="tx1"/>
            </a:solidFill>
          </a:ln>
        </p:spPr>
        <p:txBody>
          <a:bodyPr wrap="square" rtlCol="0">
            <a:spAutoFit/>
          </a:bodyPr>
          <a:lstStyle/>
          <a:p>
            <a:r>
              <a:rPr lang="en-US" b="1" dirty="0">
                <a:solidFill>
                  <a:srgbClr val="FF3399"/>
                </a:solidFill>
                <a:latin typeface="Arial" pitchFamily="34" charset="0"/>
                <a:cs typeface="Arial" pitchFamily="34" charset="0"/>
              </a:rPr>
              <a:t>Background: </a:t>
            </a:r>
            <a:r>
              <a:rPr lang="en-US" sz="2000" b="1" dirty="0"/>
              <a:t>An average of 30% of the crop was damaged by wild elephant attack</a:t>
            </a:r>
          </a:p>
          <a:p>
            <a:r>
              <a:rPr lang="en-US" b="1" dirty="0">
                <a:solidFill>
                  <a:srgbClr val="FF3399"/>
                </a:solidFill>
                <a:latin typeface="Arial" pitchFamily="34" charset="0"/>
                <a:cs typeface="Arial" pitchFamily="34" charset="0"/>
              </a:rPr>
              <a:t>Technology: </a:t>
            </a:r>
            <a:r>
              <a:rPr lang="en-US" sz="2000" b="1" dirty="0"/>
              <a:t>Placing 10 units (</a:t>
            </a:r>
            <a:r>
              <a:rPr lang="en-US" sz="2000" b="1" dirty="0" err="1"/>
              <a:t>KrishiRakshak</a:t>
            </a:r>
            <a:r>
              <a:rPr lang="en-US" sz="2000" b="1" dirty="0"/>
              <a:t>) per acre + Spray </a:t>
            </a:r>
            <a:r>
              <a:rPr lang="en-US" sz="2000" b="1" dirty="0" err="1"/>
              <a:t>Panchagavya</a:t>
            </a:r>
            <a:r>
              <a:rPr lang="en-US" sz="2000" b="1" dirty="0"/>
              <a:t> based Herbal Extract @ 100ml/ L of water + Placing 10 bee boxes</a:t>
            </a:r>
          </a:p>
          <a:p>
            <a:r>
              <a:rPr lang="en-US" b="1" dirty="0">
                <a:solidFill>
                  <a:srgbClr val="FF3399"/>
                </a:solidFill>
                <a:latin typeface="Arial" pitchFamily="34" charset="0"/>
                <a:cs typeface="Arial" pitchFamily="34" charset="0"/>
              </a:rPr>
              <a:t>Intervention process : </a:t>
            </a:r>
            <a:r>
              <a:rPr lang="en-US" b="1" dirty="0">
                <a:latin typeface="Arial" pitchFamily="34" charset="0"/>
                <a:cs typeface="Arial" pitchFamily="34" charset="0"/>
              </a:rPr>
              <a:t>OFT, FLD, Training, Advisory</a:t>
            </a:r>
            <a:endParaRPr lang="en-IN" b="1" dirty="0">
              <a:latin typeface="Arial" pitchFamily="34" charset="0"/>
              <a:cs typeface="Arial" pitchFamily="34" charset="0"/>
            </a:endParaRPr>
          </a:p>
        </p:txBody>
      </p:sp>
      <p:sp>
        <p:nvSpPr>
          <p:cNvPr id="8" name="TextBox 7"/>
          <p:cNvSpPr txBox="1"/>
          <p:nvPr/>
        </p:nvSpPr>
        <p:spPr>
          <a:xfrm>
            <a:off x="76200" y="2202120"/>
            <a:ext cx="8991600" cy="2369880"/>
          </a:xfrm>
          <a:prstGeom prst="rect">
            <a:avLst/>
          </a:prstGeom>
          <a:solidFill>
            <a:schemeClr val="bg2"/>
          </a:solidFill>
          <a:ln w="28575">
            <a:noFill/>
          </a:ln>
        </p:spPr>
        <p:txBody>
          <a:bodyPr wrap="square" rtlCol="0">
            <a:spAutoFit/>
          </a:bodyPr>
          <a:lstStyle/>
          <a:p>
            <a:r>
              <a:rPr lang="en-US" sz="2000" b="1" dirty="0">
                <a:solidFill>
                  <a:srgbClr val="FF3399"/>
                </a:solidFill>
                <a:latin typeface="Arial" pitchFamily="34" charset="0"/>
                <a:cs typeface="Arial" pitchFamily="34" charset="0"/>
              </a:rPr>
              <a:t>Impact:</a:t>
            </a:r>
            <a:endParaRPr lang="en-US" sz="2800" b="1" dirty="0">
              <a:solidFill>
                <a:srgbClr val="FF3399"/>
              </a:solidFill>
              <a:latin typeface="Arial" pitchFamily="34" charset="0"/>
              <a:cs typeface="Arial" pitchFamily="34" charset="0"/>
            </a:endParaRPr>
          </a:p>
          <a:p>
            <a:pPr>
              <a:buFont typeface="Wingdings" pitchFamily="2" charset="2"/>
              <a:buChar char="Ø"/>
            </a:pPr>
            <a:r>
              <a:rPr lang="en-US" b="1" dirty="0">
                <a:solidFill>
                  <a:srgbClr val="002060"/>
                </a:solidFill>
                <a:latin typeface="Arial" pitchFamily="34" charset="0"/>
                <a:cs typeface="Arial" pitchFamily="34" charset="0"/>
              </a:rPr>
              <a:t> Horizontal spread 		: 70 ha</a:t>
            </a:r>
          </a:p>
          <a:p>
            <a:pPr>
              <a:buFont typeface="Wingdings" pitchFamily="2" charset="2"/>
              <a:buChar char="Ø"/>
            </a:pPr>
            <a:r>
              <a:rPr lang="en-US" b="1" dirty="0">
                <a:solidFill>
                  <a:srgbClr val="002060"/>
                </a:solidFill>
                <a:latin typeface="Arial" pitchFamily="34" charset="0"/>
                <a:cs typeface="Arial" pitchFamily="34" charset="0"/>
              </a:rPr>
              <a:t> Increase in Yield   		: </a:t>
            </a:r>
            <a:r>
              <a:rPr lang="en-US" sz="2000" b="1" dirty="0"/>
              <a:t>68 % </a:t>
            </a:r>
          </a:p>
          <a:p>
            <a:pPr>
              <a:buFont typeface="Wingdings" pitchFamily="2" charset="2"/>
              <a:buChar char="Ø"/>
            </a:pPr>
            <a:r>
              <a:rPr lang="en-US" b="1" dirty="0">
                <a:solidFill>
                  <a:srgbClr val="002060"/>
                </a:solidFill>
                <a:latin typeface="Arial" pitchFamily="34" charset="0"/>
                <a:cs typeface="Arial" pitchFamily="34" charset="0"/>
              </a:rPr>
              <a:t>Reduction in elephant attack	: 75%</a:t>
            </a:r>
          </a:p>
          <a:p>
            <a:pPr>
              <a:buFont typeface="Wingdings" pitchFamily="2" charset="2"/>
              <a:buChar char="Ø"/>
            </a:pPr>
            <a:r>
              <a:rPr lang="en-US" b="1" dirty="0">
                <a:solidFill>
                  <a:srgbClr val="002060"/>
                </a:solidFill>
                <a:latin typeface="Arial" pitchFamily="34" charset="0"/>
                <a:cs typeface="Arial" pitchFamily="34" charset="0"/>
              </a:rPr>
              <a:t> Cost saving			: 26%</a:t>
            </a:r>
          </a:p>
          <a:p>
            <a:pPr>
              <a:buFont typeface="Wingdings" pitchFamily="2" charset="2"/>
              <a:buChar char="Ø"/>
            </a:pPr>
            <a:r>
              <a:rPr lang="en-US" b="1" dirty="0">
                <a:solidFill>
                  <a:srgbClr val="002060"/>
                </a:solidFill>
                <a:latin typeface="Arial" pitchFamily="34" charset="0"/>
                <a:cs typeface="Arial" pitchFamily="34" charset="0"/>
              </a:rPr>
              <a:t> Complimentary effect		: Growth increased due to </a:t>
            </a:r>
            <a:r>
              <a:rPr lang="en-US" b="1" dirty="0" err="1">
                <a:solidFill>
                  <a:srgbClr val="002060"/>
                </a:solidFill>
                <a:latin typeface="Arial" pitchFamily="34" charset="0"/>
                <a:cs typeface="Arial" pitchFamily="34" charset="0"/>
              </a:rPr>
              <a:t>Panchagavya</a:t>
            </a:r>
            <a:r>
              <a:rPr lang="en-US" b="1" dirty="0">
                <a:solidFill>
                  <a:srgbClr val="002060"/>
                </a:solidFill>
                <a:latin typeface="Arial" pitchFamily="34" charset="0"/>
                <a:cs typeface="Arial" pitchFamily="34" charset="0"/>
              </a:rPr>
              <a:t> spray</a:t>
            </a:r>
          </a:p>
          <a:p>
            <a:pPr>
              <a:buFont typeface="Wingdings" pitchFamily="2" charset="2"/>
              <a:buChar char="Ø"/>
            </a:pPr>
            <a:r>
              <a:rPr lang="en-US" b="1" dirty="0">
                <a:solidFill>
                  <a:srgbClr val="002060"/>
                </a:solidFill>
                <a:latin typeface="Arial" pitchFamily="34" charset="0"/>
                <a:cs typeface="Arial" pitchFamily="34" charset="0"/>
              </a:rPr>
              <a:t>Net return 			: 60-80 %</a:t>
            </a:r>
          </a:p>
          <a:p>
            <a:pPr>
              <a:buFont typeface="Wingdings" pitchFamily="2" charset="2"/>
              <a:buChar char="Ø"/>
            </a:pPr>
            <a:r>
              <a:rPr lang="en-US" b="1" dirty="0">
                <a:solidFill>
                  <a:srgbClr val="002060"/>
                </a:solidFill>
                <a:latin typeface="Arial" pitchFamily="34" charset="0"/>
                <a:cs typeface="Arial" pitchFamily="34" charset="0"/>
              </a:rPr>
              <a:t> BCR 				</a:t>
            </a:r>
            <a:r>
              <a:rPr lang="en-US" b="1" dirty="0" smtClean="0">
                <a:solidFill>
                  <a:srgbClr val="002060"/>
                </a:solidFill>
                <a:latin typeface="Arial" pitchFamily="34" charset="0"/>
                <a:cs typeface="Arial" pitchFamily="34" charset="0"/>
              </a:rPr>
              <a:t>: 2.14</a:t>
            </a:r>
            <a:endParaRPr lang="en-US" b="1" dirty="0">
              <a:solidFill>
                <a:srgbClr val="002060"/>
              </a:solidFill>
              <a:latin typeface="Arial" pitchFamily="34" charset="0"/>
              <a:cs typeface="Arial" pitchFamily="34" charset="0"/>
            </a:endParaRPr>
          </a:p>
        </p:txBody>
      </p:sp>
      <p:pic>
        <p:nvPicPr>
          <p:cNvPr id="13" name="Picture 12" descr="H:\DFI to Preethu Madam\Picture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50" y="4724400"/>
            <a:ext cx="3054350" cy="1928927"/>
          </a:xfrm>
          <a:prstGeom prst="rect">
            <a:avLst/>
          </a:prstGeom>
          <a:noFill/>
          <a:ln>
            <a:noFill/>
          </a:ln>
        </p:spPr>
      </p:pic>
      <p:pic>
        <p:nvPicPr>
          <p:cNvPr id="14" name="Picture 13" descr="H:\DFI to Preethu Madam\Picture3.jpg"/>
          <p:cNvPicPr/>
          <p:nvPr/>
        </p:nvPicPr>
        <p:blipFill>
          <a:blip r:embed="rId4">
            <a:extLst>
              <a:ext uri="{28A0092B-C50C-407E-A947-70E740481C1C}">
                <a14:useLocalDpi xmlns:a14="http://schemas.microsoft.com/office/drawing/2010/main" val="0"/>
              </a:ext>
            </a:extLst>
          </a:blip>
          <a:srcRect/>
          <a:stretch>
            <a:fillRect/>
          </a:stretch>
        </p:blipFill>
        <p:spPr bwMode="auto">
          <a:xfrm>
            <a:off x="3200401" y="4724400"/>
            <a:ext cx="2819400" cy="1928927"/>
          </a:xfrm>
          <a:prstGeom prst="rect">
            <a:avLst/>
          </a:prstGeom>
          <a:noFill/>
          <a:ln w="3175">
            <a:solidFill>
              <a:srgbClr val="C00000"/>
            </a:solidFill>
          </a:ln>
        </p:spPr>
      </p:pic>
      <p:pic>
        <p:nvPicPr>
          <p:cNvPr id="15" name="Picture 14" descr="H:\DFI to Preethu Madam\Picture2.jpg"/>
          <p:cNvPicPr/>
          <p:nvPr/>
        </p:nvPicPr>
        <p:blipFill>
          <a:blip r:embed="rId5">
            <a:extLst>
              <a:ext uri="{28A0092B-C50C-407E-A947-70E740481C1C}">
                <a14:useLocalDpi xmlns:a14="http://schemas.microsoft.com/office/drawing/2010/main" val="0"/>
              </a:ext>
            </a:extLst>
          </a:blip>
          <a:srcRect/>
          <a:stretch>
            <a:fillRect/>
          </a:stretch>
        </p:blipFill>
        <p:spPr bwMode="auto">
          <a:xfrm>
            <a:off x="6102350" y="4724400"/>
            <a:ext cx="2965450" cy="1928927"/>
          </a:xfrm>
          <a:prstGeom prst="rect">
            <a:avLst/>
          </a:prstGeom>
          <a:noFill/>
          <a:ln>
            <a:noFill/>
          </a:ln>
        </p:spPr>
      </p:pic>
    </p:spTree>
    <p:extLst>
      <p:ext uri="{BB962C8B-B14F-4D97-AF65-F5344CB8AC3E}">
        <p14:creationId xmlns:p14="http://schemas.microsoft.com/office/powerpoint/2010/main" val="22411181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a:spLocks noGrp="1"/>
          </p:cNvSpPr>
          <p:nvPr>
            <p:ph type="title"/>
          </p:nvPr>
        </p:nvSpPr>
        <p:spPr>
          <a:xfrm>
            <a:off x="0" y="0"/>
            <a:ext cx="9144000" cy="620688"/>
          </a:xfrm>
          <a:solidFill>
            <a:srgbClr val="00B050"/>
          </a:solidFill>
          <a:ln>
            <a:solidFill>
              <a:srgbClr val="C00000"/>
            </a:solidFill>
          </a:ln>
        </p:spPr>
        <p:txBody>
          <a:bodyPr>
            <a:noAutofit/>
          </a:bodyPr>
          <a:lstStyle/>
          <a:p>
            <a:r>
              <a:rPr lang="en-US" sz="2000" b="1" dirty="0">
                <a:solidFill>
                  <a:schemeClr val="bg1"/>
                </a:solidFill>
                <a:latin typeface="Arial" pitchFamily="34" charset="0"/>
                <a:cs typeface="Arial" pitchFamily="34" charset="0"/>
              </a:rPr>
              <a:t>Application of IIHR Vegetable Nutrient spray which results in mitigating nutritional irregularities in Passion fruit</a:t>
            </a:r>
          </a:p>
        </p:txBody>
      </p:sp>
      <p:sp>
        <p:nvSpPr>
          <p:cNvPr id="4" name="TextBox 3"/>
          <p:cNvSpPr txBox="1"/>
          <p:nvPr/>
        </p:nvSpPr>
        <p:spPr>
          <a:xfrm>
            <a:off x="76200" y="761762"/>
            <a:ext cx="8991600" cy="1600438"/>
          </a:xfrm>
          <a:prstGeom prst="rect">
            <a:avLst/>
          </a:prstGeom>
          <a:solidFill>
            <a:schemeClr val="bg2"/>
          </a:solidFill>
          <a:ln w="28575">
            <a:solidFill>
              <a:schemeClr val="tx1"/>
            </a:solidFill>
          </a:ln>
        </p:spPr>
        <p:txBody>
          <a:bodyPr wrap="square" rtlCol="0">
            <a:spAutoFit/>
          </a:bodyPr>
          <a:lstStyle/>
          <a:p>
            <a:r>
              <a:rPr lang="en-US" b="1" dirty="0">
                <a:solidFill>
                  <a:srgbClr val="FF3399"/>
                </a:solidFill>
                <a:latin typeface="Arial" pitchFamily="34" charset="0"/>
                <a:cs typeface="Arial" pitchFamily="34" charset="0"/>
              </a:rPr>
              <a:t>Background: </a:t>
            </a:r>
            <a:r>
              <a:rPr lang="en-US" sz="2000" b="1" dirty="0">
                <a:cs typeface="Arial" pitchFamily="34" charset="0"/>
              </a:rPr>
              <a:t>Micronutrient deficiency leading </a:t>
            </a:r>
            <a:r>
              <a:rPr lang="en-US" sz="2000" b="1" dirty="0"/>
              <a:t>fruits with less juice, soft seeds, less fruit set, high fruit drop, malformed / shriveled fruits, low TSS and high acidity of juice</a:t>
            </a:r>
            <a:r>
              <a:rPr lang="en-US" dirty="0"/>
              <a:t>. </a:t>
            </a:r>
          </a:p>
          <a:p>
            <a:r>
              <a:rPr lang="en-US" b="1" dirty="0">
                <a:solidFill>
                  <a:srgbClr val="FF3399"/>
                </a:solidFill>
                <a:latin typeface="Arial" pitchFamily="34" charset="0"/>
                <a:cs typeface="Arial" pitchFamily="34" charset="0"/>
              </a:rPr>
              <a:t>Source of Technology: </a:t>
            </a:r>
            <a:r>
              <a:rPr lang="en-US" sz="2000" b="1" dirty="0"/>
              <a:t>TNAU, 2015 and IIHR -2016</a:t>
            </a:r>
          </a:p>
          <a:p>
            <a:r>
              <a:rPr lang="en-US" b="1" dirty="0">
                <a:solidFill>
                  <a:srgbClr val="FF3399"/>
                </a:solidFill>
                <a:latin typeface="Arial" pitchFamily="34" charset="0"/>
                <a:cs typeface="Arial" pitchFamily="34" charset="0"/>
              </a:rPr>
              <a:t>Intervention process : </a:t>
            </a:r>
            <a:r>
              <a:rPr lang="en-US" b="1" dirty="0">
                <a:solidFill>
                  <a:srgbClr val="002060"/>
                </a:solidFill>
                <a:latin typeface="Arial" pitchFamily="34" charset="0"/>
                <a:cs typeface="Arial" pitchFamily="34" charset="0"/>
              </a:rPr>
              <a:t> </a:t>
            </a:r>
            <a:r>
              <a:rPr lang="en-US" b="1" dirty="0">
                <a:latin typeface="Arial" pitchFamily="34" charset="0"/>
                <a:cs typeface="Arial" pitchFamily="34" charset="0"/>
              </a:rPr>
              <a:t>OFT, Training,  Advisory, Demonstrations </a:t>
            </a:r>
            <a:endParaRPr lang="en-IN" b="1" dirty="0">
              <a:latin typeface="Arial" pitchFamily="34" charset="0"/>
              <a:cs typeface="Arial" pitchFamily="34" charset="0"/>
            </a:endParaRPr>
          </a:p>
        </p:txBody>
      </p:sp>
      <p:sp>
        <p:nvSpPr>
          <p:cNvPr id="8" name="TextBox 7"/>
          <p:cNvSpPr txBox="1"/>
          <p:nvPr/>
        </p:nvSpPr>
        <p:spPr>
          <a:xfrm>
            <a:off x="76200" y="2413099"/>
            <a:ext cx="8991600" cy="2616101"/>
          </a:xfrm>
          <a:prstGeom prst="rect">
            <a:avLst/>
          </a:prstGeom>
          <a:solidFill>
            <a:schemeClr val="bg2"/>
          </a:solidFill>
          <a:ln w="28575">
            <a:noFill/>
          </a:ln>
        </p:spPr>
        <p:txBody>
          <a:bodyPr wrap="square" rtlCol="0">
            <a:spAutoFit/>
          </a:bodyPr>
          <a:lstStyle/>
          <a:p>
            <a:r>
              <a:rPr lang="en-US" sz="2000" b="1" dirty="0">
                <a:solidFill>
                  <a:srgbClr val="FF3399"/>
                </a:solidFill>
                <a:latin typeface="Arial" pitchFamily="34" charset="0"/>
                <a:cs typeface="Arial" pitchFamily="34" charset="0"/>
              </a:rPr>
              <a:t>Impact:</a:t>
            </a:r>
            <a:endParaRPr lang="en-US" sz="2800" b="1" dirty="0">
              <a:solidFill>
                <a:srgbClr val="FF3399"/>
              </a:solidFill>
              <a:latin typeface="Arial" pitchFamily="34" charset="0"/>
              <a:cs typeface="Arial" pitchFamily="34" charset="0"/>
            </a:endParaRPr>
          </a:p>
          <a:p>
            <a:pPr>
              <a:buFont typeface="Wingdings" pitchFamily="2" charset="2"/>
              <a:buChar char="Ø"/>
            </a:pPr>
            <a:r>
              <a:rPr lang="en-US" b="1" dirty="0">
                <a:solidFill>
                  <a:srgbClr val="002060"/>
                </a:solidFill>
                <a:latin typeface="Arial" pitchFamily="34" charset="0"/>
                <a:cs typeface="Arial" pitchFamily="34" charset="0"/>
              </a:rPr>
              <a:t> Horizontal spread 			: 15 ha</a:t>
            </a:r>
          </a:p>
          <a:p>
            <a:pPr>
              <a:buFont typeface="Wingdings" pitchFamily="2" charset="2"/>
              <a:buChar char="Ø"/>
            </a:pPr>
            <a:r>
              <a:rPr lang="en-US" b="1" dirty="0">
                <a:solidFill>
                  <a:srgbClr val="002060"/>
                </a:solidFill>
                <a:latin typeface="Arial" pitchFamily="34" charset="0"/>
                <a:cs typeface="Arial" pitchFamily="34" charset="0"/>
              </a:rPr>
              <a:t> Increase in Yield   			: 29%</a:t>
            </a:r>
          </a:p>
          <a:p>
            <a:pPr>
              <a:buFont typeface="Wingdings" pitchFamily="2" charset="2"/>
              <a:buChar char="Ø"/>
            </a:pPr>
            <a:r>
              <a:rPr lang="en-US" b="1" dirty="0">
                <a:solidFill>
                  <a:srgbClr val="002060"/>
                </a:solidFill>
                <a:latin typeface="Arial" pitchFamily="34" charset="0"/>
                <a:cs typeface="Arial" pitchFamily="34" charset="0"/>
              </a:rPr>
              <a:t> Reduction in nutrient deficiency          	: 69%</a:t>
            </a:r>
          </a:p>
          <a:p>
            <a:pPr>
              <a:buFont typeface="Wingdings" pitchFamily="2" charset="2"/>
              <a:buChar char="Ø"/>
            </a:pPr>
            <a:r>
              <a:rPr lang="en-US" b="1" dirty="0">
                <a:solidFill>
                  <a:srgbClr val="002060"/>
                </a:solidFill>
                <a:latin typeface="Arial" pitchFamily="34" charset="0"/>
                <a:cs typeface="Arial" pitchFamily="34" charset="0"/>
              </a:rPr>
              <a:t> </a:t>
            </a:r>
            <a:r>
              <a:rPr lang="en-US" b="1" dirty="0" err="1">
                <a:solidFill>
                  <a:srgbClr val="002060"/>
                </a:solidFill>
                <a:latin typeface="Arial" pitchFamily="34" charset="0"/>
                <a:cs typeface="Arial" pitchFamily="34" charset="0"/>
              </a:rPr>
              <a:t>Labour</a:t>
            </a:r>
            <a:r>
              <a:rPr lang="en-US" b="1" dirty="0">
                <a:solidFill>
                  <a:srgbClr val="002060"/>
                </a:solidFill>
                <a:latin typeface="Arial" pitchFamily="34" charset="0"/>
                <a:cs typeface="Arial" pitchFamily="34" charset="0"/>
              </a:rPr>
              <a:t> saving				: 25 %</a:t>
            </a:r>
          </a:p>
          <a:p>
            <a:pPr>
              <a:buFont typeface="Wingdings" pitchFamily="2" charset="2"/>
              <a:buChar char="Ø"/>
            </a:pPr>
            <a:r>
              <a:rPr lang="en-US" b="1" dirty="0" smtClean="0">
                <a:solidFill>
                  <a:srgbClr val="002060"/>
                </a:solidFill>
                <a:latin typeface="Arial" pitchFamily="34" charset="0"/>
                <a:cs typeface="Arial" pitchFamily="34" charset="0"/>
              </a:rPr>
              <a:t> Cost </a:t>
            </a:r>
            <a:r>
              <a:rPr lang="en-US" b="1" dirty="0">
                <a:solidFill>
                  <a:srgbClr val="002060"/>
                </a:solidFill>
                <a:latin typeface="Arial" pitchFamily="34" charset="0"/>
                <a:cs typeface="Arial" pitchFamily="34" charset="0"/>
              </a:rPr>
              <a:t>saving				: 45 %</a:t>
            </a:r>
          </a:p>
          <a:p>
            <a:pPr>
              <a:buFont typeface="Wingdings" pitchFamily="2" charset="2"/>
              <a:buChar char="Ø"/>
            </a:pPr>
            <a:r>
              <a:rPr lang="en-US" b="1" dirty="0">
                <a:solidFill>
                  <a:srgbClr val="002060"/>
                </a:solidFill>
                <a:latin typeface="Arial" pitchFamily="34" charset="0"/>
                <a:cs typeface="Arial" pitchFamily="34" charset="0"/>
              </a:rPr>
              <a:t> Complimentary effect			: More chances for value addition</a:t>
            </a:r>
          </a:p>
          <a:p>
            <a:r>
              <a:rPr lang="en-US" b="1" dirty="0">
                <a:solidFill>
                  <a:srgbClr val="002060"/>
                </a:solidFill>
                <a:latin typeface="Arial" pitchFamily="34" charset="0"/>
                <a:cs typeface="Arial" pitchFamily="34" charset="0"/>
              </a:rPr>
              <a:t>                                                                          And marketing</a:t>
            </a:r>
          </a:p>
          <a:p>
            <a:pPr>
              <a:buFont typeface="Wingdings" pitchFamily="2" charset="2"/>
              <a:buChar char="Ø"/>
            </a:pPr>
            <a:r>
              <a:rPr lang="en-US" b="1" dirty="0" smtClean="0">
                <a:solidFill>
                  <a:srgbClr val="002060"/>
                </a:solidFill>
                <a:latin typeface="Arial" pitchFamily="34" charset="0"/>
                <a:cs typeface="Arial" pitchFamily="34" charset="0"/>
              </a:rPr>
              <a:t> BCR</a:t>
            </a:r>
            <a:r>
              <a:rPr lang="en-US" b="1" dirty="0">
                <a:solidFill>
                  <a:srgbClr val="002060"/>
                </a:solidFill>
                <a:latin typeface="Arial" pitchFamily="34" charset="0"/>
                <a:cs typeface="Arial" pitchFamily="34" charset="0"/>
              </a:rPr>
              <a:t>					:2.5</a:t>
            </a:r>
          </a:p>
        </p:txBody>
      </p:sp>
      <p:pic>
        <p:nvPicPr>
          <p:cNvPr id="9" name="Picture 8" descr="H:\ARM (2018-19)\(Ag. Extn) SMS\OFT field at Vattavada village, KVK, Idukki.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20" y="5080099"/>
            <a:ext cx="2440990" cy="1703606"/>
          </a:xfrm>
          <a:prstGeom prst="rect">
            <a:avLst/>
          </a:prstGeom>
          <a:ln>
            <a:solidFill>
              <a:srgbClr val="FF0000"/>
            </a:solidFill>
          </a:ln>
          <a:effectLst>
            <a:outerShdw blurRad="292100" dist="139700" dir="2700000" algn="tl" rotWithShape="0">
              <a:srgbClr val="333333">
                <a:alpha val="65000"/>
              </a:srgbClr>
            </a:outerShdw>
          </a:effectLst>
        </p:spPr>
      </p:pic>
      <p:pic>
        <p:nvPicPr>
          <p:cNvPr id="10" name="Picture 9" descr="C:\Users\PC\Desktop\SAVE_20200623_10382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5081579"/>
            <a:ext cx="2133600" cy="1689425"/>
          </a:xfrm>
          <a:prstGeom prst="rect">
            <a:avLst/>
          </a:prstGeom>
          <a:ln>
            <a:solidFill>
              <a:srgbClr val="FF0000"/>
            </a:solidFill>
          </a:ln>
          <a:effectLst>
            <a:outerShdw blurRad="292100" dist="139700" dir="2700000" algn="tl" rotWithShape="0">
              <a:srgbClr val="333333">
                <a:alpha val="65000"/>
              </a:srgbClr>
            </a:outerShdw>
          </a:effectLst>
        </p:spPr>
      </p:pic>
      <p:pic>
        <p:nvPicPr>
          <p:cNvPr id="11" name="Content Placeholder 3" descr="C:\Users\MANJU\Desktop\IMG_20200625_160809.jpg"/>
          <p:cNvPicPr/>
          <p:nvPr/>
        </p:nvPicPr>
        <p:blipFill>
          <a:blip r:embed="rId4" cstate="print">
            <a:extLst>
              <a:ext uri="{28A0092B-C50C-407E-A947-70E740481C1C}">
                <a14:useLocalDpi xmlns:a14="http://schemas.microsoft.com/office/drawing/2010/main" val="0"/>
              </a:ext>
            </a:extLst>
          </a:blip>
          <a:srcRect l="9194" t="7143" r="7783"/>
          <a:stretch>
            <a:fillRect/>
          </a:stretch>
        </p:blipFill>
        <p:spPr bwMode="auto">
          <a:xfrm>
            <a:off x="2584450" y="5080099"/>
            <a:ext cx="2245410" cy="1703606"/>
          </a:xfrm>
          <a:prstGeom prst="rect">
            <a:avLst/>
          </a:prstGeom>
          <a:noFill/>
          <a:ln>
            <a:solidFill>
              <a:srgbClr val="FF0000"/>
            </a:solidFill>
          </a:ln>
        </p:spPr>
      </p:pic>
      <p:pic>
        <p:nvPicPr>
          <p:cNvPr id="12" name="Picture 11" descr="C:\Users\MANJU\Desktop\nutr def in rice\20170810_14054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5079731"/>
            <a:ext cx="2010460" cy="1691274"/>
          </a:xfrm>
          <a:prstGeom prst="rect">
            <a:avLst/>
          </a:prstGeom>
          <a:noFill/>
          <a:ln>
            <a:solidFill>
              <a:srgbClr val="FF0000"/>
            </a:solidFill>
          </a:ln>
        </p:spPr>
      </p:pic>
    </p:spTree>
    <p:extLst>
      <p:ext uri="{BB962C8B-B14F-4D97-AF65-F5344CB8AC3E}">
        <p14:creationId xmlns:p14="http://schemas.microsoft.com/office/powerpoint/2010/main" val="21185120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a:spLocks noGrp="1"/>
          </p:cNvSpPr>
          <p:nvPr>
            <p:ph type="title"/>
          </p:nvPr>
        </p:nvSpPr>
        <p:spPr>
          <a:xfrm>
            <a:off x="0" y="-1"/>
            <a:ext cx="9144000" cy="685801"/>
          </a:xfrm>
          <a:solidFill>
            <a:srgbClr val="00B050"/>
          </a:solidFill>
          <a:ln>
            <a:solidFill>
              <a:srgbClr val="C00000"/>
            </a:solidFill>
          </a:ln>
        </p:spPr>
        <p:txBody>
          <a:bodyPr>
            <a:noAutofit/>
          </a:bodyPr>
          <a:lstStyle/>
          <a:p>
            <a:r>
              <a:rPr lang="en-US" sz="2400" b="1" dirty="0">
                <a:solidFill>
                  <a:schemeClr val="bg1"/>
                </a:solidFill>
                <a:latin typeface="Arial" pitchFamily="34" charset="0"/>
                <a:cs typeface="Arial" pitchFamily="34" charset="0"/>
              </a:rPr>
              <a:t>Integrated Nutrient Management in Banana variety of </a:t>
            </a:r>
            <a:r>
              <a:rPr lang="en-US" sz="2400" b="1" dirty="0" err="1">
                <a:solidFill>
                  <a:schemeClr val="bg1"/>
                </a:solidFill>
                <a:latin typeface="Arial" pitchFamily="34" charset="0"/>
                <a:cs typeface="Arial" pitchFamily="34" charset="0"/>
              </a:rPr>
              <a:t>Nendran</a:t>
            </a:r>
            <a:endParaRPr lang="en-US" sz="2400" b="1" dirty="0">
              <a:solidFill>
                <a:schemeClr val="bg1"/>
              </a:solidFill>
              <a:latin typeface="Arial" pitchFamily="34" charset="0"/>
              <a:cs typeface="Arial" pitchFamily="34" charset="0"/>
            </a:endParaRPr>
          </a:p>
        </p:txBody>
      </p:sp>
      <p:sp>
        <p:nvSpPr>
          <p:cNvPr id="4" name="TextBox 3"/>
          <p:cNvSpPr txBox="1"/>
          <p:nvPr/>
        </p:nvSpPr>
        <p:spPr>
          <a:xfrm>
            <a:off x="65910" y="762000"/>
            <a:ext cx="9001889" cy="1600438"/>
          </a:xfrm>
          <a:prstGeom prst="rect">
            <a:avLst/>
          </a:prstGeom>
          <a:solidFill>
            <a:schemeClr val="bg2"/>
          </a:solidFill>
          <a:ln w="28575">
            <a:solidFill>
              <a:schemeClr val="tx1"/>
            </a:solidFill>
          </a:ln>
        </p:spPr>
        <p:txBody>
          <a:bodyPr wrap="square" rtlCol="0">
            <a:spAutoFit/>
          </a:bodyPr>
          <a:lstStyle/>
          <a:p>
            <a:pPr algn="just"/>
            <a:r>
              <a:rPr lang="en-US" b="1" dirty="0">
                <a:solidFill>
                  <a:srgbClr val="FF3399"/>
                </a:solidFill>
                <a:latin typeface="Arial" pitchFamily="34" charset="0"/>
                <a:cs typeface="Arial" pitchFamily="34" charset="0"/>
              </a:rPr>
              <a:t>Background: </a:t>
            </a:r>
            <a:r>
              <a:rPr lang="en-US" sz="2000" b="1" dirty="0"/>
              <a:t>High soil acidity, inward marginal yellowing of older leaf followed by marginal necrosis, yellow stripes parallel to leaf midrib and crinkling of leaves, delayed unfolding of leaves, deformation of flag leaves, and growth retardation</a:t>
            </a:r>
          </a:p>
          <a:p>
            <a:r>
              <a:rPr lang="en-US" sz="2000" b="1" dirty="0">
                <a:solidFill>
                  <a:srgbClr val="FF3399"/>
                </a:solidFill>
                <a:cs typeface="Arial" pitchFamily="34" charset="0"/>
              </a:rPr>
              <a:t>Source of Technology: </a:t>
            </a:r>
            <a:r>
              <a:rPr lang="en-US" sz="2000" b="1" dirty="0"/>
              <a:t>KAU, and IIHR</a:t>
            </a:r>
          </a:p>
          <a:p>
            <a:r>
              <a:rPr lang="en-US" b="1" dirty="0">
                <a:solidFill>
                  <a:srgbClr val="FF3399"/>
                </a:solidFill>
                <a:latin typeface="Arial" pitchFamily="34" charset="0"/>
                <a:cs typeface="Arial" pitchFamily="34" charset="0"/>
              </a:rPr>
              <a:t>Intervention process : </a:t>
            </a:r>
            <a:r>
              <a:rPr lang="en-US" b="1" dirty="0">
                <a:solidFill>
                  <a:srgbClr val="002060"/>
                </a:solidFill>
                <a:latin typeface="Arial" pitchFamily="34" charset="0"/>
                <a:cs typeface="Arial" pitchFamily="34" charset="0"/>
              </a:rPr>
              <a:t> </a:t>
            </a:r>
            <a:r>
              <a:rPr lang="en-US" b="1" dirty="0">
                <a:latin typeface="Arial" pitchFamily="34" charset="0"/>
                <a:cs typeface="Arial" pitchFamily="34" charset="0"/>
              </a:rPr>
              <a:t>OFT, FLD, Training,  Advisory, Demonstrations </a:t>
            </a:r>
            <a:endParaRPr lang="en-IN" b="1" dirty="0">
              <a:latin typeface="Arial" pitchFamily="34" charset="0"/>
              <a:cs typeface="Arial" pitchFamily="34" charset="0"/>
            </a:endParaRPr>
          </a:p>
        </p:txBody>
      </p:sp>
      <p:sp>
        <p:nvSpPr>
          <p:cNvPr id="8" name="TextBox 7"/>
          <p:cNvSpPr txBox="1"/>
          <p:nvPr/>
        </p:nvSpPr>
        <p:spPr>
          <a:xfrm>
            <a:off x="65910" y="2514600"/>
            <a:ext cx="9001889" cy="2062103"/>
          </a:xfrm>
          <a:prstGeom prst="rect">
            <a:avLst/>
          </a:prstGeom>
          <a:solidFill>
            <a:schemeClr val="bg2"/>
          </a:solidFill>
          <a:ln w="28575">
            <a:noFill/>
          </a:ln>
        </p:spPr>
        <p:txBody>
          <a:bodyPr wrap="square" rtlCol="0">
            <a:spAutoFit/>
          </a:bodyPr>
          <a:lstStyle/>
          <a:p>
            <a:r>
              <a:rPr lang="en-US" b="1" dirty="0">
                <a:solidFill>
                  <a:srgbClr val="FF3399"/>
                </a:solidFill>
                <a:latin typeface="Arial" pitchFamily="34" charset="0"/>
                <a:cs typeface="Arial" pitchFamily="34" charset="0"/>
              </a:rPr>
              <a:t>Impact:</a:t>
            </a:r>
          </a:p>
          <a:p>
            <a:pPr>
              <a:buFont typeface="Wingdings" pitchFamily="2" charset="2"/>
              <a:buChar char="Ø"/>
            </a:pPr>
            <a:r>
              <a:rPr lang="en-US" b="1" dirty="0">
                <a:solidFill>
                  <a:srgbClr val="002060"/>
                </a:solidFill>
                <a:latin typeface="Arial" pitchFamily="34" charset="0"/>
                <a:cs typeface="Arial" pitchFamily="34" charset="0"/>
              </a:rPr>
              <a:t> Horizontal spread 		: 355 ha</a:t>
            </a:r>
          </a:p>
          <a:p>
            <a:pPr>
              <a:buFont typeface="Wingdings" pitchFamily="2" charset="2"/>
              <a:buChar char="Ø"/>
            </a:pPr>
            <a:r>
              <a:rPr lang="en-US" b="1" dirty="0">
                <a:solidFill>
                  <a:srgbClr val="002060"/>
                </a:solidFill>
                <a:latin typeface="Arial" pitchFamily="34" charset="0"/>
                <a:cs typeface="Arial" pitchFamily="34" charset="0"/>
              </a:rPr>
              <a:t> Increase in Yield   		: 61%</a:t>
            </a:r>
          </a:p>
          <a:p>
            <a:pPr>
              <a:buFont typeface="Wingdings" pitchFamily="2" charset="2"/>
              <a:buChar char="Ø"/>
            </a:pPr>
            <a:r>
              <a:rPr lang="en-US" b="1" dirty="0">
                <a:solidFill>
                  <a:srgbClr val="002060"/>
                </a:solidFill>
                <a:latin typeface="Arial" pitchFamily="34" charset="0"/>
                <a:cs typeface="Arial" pitchFamily="34" charset="0"/>
              </a:rPr>
              <a:t> % Reduction in iron toxicity	: 33%</a:t>
            </a:r>
          </a:p>
          <a:p>
            <a:pPr>
              <a:buFont typeface="Wingdings" pitchFamily="2" charset="2"/>
              <a:buChar char="Ø"/>
            </a:pPr>
            <a:r>
              <a:rPr lang="en-US" b="1" dirty="0">
                <a:solidFill>
                  <a:srgbClr val="002060"/>
                </a:solidFill>
                <a:latin typeface="Arial" pitchFamily="34" charset="0"/>
                <a:cs typeface="Arial" pitchFamily="34" charset="0"/>
              </a:rPr>
              <a:t> % Root rot incidence		: 10%</a:t>
            </a:r>
          </a:p>
          <a:p>
            <a:pPr>
              <a:buFont typeface="Wingdings" pitchFamily="2" charset="2"/>
              <a:buChar char="Ø"/>
            </a:pPr>
            <a:r>
              <a:rPr lang="en-US" b="1" dirty="0">
                <a:solidFill>
                  <a:srgbClr val="002060"/>
                </a:solidFill>
                <a:latin typeface="Arial" pitchFamily="34" charset="0"/>
                <a:cs typeface="Arial" pitchFamily="34" charset="0"/>
              </a:rPr>
              <a:t> Complimentary effect		: Increased quality of fruits</a:t>
            </a:r>
          </a:p>
          <a:p>
            <a:pPr>
              <a:buFont typeface="Wingdings" pitchFamily="2" charset="2"/>
              <a:buChar char="Ø"/>
            </a:pPr>
            <a:r>
              <a:rPr lang="en-US" b="1" dirty="0">
                <a:solidFill>
                  <a:srgbClr val="002060"/>
                </a:solidFill>
                <a:latin typeface="Arial" pitchFamily="34" charset="0"/>
                <a:cs typeface="Arial" pitchFamily="34" charset="0"/>
              </a:rPr>
              <a:t> BCR				: 2.58</a:t>
            </a:r>
          </a:p>
        </p:txBody>
      </p:sp>
      <p:pic>
        <p:nvPicPr>
          <p:cNvPr id="10" name="Picture 9" descr="I:\inm in banana\IMG-20200228-WA002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10" y="4750764"/>
            <a:ext cx="2829689" cy="1954836"/>
          </a:xfrm>
          <a:prstGeom prst="rect">
            <a:avLst/>
          </a:prstGeom>
          <a:noFill/>
          <a:ln>
            <a:solidFill>
              <a:srgbClr val="FF0000"/>
            </a:solidFill>
          </a:ln>
        </p:spPr>
      </p:pic>
      <p:pic>
        <p:nvPicPr>
          <p:cNvPr id="11" name="Picture 10" descr="I:\inm in banana\IMG2019121712302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1" y="4750764"/>
            <a:ext cx="2895599" cy="1954836"/>
          </a:xfrm>
          <a:prstGeom prst="rect">
            <a:avLst/>
          </a:prstGeom>
          <a:noFill/>
          <a:ln>
            <a:solidFill>
              <a:srgbClr val="FF0000"/>
            </a:solidFill>
          </a:ln>
        </p:spPr>
      </p:pic>
      <p:pic>
        <p:nvPicPr>
          <p:cNvPr id="12" name="Picture 11" descr="I:\inm in banana\IMG2020010612444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750764"/>
            <a:ext cx="3124200" cy="1954836"/>
          </a:xfrm>
          <a:prstGeom prst="rect">
            <a:avLst/>
          </a:prstGeom>
          <a:noFill/>
          <a:ln>
            <a:solidFill>
              <a:srgbClr val="FF0000"/>
            </a:solidFill>
          </a:ln>
        </p:spPr>
      </p:pic>
    </p:spTree>
    <p:extLst>
      <p:ext uri="{BB962C8B-B14F-4D97-AF65-F5344CB8AC3E}">
        <p14:creationId xmlns:p14="http://schemas.microsoft.com/office/powerpoint/2010/main" val="3735514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07057887"/>
              </p:ext>
            </p:extLst>
          </p:nvPr>
        </p:nvGraphicFramePr>
        <p:xfrm>
          <a:off x="109537" y="914400"/>
          <a:ext cx="8958263" cy="2494280"/>
        </p:xfrm>
        <a:graphic>
          <a:graphicData uri="http://schemas.openxmlformats.org/drawingml/2006/table">
            <a:tbl>
              <a:tblPr firstRow="1" bandRow="1">
                <a:tableStyleId>{793D81CF-94F2-401A-BA57-92F5A7B2D0C5}</a:tableStyleId>
              </a:tblPr>
              <a:tblGrid>
                <a:gridCol w="9144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gridCol w="1981201">
                  <a:extLst>
                    <a:ext uri="{9D8B030D-6E8A-4147-A177-3AD203B41FA5}">
                      <a16:colId xmlns:a16="http://schemas.microsoft.com/office/drawing/2014/main" val="20002"/>
                    </a:ext>
                  </a:extLst>
                </a:gridCol>
                <a:gridCol w="1795462">
                  <a:extLst>
                    <a:ext uri="{9D8B030D-6E8A-4147-A177-3AD203B41FA5}">
                      <a16:colId xmlns:a16="http://schemas.microsoft.com/office/drawing/2014/main" val="20003"/>
                    </a:ext>
                  </a:extLst>
                </a:gridCol>
              </a:tblGrid>
              <a:tr h="370840">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Sl.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Mandates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3399"/>
                          </a:solidFill>
                          <a:latin typeface="Arial" panose="020B0604020202020204" pitchFamily="34" charset="0"/>
                          <a:cs typeface="Arial" panose="020B0604020202020204" pitchFamily="34" charset="0"/>
                        </a:rPr>
                        <a:t>Target (Nos.)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FF3399"/>
                          </a:solidFill>
                          <a:latin typeface="Arial" panose="020B0604020202020204" pitchFamily="34" charset="0"/>
                          <a:cs typeface="Arial" panose="020B0604020202020204" pitchFamily="34" charset="0"/>
                        </a:rPr>
                        <a:t>Achievements</a:t>
                      </a:r>
                    </a:p>
                    <a:p>
                      <a:pPr algn="ctr">
                        <a:lnSpc>
                          <a:spcPct val="100000"/>
                        </a:lnSpc>
                      </a:pPr>
                      <a:r>
                        <a:rPr lang="en-US" sz="1800" b="1" dirty="0">
                          <a:solidFill>
                            <a:srgbClr val="FF3399"/>
                          </a:solidFill>
                          <a:latin typeface="Arial" panose="020B0604020202020204" pitchFamily="34" charset="0"/>
                          <a:cs typeface="Arial" panose="020B0604020202020204" pitchFamily="34" charset="0"/>
                        </a:rPr>
                        <a:t>(Nos.)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lang="en-US" sz="1800" b="1" dirty="0">
                          <a:solidFill>
                            <a:srgbClr val="002060"/>
                          </a:solidFill>
                          <a:latin typeface="Arial" panose="020B0604020202020204" pitchFamily="34" charset="0"/>
                          <a:cs typeface="Arial" panose="020B0604020202020204" pitchFamily="34" charset="0"/>
                        </a:rPr>
                        <a:t>OFT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lang="en-US" sz="1800" b="1" dirty="0">
                          <a:solidFill>
                            <a:srgbClr val="002060"/>
                          </a:solidFill>
                          <a:latin typeface="Arial" panose="020B0604020202020204" pitchFamily="34" charset="0"/>
                          <a:cs typeface="Arial" panose="020B0604020202020204" pitchFamily="34" charset="0"/>
                        </a:rPr>
                        <a:t>FLD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lang="en-US" sz="1800" b="1" dirty="0">
                          <a:solidFill>
                            <a:srgbClr val="002060"/>
                          </a:solidFill>
                          <a:latin typeface="Arial" panose="020B0604020202020204" pitchFamily="34" charset="0"/>
                          <a:cs typeface="Arial" panose="020B0604020202020204" pitchFamily="34" charset="0"/>
                        </a:rPr>
                        <a:t>Trainings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lang="en-US" sz="1800" b="1" dirty="0">
                          <a:solidFill>
                            <a:srgbClr val="002060"/>
                          </a:solidFill>
                          <a:latin typeface="Arial" panose="020B0604020202020204" pitchFamily="34" charset="0"/>
                          <a:cs typeface="Arial" panose="020B0604020202020204" pitchFamily="34" charset="0"/>
                        </a:rPr>
                        <a:t>Extension </a:t>
                      </a:r>
                      <a:r>
                        <a:rPr lang="en-US" sz="1800" b="1" dirty="0" err="1">
                          <a:solidFill>
                            <a:srgbClr val="002060"/>
                          </a:solidFill>
                          <a:latin typeface="Arial" panose="020B0604020202020204" pitchFamily="34" charset="0"/>
                          <a:cs typeface="Arial" panose="020B0604020202020204" pitchFamily="34" charset="0"/>
                        </a:rPr>
                        <a:t>Programmes</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1686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1829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kumimoji="0" lang="en-US" sz="1800" b="1" kern="1200" dirty="0">
                          <a:solidFill>
                            <a:srgbClr val="002060"/>
                          </a:solidFill>
                          <a:latin typeface="Arial" panose="020B0604020202020204" pitchFamily="34" charset="0"/>
                          <a:ea typeface="+mn-ea"/>
                          <a:cs typeface="Arial" panose="020B0604020202020204" pitchFamily="34" charset="0"/>
                        </a:rPr>
                        <a:t>Production and Supply of Seeds (q)</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800" b="1" dirty="0">
                          <a:solidFill>
                            <a:srgbClr val="002060"/>
                          </a:solidFill>
                          <a:latin typeface="Arial" panose="020B0604020202020204" pitchFamily="34" charset="0"/>
                          <a:cs typeface="Arial" panose="020B0604020202020204" pitchFamily="34" charset="0"/>
                        </a:rPr>
                        <a:t>0.1Q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10527411"/>
              </p:ext>
            </p:extLst>
          </p:nvPr>
        </p:nvGraphicFramePr>
        <p:xfrm>
          <a:off x="109536" y="3688080"/>
          <a:ext cx="8958263" cy="2103120"/>
        </p:xfrm>
        <a:graphic>
          <a:graphicData uri="http://schemas.openxmlformats.org/drawingml/2006/table">
            <a:tbl>
              <a:tblPr/>
              <a:tblGrid>
                <a:gridCol w="1150603">
                  <a:extLst>
                    <a:ext uri="{9D8B030D-6E8A-4147-A177-3AD203B41FA5}">
                      <a16:colId xmlns:a16="http://schemas.microsoft.com/office/drawing/2014/main" val="20000"/>
                    </a:ext>
                  </a:extLst>
                </a:gridCol>
                <a:gridCol w="2629950">
                  <a:extLst>
                    <a:ext uri="{9D8B030D-6E8A-4147-A177-3AD203B41FA5}">
                      <a16:colId xmlns:a16="http://schemas.microsoft.com/office/drawing/2014/main" val="20001"/>
                    </a:ext>
                  </a:extLst>
                </a:gridCol>
                <a:gridCol w="1643716">
                  <a:extLst>
                    <a:ext uri="{9D8B030D-6E8A-4147-A177-3AD203B41FA5}">
                      <a16:colId xmlns:a16="http://schemas.microsoft.com/office/drawing/2014/main" val="20002"/>
                    </a:ext>
                  </a:extLst>
                </a:gridCol>
                <a:gridCol w="1839985">
                  <a:extLst>
                    <a:ext uri="{9D8B030D-6E8A-4147-A177-3AD203B41FA5}">
                      <a16:colId xmlns:a16="http://schemas.microsoft.com/office/drawing/2014/main" val="20003"/>
                    </a:ext>
                  </a:extLst>
                </a:gridCol>
                <a:gridCol w="1694009">
                  <a:extLst>
                    <a:ext uri="{9D8B030D-6E8A-4147-A177-3AD203B41FA5}">
                      <a16:colId xmlns:a16="http://schemas.microsoft.com/office/drawing/2014/main" val="20004"/>
                    </a:ext>
                  </a:extLst>
                </a:gridCol>
              </a:tblGrid>
              <a:tr h="457200">
                <a:tc>
                  <a:txBody>
                    <a:bodyPr/>
                    <a:lstStyle/>
                    <a:p>
                      <a:pPr marL="0" marR="0" algn="ctr">
                        <a:lnSpc>
                          <a:spcPct val="150000"/>
                        </a:lnSpc>
                        <a:spcBef>
                          <a:spcPts val="0"/>
                        </a:spcBef>
                        <a:spcAft>
                          <a:spcPts val="0"/>
                        </a:spcAft>
                      </a:pPr>
                      <a:endParaRPr lang="en-US" sz="1800" b="1" dirty="0">
                        <a:solidFill>
                          <a:srgbClr val="0000CC"/>
                        </a:solidFill>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en-US" sz="1800" b="1" dirty="0">
                        <a:solidFill>
                          <a:srgbClr val="0000CC"/>
                        </a:solidFill>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solidFill>
                            <a:srgbClr val="FF3399"/>
                          </a:solidFill>
                          <a:latin typeface="Arial" panose="020B0604020202020204" pitchFamily="34" charset="0"/>
                          <a:ea typeface="Times New Roman"/>
                          <a:cs typeface="Arial" panose="020B0604020202020204" pitchFamily="34" charset="0"/>
                        </a:rPr>
                        <a:t>Target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solidFill>
                            <a:srgbClr val="FF3399"/>
                          </a:solidFill>
                          <a:latin typeface="Arial" panose="020B0604020202020204" pitchFamily="34" charset="0"/>
                          <a:ea typeface="Times New Roman"/>
                          <a:cs typeface="Arial" panose="020B0604020202020204" pitchFamily="34" charset="0"/>
                        </a:rPr>
                        <a:t>Production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solidFill>
                            <a:srgbClr val="FF3399"/>
                          </a:solidFill>
                          <a:latin typeface="Arial" panose="020B0604020202020204" pitchFamily="34" charset="0"/>
                          <a:ea typeface="Times New Roman"/>
                          <a:cs typeface="Arial" panose="020B0604020202020204" pitchFamily="34" charset="0"/>
                        </a:rPr>
                        <a:t> Supply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lnSpc>
                          <a:spcPct val="150000"/>
                        </a:lnSpc>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Planting materials</a:t>
                      </a:r>
                      <a:endParaRPr lang="en-US" sz="18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b="1" dirty="0">
                          <a:solidFill>
                            <a:srgbClr val="002060"/>
                          </a:solidFill>
                          <a:latin typeface="Arial" panose="020B0604020202020204" pitchFamily="34" charset="0"/>
                          <a:cs typeface="Arial" panose="020B0604020202020204" pitchFamily="34" charset="0"/>
                        </a:rPr>
                        <a:t>12000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b="1" dirty="0">
                          <a:solidFill>
                            <a:srgbClr val="002060"/>
                          </a:solidFill>
                          <a:latin typeface="Arial" panose="020B0604020202020204" pitchFamily="34" charset="0"/>
                          <a:cs typeface="Arial" panose="020B0604020202020204" pitchFamily="34" charset="0"/>
                        </a:rPr>
                        <a:t>9734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b="1" dirty="0">
                          <a:solidFill>
                            <a:srgbClr val="002060"/>
                          </a:solidFill>
                          <a:latin typeface="Arial" panose="020B0604020202020204" pitchFamily="34" charset="0"/>
                          <a:cs typeface="Arial" panose="020B0604020202020204" pitchFamily="34" charset="0"/>
                        </a:rPr>
                        <a:t>7734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lgn="ctr">
                        <a:lnSpc>
                          <a:spcPct val="150000"/>
                        </a:lnSpc>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7a.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1" dirty="0">
                          <a:solidFill>
                            <a:srgbClr val="002060"/>
                          </a:solidFill>
                          <a:latin typeface="Arial" panose="020B0604020202020204" pitchFamily="34" charset="0"/>
                          <a:ea typeface="Times New Roman"/>
                          <a:cs typeface="Arial" panose="020B0604020202020204" pitchFamily="34" charset="0"/>
                        </a:rPr>
                        <a:t>Bio products (lit)</a:t>
                      </a:r>
                      <a:r>
                        <a:rPr lang="en-IN" sz="1800" b="1" kern="1200" dirty="0">
                          <a:solidFill>
                            <a:srgbClr val="002060"/>
                          </a:solidFill>
                          <a:latin typeface="Arial" panose="020B0604020202020204" pitchFamily="34" charset="0"/>
                          <a:ea typeface="Times New Roman"/>
                          <a:cs typeface="Arial" panose="020B0604020202020204" pitchFamily="34" charset="0"/>
                        </a:rPr>
                        <a:t> </a:t>
                      </a:r>
                      <a:endParaRPr lang="en-US" sz="18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19550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7220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6961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lgn="ctr">
                        <a:lnSpc>
                          <a:spcPct val="150000"/>
                        </a:lnSpc>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7b.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800" b="1" dirty="0">
                          <a:solidFill>
                            <a:srgbClr val="002060"/>
                          </a:solidFill>
                          <a:latin typeface="Arial" panose="020B0604020202020204" pitchFamily="34" charset="0"/>
                          <a:ea typeface="Times New Roman"/>
                          <a:cs typeface="Arial" panose="020B0604020202020204" pitchFamily="34" charset="0"/>
                        </a:rPr>
                        <a:t>Bio products</a:t>
                      </a:r>
                      <a:r>
                        <a:rPr lang="en-IN" sz="1800" b="1" kern="1200" dirty="0">
                          <a:solidFill>
                            <a:srgbClr val="002060"/>
                          </a:solidFill>
                          <a:latin typeface="Arial" panose="020B0604020202020204" pitchFamily="34" charset="0"/>
                          <a:ea typeface="Times New Roman"/>
                          <a:cs typeface="Arial" panose="020B0604020202020204" pitchFamily="34" charset="0"/>
                        </a:rPr>
                        <a:t> (kg)</a:t>
                      </a:r>
                      <a:endParaRPr lang="en-US" sz="18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9320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17985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16064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2772677"/>
                  </a:ext>
                </a:extLst>
              </a:tr>
              <a:tr h="0">
                <a:tc>
                  <a:txBody>
                    <a:bodyPr/>
                    <a:lstStyle/>
                    <a:p>
                      <a:pPr algn="ctr"/>
                      <a:r>
                        <a:rPr lang="en-US" b="1" dirty="0">
                          <a:solidFill>
                            <a:srgbClr val="002060"/>
                          </a:solidFill>
                          <a:latin typeface="Arial" panose="020B0604020202020204" pitchFamily="34" charset="0"/>
                          <a:cs typeface="Arial" panose="020B0604020202020204" pitchFamily="34" charset="0"/>
                        </a:rPr>
                        <a:t>7c.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b="1" dirty="0">
                          <a:solidFill>
                            <a:srgbClr val="002060"/>
                          </a:solidFill>
                          <a:latin typeface="Arial" panose="020B0604020202020204" pitchFamily="34" charset="0"/>
                          <a:cs typeface="Arial" panose="020B0604020202020204" pitchFamily="34" charset="0"/>
                        </a:rPr>
                        <a:t>Spawn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b="1" dirty="0">
                          <a:solidFill>
                            <a:srgbClr val="002060"/>
                          </a:solidFill>
                          <a:latin typeface="Arial" panose="020B0604020202020204" pitchFamily="34" charset="0"/>
                          <a:cs typeface="Arial" panose="020B0604020202020204" pitchFamily="34" charset="0"/>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3182 </a:t>
                      </a:r>
                      <a:r>
                        <a:rPr lang="en-US" sz="1800" b="1" dirty="0" err="1">
                          <a:solidFill>
                            <a:srgbClr val="002060"/>
                          </a:solidFill>
                          <a:latin typeface="Arial" panose="020B0604020202020204" pitchFamily="34" charset="0"/>
                          <a:ea typeface="Times New Roman"/>
                          <a:cs typeface="Arial" panose="020B0604020202020204" pitchFamily="34" charset="0"/>
                        </a:rPr>
                        <a:t>Pkts</a:t>
                      </a:r>
                      <a:r>
                        <a:rPr lang="en-US" sz="1800" b="1" dirty="0">
                          <a:solidFill>
                            <a:srgbClr val="002060"/>
                          </a:solidFill>
                          <a:latin typeface="Arial" panose="020B0604020202020204" pitchFamily="34" charset="0"/>
                          <a:ea typeface="Times New Roman"/>
                          <a:cs typeface="Arial" panose="020B060402020202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dirty="0">
                          <a:solidFill>
                            <a:srgbClr val="002060"/>
                          </a:solidFill>
                          <a:latin typeface="Arial" panose="020B0604020202020204" pitchFamily="34" charset="0"/>
                          <a:ea typeface="Times New Roman"/>
                          <a:cs typeface="Arial" panose="020B0604020202020204" pitchFamily="34" charset="0"/>
                        </a:rPr>
                        <a:t>2577 </a:t>
                      </a:r>
                      <a:r>
                        <a:rPr lang="en-US" sz="1800" b="1" dirty="0" err="1">
                          <a:solidFill>
                            <a:srgbClr val="002060"/>
                          </a:solidFill>
                          <a:latin typeface="Arial" panose="020B0604020202020204" pitchFamily="34" charset="0"/>
                          <a:ea typeface="Times New Roman"/>
                          <a:cs typeface="Arial" panose="020B0604020202020204" pitchFamily="34" charset="0"/>
                        </a:rPr>
                        <a:t>Pkts</a:t>
                      </a:r>
                      <a:r>
                        <a:rPr lang="en-US" sz="1800" b="1" dirty="0">
                          <a:solidFill>
                            <a:srgbClr val="002060"/>
                          </a:solidFill>
                          <a:latin typeface="Arial" panose="020B0604020202020204" pitchFamily="34" charset="0"/>
                          <a:ea typeface="Times New Roman"/>
                          <a:cs typeface="Arial" panose="020B060402020202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Footer Placeholder 3"/>
          <p:cNvSpPr txBox="1">
            <a:spLocks/>
          </p:cNvSpPr>
          <p:nvPr/>
        </p:nvSpPr>
        <p:spPr>
          <a:xfrm>
            <a:off x="0" y="0"/>
            <a:ext cx="9144000" cy="5334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TARGET AND ACHIEVEMENTS OF MAJOR MANDATES</a:t>
            </a:r>
          </a:p>
        </p:txBody>
      </p:sp>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a:spLocks noGrp="1"/>
          </p:cNvSpPr>
          <p:nvPr>
            <p:ph type="title"/>
          </p:nvPr>
        </p:nvSpPr>
        <p:spPr>
          <a:xfrm>
            <a:off x="0" y="0"/>
            <a:ext cx="9144000" cy="894751"/>
          </a:xfrm>
          <a:solidFill>
            <a:srgbClr val="00B050"/>
          </a:solidFill>
          <a:ln>
            <a:solidFill>
              <a:srgbClr val="C00000"/>
            </a:solidFill>
          </a:ln>
        </p:spPr>
        <p:txBody>
          <a:bodyPr>
            <a:noAutofit/>
          </a:bodyPr>
          <a:lstStyle/>
          <a:p>
            <a:r>
              <a:rPr lang="en-US" sz="2400" b="1" dirty="0">
                <a:solidFill>
                  <a:schemeClr val="bg1"/>
                </a:solidFill>
              </a:rPr>
              <a:t>Strawberry: A Potential Crop for Doubling the Farmer’s Income at </a:t>
            </a:r>
            <a:r>
              <a:rPr lang="en-US" sz="2400" b="1" dirty="0" err="1">
                <a:solidFill>
                  <a:schemeClr val="bg1"/>
                </a:solidFill>
              </a:rPr>
              <a:t>Vattavada</a:t>
            </a:r>
            <a:r>
              <a:rPr lang="en-US" sz="2400" b="1" dirty="0">
                <a:solidFill>
                  <a:schemeClr val="bg1"/>
                </a:solidFill>
              </a:rPr>
              <a:t> village in Idukki District</a:t>
            </a:r>
            <a:endParaRPr lang="en-US" sz="2400" b="1" dirty="0">
              <a:solidFill>
                <a:schemeClr val="bg1"/>
              </a:solidFill>
              <a:latin typeface="Arial" pitchFamily="34" charset="0"/>
              <a:cs typeface="Arial" pitchFamily="34" charset="0"/>
            </a:endParaRPr>
          </a:p>
        </p:txBody>
      </p:sp>
      <p:sp>
        <p:nvSpPr>
          <p:cNvPr id="4" name="TextBox 3"/>
          <p:cNvSpPr txBox="1"/>
          <p:nvPr/>
        </p:nvSpPr>
        <p:spPr>
          <a:xfrm>
            <a:off x="76200" y="1124744"/>
            <a:ext cx="8991600" cy="1508105"/>
          </a:xfrm>
          <a:prstGeom prst="rect">
            <a:avLst/>
          </a:prstGeom>
          <a:solidFill>
            <a:schemeClr val="bg2"/>
          </a:solidFill>
          <a:ln w="28575">
            <a:solidFill>
              <a:schemeClr val="tx1"/>
            </a:solidFill>
          </a:ln>
        </p:spPr>
        <p:txBody>
          <a:bodyPr wrap="square" rtlCol="0">
            <a:spAutoFit/>
          </a:bodyPr>
          <a:lstStyle/>
          <a:p>
            <a:pPr>
              <a:buFont typeface="Wingdings" pitchFamily="2" charset="2"/>
              <a:buChar char="v"/>
            </a:pPr>
            <a:r>
              <a:rPr lang="en-US" b="1" dirty="0">
                <a:solidFill>
                  <a:srgbClr val="FF3399"/>
                </a:solidFill>
                <a:latin typeface="Arial" pitchFamily="34" charset="0"/>
                <a:cs typeface="Arial" pitchFamily="34" charset="0"/>
              </a:rPr>
              <a:t>Background: </a:t>
            </a:r>
            <a:r>
              <a:rPr lang="en-US" b="1" dirty="0">
                <a:latin typeface="Arial" pitchFamily="34" charset="0"/>
                <a:cs typeface="Arial" pitchFamily="34" charset="0"/>
              </a:rPr>
              <a:t>Indiscriminate use of chemical inputs, Snail damage, Reduce Marketability , Micronutrient deficiency, Soil borne pathogen cause huge crop losses</a:t>
            </a:r>
            <a:r>
              <a:rPr lang="en-US" b="1" dirty="0">
                <a:solidFill>
                  <a:srgbClr val="040D60"/>
                </a:solidFill>
                <a:latin typeface="Arial" pitchFamily="34" charset="0"/>
                <a:cs typeface="Arial" pitchFamily="34" charset="0"/>
              </a:rPr>
              <a:t>.</a:t>
            </a:r>
            <a:endParaRPr lang="en-US" b="1" dirty="0">
              <a:latin typeface="Arial" pitchFamily="34" charset="0"/>
              <a:cs typeface="Arial" pitchFamily="34" charset="0"/>
            </a:endParaRPr>
          </a:p>
          <a:p>
            <a:r>
              <a:rPr lang="en-US" b="1" dirty="0">
                <a:solidFill>
                  <a:srgbClr val="FF3399"/>
                </a:solidFill>
                <a:latin typeface="Arial" pitchFamily="34" charset="0"/>
                <a:cs typeface="Arial" pitchFamily="34" charset="0"/>
              </a:rPr>
              <a:t>Source of Technology: </a:t>
            </a:r>
            <a:r>
              <a:rPr lang="en-US" sz="2000" b="1" dirty="0"/>
              <a:t>KAU, and IIHR</a:t>
            </a:r>
          </a:p>
          <a:p>
            <a:r>
              <a:rPr lang="en-US" b="1" dirty="0">
                <a:solidFill>
                  <a:srgbClr val="FF3399"/>
                </a:solidFill>
                <a:latin typeface="Arial" pitchFamily="34" charset="0"/>
                <a:cs typeface="Arial" pitchFamily="34" charset="0"/>
              </a:rPr>
              <a:t>Intervention process : </a:t>
            </a:r>
            <a:r>
              <a:rPr lang="en-US" b="1" dirty="0">
                <a:solidFill>
                  <a:srgbClr val="002060"/>
                </a:solidFill>
                <a:latin typeface="Arial" pitchFamily="34" charset="0"/>
                <a:cs typeface="Arial" pitchFamily="34" charset="0"/>
              </a:rPr>
              <a:t> </a:t>
            </a:r>
            <a:r>
              <a:rPr lang="en-US" b="1" dirty="0">
                <a:latin typeface="Arial" pitchFamily="34" charset="0"/>
                <a:cs typeface="Arial" pitchFamily="34" charset="0"/>
              </a:rPr>
              <a:t>FLD, Training,  Advisory, Demonstrations </a:t>
            </a:r>
            <a:endParaRPr lang="en-IN" b="1" dirty="0">
              <a:latin typeface="Arial" pitchFamily="34" charset="0"/>
              <a:cs typeface="Arial" pitchFamily="34" charset="0"/>
            </a:endParaRPr>
          </a:p>
        </p:txBody>
      </p:sp>
      <p:sp>
        <p:nvSpPr>
          <p:cNvPr id="8" name="TextBox 7"/>
          <p:cNvSpPr txBox="1"/>
          <p:nvPr/>
        </p:nvSpPr>
        <p:spPr>
          <a:xfrm>
            <a:off x="76200" y="2743200"/>
            <a:ext cx="8991600" cy="2000548"/>
          </a:xfrm>
          <a:prstGeom prst="rect">
            <a:avLst/>
          </a:prstGeom>
          <a:solidFill>
            <a:schemeClr val="bg2"/>
          </a:solidFill>
          <a:ln w="28575">
            <a:noFill/>
          </a:ln>
        </p:spPr>
        <p:txBody>
          <a:bodyPr wrap="square" rtlCol="0">
            <a:spAutoFit/>
          </a:bodyPr>
          <a:lstStyle/>
          <a:p>
            <a:r>
              <a:rPr lang="en-US" sz="2400" b="1" dirty="0">
                <a:solidFill>
                  <a:srgbClr val="FF3399"/>
                </a:solidFill>
                <a:latin typeface="Arial" pitchFamily="34" charset="0"/>
                <a:cs typeface="Arial" pitchFamily="34" charset="0"/>
              </a:rPr>
              <a:t>Impact:</a:t>
            </a:r>
            <a:endParaRPr lang="en-US" sz="3200" b="1" dirty="0">
              <a:solidFill>
                <a:srgbClr val="FF3399"/>
              </a:solidFill>
              <a:latin typeface="Arial" pitchFamily="34" charset="0"/>
              <a:cs typeface="Arial" pitchFamily="34" charset="0"/>
            </a:endParaRPr>
          </a:p>
          <a:p>
            <a:pPr>
              <a:buFont typeface="Wingdings" pitchFamily="2" charset="2"/>
              <a:buChar char="Ø"/>
            </a:pPr>
            <a:r>
              <a:rPr lang="en-US" sz="2000" b="1" dirty="0">
                <a:solidFill>
                  <a:srgbClr val="002060"/>
                </a:solidFill>
                <a:latin typeface="Arial" pitchFamily="34" charset="0"/>
                <a:cs typeface="Arial" pitchFamily="34" charset="0"/>
              </a:rPr>
              <a:t> Horizontal spread 		: 65 ha</a:t>
            </a:r>
          </a:p>
          <a:p>
            <a:pPr>
              <a:buFont typeface="Wingdings" pitchFamily="2" charset="2"/>
              <a:buChar char="Ø"/>
            </a:pPr>
            <a:r>
              <a:rPr lang="en-US" sz="2000" b="1" dirty="0">
                <a:solidFill>
                  <a:srgbClr val="002060"/>
                </a:solidFill>
                <a:latin typeface="Arial" pitchFamily="34" charset="0"/>
                <a:cs typeface="Arial" pitchFamily="34" charset="0"/>
              </a:rPr>
              <a:t> Increase in Yield   		: 75 %</a:t>
            </a:r>
          </a:p>
          <a:p>
            <a:pPr>
              <a:buFont typeface="Wingdings" pitchFamily="2" charset="2"/>
              <a:buChar char="Ø"/>
            </a:pPr>
            <a:r>
              <a:rPr lang="en-US" sz="2000" b="1" dirty="0">
                <a:solidFill>
                  <a:srgbClr val="002060"/>
                </a:solidFill>
                <a:latin typeface="Arial" pitchFamily="34" charset="0"/>
                <a:cs typeface="Arial" pitchFamily="34" charset="0"/>
              </a:rPr>
              <a:t> </a:t>
            </a:r>
            <a:r>
              <a:rPr lang="en-US" sz="2000" b="1" dirty="0" err="1">
                <a:solidFill>
                  <a:srgbClr val="002060"/>
                </a:solidFill>
                <a:latin typeface="Arial" pitchFamily="34" charset="0"/>
                <a:cs typeface="Arial" pitchFamily="34" charset="0"/>
              </a:rPr>
              <a:t>Labour</a:t>
            </a:r>
            <a:r>
              <a:rPr lang="en-US" sz="2000" b="1" dirty="0">
                <a:solidFill>
                  <a:srgbClr val="002060"/>
                </a:solidFill>
                <a:latin typeface="Arial" pitchFamily="34" charset="0"/>
                <a:cs typeface="Arial" pitchFamily="34" charset="0"/>
              </a:rPr>
              <a:t> cost              	              : 20 %</a:t>
            </a:r>
          </a:p>
          <a:p>
            <a:pPr>
              <a:buFont typeface="Wingdings" pitchFamily="2" charset="2"/>
              <a:buChar char="Ø"/>
            </a:pPr>
            <a:r>
              <a:rPr lang="en-US" sz="2000" b="1" dirty="0">
                <a:solidFill>
                  <a:srgbClr val="002060"/>
                </a:solidFill>
                <a:latin typeface="Arial" pitchFamily="34" charset="0"/>
                <a:cs typeface="Arial" pitchFamily="34" charset="0"/>
              </a:rPr>
              <a:t> Cost saving      		: 10%</a:t>
            </a:r>
          </a:p>
          <a:p>
            <a:pPr>
              <a:buFont typeface="Wingdings" pitchFamily="2" charset="2"/>
              <a:buChar char="Ø"/>
            </a:pPr>
            <a:r>
              <a:rPr lang="en-US" sz="2000" b="1" dirty="0">
                <a:solidFill>
                  <a:srgbClr val="002060"/>
                </a:solidFill>
                <a:latin typeface="Arial" pitchFamily="34" charset="0"/>
                <a:cs typeface="Arial" pitchFamily="34" charset="0"/>
              </a:rPr>
              <a:t>BCR				: 2.58</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4884964"/>
            <a:ext cx="2619228" cy="1885949"/>
          </a:xfrm>
          <a:prstGeom prst="rect">
            <a:avLst/>
          </a:prstGeom>
          <a:ln>
            <a:solidFill>
              <a:srgbClr val="FF0000"/>
            </a:solidFill>
          </a:ln>
          <a:effectLst>
            <a:outerShdw blurRad="292100" dist="139700" dir="2700000" algn="tl" rotWithShape="0">
              <a:srgbClr val="333333">
                <a:alpha val="65000"/>
              </a:srgbClr>
            </a:outerShdw>
          </a:effectLst>
        </p:spPr>
      </p:pic>
      <p:pic>
        <p:nvPicPr>
          <p:cNvPr id="7" name="Picture 2" descr="C:\Users\Sudhakar\Desktop\ARM Photos\IMG-20210327-WA0019.jpg"/>
          <p:cNvPicPr>
            <a:picLocks noChangeAspect="1" noChangeArrowheads="1"/>
          </p:cNvPicPr>
          <p:nvPr/>
        </p:nvPicPr>
        <p:blipFill>
          <a:blip r:embed="rId3"/>
          <a:srcRect/>
          <a:stretch>
            <a:fillRect/>
          </a:stretch>
        </p:blipFill>
        <p:spPr bwMode="auto">
          <a:xfrm>
            <a:off x="76200" y="4884964"/>
            <a:ext cx="2514600" cy="1885950"/>
          </a:xfrm>
          <a:prstGeom prst="rect">
            <a:avLst/>
          </a:prstGeom>
          <a:noFill/>
          <a:ln>
            <a:solidFill>
              <a:srgbClr val="FF0000"/>
            </a:solidFill>
          </a:ln>
        </p:spPr>
      </p:pic>
      <p:pic>
        <p:nvPicPr>
          <p:cNvPr id="9" name="Picture 4" descr="G:\PP\Strawberry\IMG_9761.JPG">
            <a:extLst>
              <a:ext uri="{FF2B5EF4-FFF2-40B4-BE49-F238E27FC236}">
                <a16:creationId xmlns:a16="http://schemas.microsoft.com/office/drawing/2014/main" id="{1C6A0633-7C92-41CC-BDEC-EF05F5E84E29}"/>
              </a:ext>
            </a:extLst>
          </p:cNvPr>
          <p:cNvPicPr>
            <a:picLocks noChangeAspect="1" noChangeArrowheads="1"/>
          </p:cNvPicPr>
          <p:nvPr/>
        </p:nvPicPr>
        <p:blipFill>
          <a:blip r:embed="rId4" cstate="print"/>
          <a:srcRect/>
          <a:stretch>
            <a:fillRect/>
          </a:stretch>
        </p:blipFill>
        <p:spPr bwMode="auto">
          <a:xfrm>
            <a:off x="5524875" y="4895011"/>
            <a:ext cx="3085725" cy="1875901"/>
          </a:xfrm>
          <a:prstGeom prst="rect">
            <a:avLst/>
          </a:prstGeom>
          <a:noFill/>
          <a:ln>
            <a:solidFill>
              <a:srgbClr val="FF0000"/>
            </a:solidFill>
          </a:ln>
        </p:spPr>
      </p:pic>
      <p:pic>
        <p:nvPicPr>
          <p:cNvPr id="10" name="Picture 3"/>
          <p:cNvPicPr>
            <a:picLocks noChangeAspect="1" noChangeArrowheads="1"/>
          </p:cNvPicPr>
          <p:nvPr/>
        </p:nvPicPr>
        <p:blipFill>
          <a:blip r:embed="rId5" cstate="print"/>
          <a:srcRect/>
          <a:stretch>
            <a:fillRect/>
          </a:stretch>
        </p:blipFill>
        <p:spPr bwMode="auto">
          <a:xfrm>
            <a:off x="8270249" y="5718399"/>
            <a:ext cx="797551" cy="1063401"/>
          </a:xfrm>
          <a:prstGeom prst="rect">
            <a:avLst/>
          </a:prstGeom>
          <a:noFill/>
          <a:ln w="9525">
            <a:solidFill>
              <a:srgbClr val="FFFF00"/>
            </a:solidFill>
            <a:miter lim="800000"/>
            <a:headEnd/>
            <a:tailEnd/>
          </a:ln>
          <a:effectLst/>
        </p:spPr>
      </p:pic>
    </p:spTree>
    <p:extLst>
      <p:ext uri="{BB962C8B-B14F-4D97-AF65-F5344CB8AC3E}">
        <p14:creationId xmlns:p14="http://schemas.microsoft.com/office/powerpoint/2010/main" val="27692268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557280"/>
          </a:xfrm>
          <a:solidFill>
            <a:srgbClr val="008000"/>
          </a:solidFill>
        </p:spPr>
        <p:txBody>
          <a:bodyPr>
            <a:normAutofit/>
          </a:bodyPr>
          <a:lstStyle/>
          <a:p>
            <a:r>
              <a:rPr lang="en-US" sz="1800" b="1" dirty="0">
                <a:solidFill>
                  <a:schemeClr val="bg1"/>
                </a:solidFill>
                <a:latin typeface="Arial" panose="020B0604020202020204" pitchFamily="34" charset="0"/>
                <a:cs typeface="Arial" panose="020B0604020202020204" pitchFamily="34" charset="0"/>
              </a:rPr>
              <a:t>Case study-</a:t>
            </a:r>
            <a:r>
              <a:rPr lang="en-US" sz="1800" b="1" dirty="0">
                <a:solidFill>
                  <a:schemeClr val="bg1"/>
                </a:solidFill>
                <a:latin typeface="Arial" panose="020B0604020202020204" pitchFamily="34" charset="0"/>
                <a:ea typeface="Times New Roman" panose="02020603050405020304" pitchFamily="18" charset="0"/>
                <a:cs typeface="Arial" panose="020B0604020202020204" pitchFamily="34" charset="0"/>
              </a:rPr>
              <a:t>IIHR Vegetable Special – A booster spray for the vegetable growers </a:t>
            </a:r>
            <a:endParaRPr lang="en-US" sz="1800" b="1"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05594738"/>
              </p:ext>
            </p:extLst>
          </p:nvPr>
        </p:nvGraphicFramePr>
        <p:xfrm>
          <a:off x="76200" y="620688"/>
          <a:ext cx="5071863" cy="1472184"/>
        </p:xfrm>
        <a:graphic>
          <a:graphicData uri="http://schemas.openxmlformats.org/drawingml/2006/table">
            <a:tbl>
              <a:tblPr firstRow="1" bandRow="1">
                <a:tableStyleId>{912C8C85-51F0-491E-9774-3900AFEF0FD7}</a:tableStyleId>
              </a:tblPr>
              <a:tblGrid>
                <a:gridCol w="1940702">
                  <a:extLst>
                    <a:ext uri="{9D8B030D-6E8A-4147-A177-3AD203B41FA5}">
                      <a16:colId xmlns:a16="http://schemas.microsoft.com/office/drawing/2014/main" val="25631746"/>
                    </a:ext>
                  </a:extLst>
                </a:gridCol>
                <a:gridCol w="1519221">
                  <a:extLst>
                    <a:ext uri="{9D8B030D-6E8A-4147-A177-3AD203B41FA5}">
                      <a16:colId xmlns:a16="http://schemas.microsoft.com/office/drawing/2014/main" val="884988440"/>
                    </a:ext>
                  </a:extLst>
                </a:gridCol>
                <a:gridCol w="1611940">
                  <a:extLst>
                    <a:ext uri="{9D8B030D-6E8A-4147-A177-3AD203B41FA5}">
                      <a16:colId xmlns:a16="http://schemas.microsoft.com/office/drawing/2014/main" val="2512088607"/>
                    </a:ext>
                  </a:extLst>
                </a:gridCol>
              </a:tblGrid>
              <a:tr h="259715">
                <a:tc>
                  <a:txBody>
                    <a:bodyPr/>
                    <a:lstStyle/>
                    <a:p>
                      <a:pPr marL="0" marR="0" algn="ctr">
                        <a:lnSpc>
                          <a:spcPct val="115000"/>
                        </a:lnSpc>
                        <a:spcBef>
                          <a:spcPts val="0"/>
                        </a:spcBef>
                        <a:spcAft>
                          <a:spcPts val="800"/>
                        </a:spcAft>
                      </a:pPr>
                      <a:r>
                        <a:rPr lang="en-US" sz="1200" b="1" dirty="0">
                          <a:effectLst/>
                          <a:latin typeface="Arial" panose="020B0604020202020204" pitchFamily="34" charset="0"/>
                          <a:cs typeface="Arial" panose="020B0604020202020204" pitchFamily="34" charset="0"/>
                        </a:rPr>
                        <a:t>Activities</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800"/>
                        </a:spcAft>
                      </a:pPr>
                      <a:r>
                        <a:rPr lang="en-US" sz="1200" b="1" dirty="0">
                          <a:effectLst/>
                          <a:latin typeface="Arial" panose="020B0604020202020204" pitchFamily="34" charset="0"/>
                          <a:cs typeface="Arial" panose="020B0604020202020204" pitchFamily="34" charset="0"/>
                        </a:rPr>
                        <a:t>Number of Activities</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800"/>
                        </a:spcAft>
                      </a:pPr>
                      <a:r>
                        <a:rPr lang="en-US" sz="1200" b="1" dirty="0">
                          <a:effectLst/>
                          <a:latin typeface="Arial" panose="020B0604020202020204" pitchFamily="34" charset="0"/>
                          <a:cs typeface="Arial" panose="020B0604020202020204" pitchFamily="34" charset="0"/>
                        </a:rPr>
                        <a:t>No. of farmers covered</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583324"/>
                  </a:ext>
                </a:extLst>
              </a:tr>
              <a:tr h="152400">
                <a:tc>
                  <a:txBody>
                    <a:bodyPr/>
                    <a:lstStyle/>
                    <a:p>
                      <a:pPr marL="0" marR="0" algn="just">
                        <a:lnSpc>
                          <a:spcPct val="115000"/>
                        </a:lnSpc>
                        <a:spcBef>
                          <a:spcPts val="0"/>
                        </a:spcBef>
                        <a:spcAft>
                          <a:spcPts val="800"/>
                        </a:spcAft>
                      </a:pPr>
                      <a:r>
                        <a:rPr lang="en-US" sz="1200" b="1" dirty="0">
                          <a:effectLst/>
                          <a:latin typeface="Arial" panose="020B0604020202020204" pitchFamily="34" charset="0"/>
                          <a:cs typeface="Arial" panose="020B0604020202020204" pitchFamily="34" charset="0"/>
                        </a:rPr>
                        <a:t>FLD </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800"/>
                        </a:spcAft>
                      </a:pPr>
                      <a:r>
                        <a:rPr lang="en-US" sz="1200" b="1" dirty="0">
                          <a:effectLst/>
                          <a:latin typeface="Arial" panose="020B0604020202020204" pitchFamily="34" charset="0"/>
                          <a:cs typeface="Arial" panose="020B0604020202020204" pitchFamily="34" charset="0"/>
                        </a:rPr>
                        <a:t>10</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800"/>
                        </a:spcAft>
                      </a:pPr>
                      <a:r>
                        <a:rPr lang="en-US" sz="1200" b="1" dirty="0">
                          <a:effectLst/>
                          <a:latin typeface="Arial" panose="020B0604020202020204" pitchFamily="34" charset="0"/>
                          <a:cs typeface="Arial" panose="020B0604020202020204" pitchFamily="34" charset="0"/>
                        </a:rPr>
                        <a:t>67</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5399635"/>
                  </a:ext>
                </a:extLst>
              </a:tr>
              <a:tr h="152400">
                <a:tc>
                  <a:txBody>
                    <a:bodyPr/>
                    <a:lstStyle/>
                    <a:p>
                      <a:pPr marL="0" marR="0" algn="just">
                        <a:lnSpc>
                          <a:spcPct val="115000"/>
                        </a:lnSpc>
                        <a:spcBef>
                          <a:spcPts val="0"/>
                        </a:spcBef>
                        <a:spcAft>
                          <a:spcPts val="800"/>
                        </a:spcAft>
                      </a:pPr>
                      <a:r>
                        <a:rPr lang="en-US" sz="1200" b="1">
                          <a:effectLst/>
                          <a:latin typeface="Arial" panose="020B0604020202020204" pitchFamily="34" charset="0"/>
                          <a:cs typeface="Arial" panose="020B0604020202020204" pitchFamily="34" charset="0"/>
                        </a:rPr>
                        <a:t>OFT </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800"/>
                        </a:spcAft>
                      </a:pPr>
                      <a:r>
                        <a:rPr lang="en-US" sz="1200" b="1" dirty="0">
                          <a:effectLst/>
                          <a:latin typeface="Arial" panose="020B0604020202020204" pitchFamily="34" charset="0"/>
                          <a:cs typeface="Arial" panose="020B0604020202020204" pitchFamily="34" charset="0"/>
                        </a:rPr>
                        <a:t>4</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800"/>
                        </a:spcAft>
                      </a:pPr>
                      <a:r>
                        <a:rPr lang="en-US" sz="1200" b="1" dirty="0">
                          <a:effectLst/>
                          <a:latin typeface="Arial" panose="020B0604020202020204" pitchFamily="34" charset="0"/>
                          <a:cs typeface="Arial" panose="020B0604020202020204" pitchFamily="34" charset="0"/>
                        </a:rPr>
                        <a:t>30</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8832262"/>
                  </a:ext>
                </a:extLst>
              </a:tr>
              <a:tr h="152400">
                <a:tc>
                  <a:txBody>
                    <a:bodyPr/>
                    <a:lstStyle/>
                    <a:p>
                      <a:pPr marL="0" marR="0" algn="just">
                        <a:lnSpc>
                          <a:spcPct val="115000"/>
                        </a:lnSpc>
                        <a:spcBef>
                          <a:spcPts val="0"/>
                        </a:spcBef>
                        <a:spcAft>
                          <a:spcPts val="800"/>
                        </a:spcAft>
                      </a:pPr>
                      <a:r>
                        <a:rPr lang="en-US" sz="1200" b="1" dirty="0">
                          <a:effectLst/>
                          <a:latin typeface="Arial" panose="020B0604020202020204" pitchFamily="34" charset="0"/>
                          <a:cs typeface="Arial" panose="020B0604020202020204" pitchFamily="34" charset="0"/>
                        </a:rPr>
                        <a:t>Trainings</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800"/>
                        </a:spcAft>
                      </a:pPr>
                      <a:r>
                        <a:rPr lang="en-US" sz="1200" b="1">
                          <a:effectLst/>
                          <a:latin typeface="Arial" panose="020B0604020202020204" pitchFamily="34" charset="0"/>
                          <a:cs typeface="Arial" panose="020B0604020202020204" pitchFamily="34" charset="0"/>
                        </a:rPr>
                        <a:t>195</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800"/>
                        </a:spcAft>
                      </a:pPr>
                      <a:r>
                        <a:rPr lang="en-US" sz="1200" b="1" dirty="0">
                          <a:effectLst/>
                          <a:latin typeface="Arial" panose="020B0604020202020204" pitchFamily="34" charset="0"/>
                          <a:cs typeface="Arial" panose="020B0604020202020204" pitchFamily="34" charset="0"/>
                        </a:rPr>
                        <a:t>5739</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0326115"/>
                  </a:ext>
                </a:extLst>
              </a:tr>
              <a:tr h="148590">
                <a:tc>
                  <a:txBody>
                    <a:bodyPr/>
                    <a:lstStyle/>
                    <a:p>
                      <a:pPr marL="0" marR="0" algn="just">
                        <a:lnSpc>
                          <a:spcPct val="115000"/>
                        </a:lnSpc>
                        <a:spcBef>
                          <a:spcPts val="0"/>
                        </a:spcBef>
                        <a:spcAft>
                          <a:spcPts val="800"/>
                        </a:spcAft>
                      </a:pPr>
                      <a:r>
                        <a:rPr lang="en-US" sz="1200" b="1">
                          <a:effectLst/>
                          <a:latin typeface="Arial" panose="020B0604020202020204" pitchFamily="34" charset="0"/>
                          <a:cs typeface="Arial" panose="020B0604020202020204" pitchFamily="34" charset="0"/>
                        </a:rPr>
                        <a:t>Extension activities</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800"/>
                        </a:spcAft>
                      </a:pPr>
                      <a:r>
                        <a:rPr lang="en-US" sz="1200" b="1" dirty="0">
                          <a:effectLst/>
                          <a:latin typeface="Arial" panose="020B0604020202020204" pitchFamily="34" charset="0"/>
                          <a:cs typeface="Arial" panose="020B0604020202020204" pitchFamily="34" charset="0"/>
                        </a:rPr>
                        <a:t>256</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800"/>
                        </a:spcAft>
                      </a:pPr>
                      <a:r>
                        <a:rPr lang="en-US" sz="1200" b="1" dirty="0">
                          <a:effectLst/>
                          <a:latin typeface="Arial" panose="020B0604020202020204" pitchFamily="34" charset="0"/>
                          <a:cs typeface="Arial" panose="020B0604020202020204" pitchFamily="34" charset="0"/>
                        </a:rPr>
                        <a:t>3568</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453491"/>
                  </a:ext>
                </a:extLst>
              </a:tr>
              <a:tr h="187325">
                <a:tc>
                  <a:txBody>
                    <a:bodyPr/>
                    <a:lstStyle/>
                    <a:p>
                      <a:pPr marL="0" marR="0" algn="just">
                        <a:lnSpc>
                          <a:spcPct val="115000"/>
                        </a:lnSpc>
                        <a:spcBef>
                          <a:spcPts val="0"/>
                        </a:spcBef>
                        <a:spcAft>
                          <a:spcPts val="0"/>
                        </a:spcAft>
                      </a:pPr>
                      <a:r>
                        <a:rPr lang="en-US" sz="1200" b="1">
                          <a:effectLst/>
                          <a:latin typeface="Arial" panose="020B0604020202020204" pitchFamily="34" charset="0"/>
                          <a:cs typeface="Arial" panose="020B0604020202020204" pitchFamily="34" charset="0"/>
                        </a:rPr>
                        <a:t>Total</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200" b="1" dirty="0">
                          <a:effectLst/>
                          <a:latin typeface="Arial" panose="020B0604020202020204" pitchFamily="34" charset="0"/>
                          <a:cs typeface="Arial" panose="020B0604020202020204" pitchFamily="34" charset="0"/>
                        </a:rPr>
                        <a:t>465</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200" b="1" dirty="0">
                          <a:effectLst/>
                          <a:latin typeface="Arial" panose="020B0604020202020204" pitchFamily="34" charset="0"/>
                          <a:cs typeface="Arial" panose="020B0604020202020204" pitchFamily="34" charset="0"/>
                        </a:rPr>
                        <a:t>9404</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999858"/>
                  </a:ext>
                </a:extLst>
              </a:tr>
            </a:tbl>
          </a:graphicData>
        </a:graphic>
      </p:graphicFrame>
      <p:graphicFrame>
        <p:nvGraphicFramePr>
          <p:cNvPr id="6" name="Chart 5"/>
          <p:cNvGraphicFramePr/>
          <p:nvPr/>
        </p:nvGraphicFramePr>
        <p:xfrm>
          <a:off x="5220072" y="1463584"/>
          <a:ext cx="3686853" cy="14401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724747715"/>
              </p:ext>
            </p:extLst>
          </p:nvPr>
        </p:nvGraphicFramePr>
        <p:xfrm>
          <a:off x="76199" y="2183664"/>
          <a:ext cx="5071863" cy="1682496"/>
        </p:xfrm>
        <a:graphic>
          <a:graphicData uri="http://schemas.openxmlformats.org/drawingml/2006/table">
            <a:tbl>
              <a:tblPr firstRow="1" firstCol="1" bandRow="1">
                <a:tableStyleId>{69012ECD-51FC-41F1-AA8D-1B2483CD663E}</a:tableStyleId>
              </a:tblPr>
              <a:tblGrid>
                <a:gridCol w="1245220">
                  <a:extLst>
                    <a:ext uri="{9D8B030D-6E8A-4147-A177-3AD203B41FA5}">
                      <a16:colId xmlns:a16="http://schemas.microsoft.com/office/drawing/2014/main" val="1154627019"/>
                    </a:ext>
                  </a:extLst>
                </a:gridCol>
                <a:gridCol w="618580">
                  <a:extLst>
                    <a:ext uri="{9D8B030D-6E8A-4147-A177-3AD203B41FA5}">
                      <a16:colId xmlns:a16="http://schemas.microsoft.com/office/drawing/2014/main" val="3978454447"/>
                    </a:ext>
                  </a:extLst>
                </a:gridCol>
                <a:gridCol w="641613">
                  <a:extLst>
                    <a:ext uri="{9D8B030D-6E8A-4147-A177-3AD203B41FA5}">
                      <a16:colId xmlns:a16="http://schemas.microsoft.com/office/drawing/2014/main" val="774313642"/>
                    </a:ext>
                  </a:extLst>
                </a:gridCol>
                <a:gridCol w="712903">
                  <a:extLst>
                    <a:ext uri="{9D8B030D-6E8A-4147-A177-3AD203B41FA5}">
                      <a16:colId xmlns:a16="http://schemas.microsoft.com/office/drawing/2014/main" val="1841287843"/>
                    </a:ext>
                  </a:extLst>
                </a:gridCol>
                <a:gridCol w="641613">
                  <a:extLst>
                    <a:ext uri="{9D8B030D-6E8A-4147-A177-3AD203B41FA5}">
                      <a16:colId xmlns:a16="http://schemas.microsoft.com/office/drawing/2014/main" val="3913333699"/>
                    </a:ext>
                  </a:extLst>
                </a:gridCol>
                <a:gridCol w="643750">
                  <a:extLst>
                    <a:ext uri="{9D8B030D-6E8A-4147-A177-3AD203B41FA5}">
                      <a16:colId xmlns:a16="http://schemas.microsoft.com/office/drawing/2014/main" val="4039003883"/>
                    </a:ext>
                  </a:extLst>
                </a:gridCol>
                <a:gridCol w="568184">
                  <a:extLst>
                    <a:ext uri="{9D8B030D-6E8A-4147-A177-3AD203B41FA5}">
                      <a16:colId xmlns:a16="http://schemas.microsoft.com/office/drawing/2014/main" val="1780891307"/>
                    </a:ext>
                  </a:extLst>
                </a:gridCol>
              </a:tblGrid>
              <a:tr h="209550">
                <a:tc>
                  <a:txBody>
                    <a:bodyPr/>
                    <a:lstStyle/>
                    <a:p>
                      <a:pPr marL="0" marR="0">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Parametres</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Cowpea</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Cabbage</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Bitter gourd</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58761011"/>
                  </a:ext>
                </a:extLst>
              </a:tr>
              <a:tr h="209550">
                <a:tc>
                  <a:txBody>
                    <a:bodyPr/>
                    <a:lstStyle/>
                    <a:p>
                      <a:pPr marL="0" marR="0">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 </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BI</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AI</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BI</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AI</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BI</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AI</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482521"/>
                  </a:ext>
                </a:extLst>
              </a:tr>
              <a:tr h="144145">
                <a:tc>
                  <a:txBody>
                    <a:bodyPr/>
                    <a:lstStyle/>
                    <a:p>
                      <a:pPr marL="0" marR="0">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Yield (Q/ha)</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108.6</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137.9</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376</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590</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1.3</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1.6</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645552"/>
                  </a:ext>
                </a:extLst>
              </a:tr>
              <a:tr h="149225">
                <a:tc>
                  <a:txBody>
                    <a:bodyPr/>
                    <a:lstStyle/>
                    <a:p>
                      <a:pPr marL="0" marR="0">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Yield increase (%)</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26.97</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56.9</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23.07</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142748"/>
                  </a:ext>
                </a:extLst>
              </a:tr>
              <a:tr h="209550">
                <a:tc>
                  <a:txBody>
                    <a:bodyPr/>
                    <a:lstStyle/>
                    <a:p>
                      <a:pPr marL="0" marR="0">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Net Income (Rs)</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79800</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100200</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112380</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238200</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35000</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49140</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521585"/>
                  </a:ext>
                </a:extLst>
              </a:tr>
              <a:tr h="209550">
                <a:tc>
                  <a:txBody>
                    <a:bodyPr/>
                    <a:lstStyle/>
                    <a:p>
                      <a:pPr marL="0" marR="0">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BCR</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1.59</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1.64</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1.92</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2.97</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a:effectLst/>
                          <a:latin typeface="Arial" panose="020B0604020202020204" pitchFamily="34" charset="0"/>
                          <a:cs typeface="Arial" panose="020B0604020202020204" pitchFamily="34" charset="0"/>
                        </a:rPr>
                        <a:t>1</a:t>
                      </a:r>
                      <a:endParaRPr lang="en-US" sz="2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600"/>
                        </a:spcAft>
                        <a:tabLst>
                          <a:tab pos="1828800" algn="l"/>
                        </a:tabLst>
                      </a:pPr>
                      <a:r>
                        <a:rPr lang="en-US" sz="1200" b="1" dirty="0">
                          <a:effectLst/>
                          <a:latin typeface="Arial" panose="020B0604020202020204" pitchFamily="34" charset="0"/>
                          <a:cs typeface="Arial" panose="020B0604020202020204" pitchFamily="34" charset="0"/>
                        </a:rPr>
                        <a:t>1.32</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901888"/>
                  </a:ext>
                </a:extLst>
              </a:tr>
            </a:tbl>
          </a:graphicData>
        </a:graphic>
      </p:graphicFrame>
      <p:grpSp>
        <p:nvGrpSpPr>
          <p:cNvPr id="9" name="Group 23"/>
          <p:cNvGrpSpPr>
            <a:grpSpLocks/>
          </p:cNvGrpSpPr>
          <p:nvPr/>
        </p:nvGrpSpPr>
        <p:grpSpPr bwMode="auto">
          <a:xfrm>
            <a:off x="4814592" y="3933049"/>
            <a:ext cx="4221968" cy="2808215"/>
            <a:chOff x="-1290" y="2383"/>
            <a:chExt cx="47833" cy="27339"/>
          </a:xfrm>
        </p:grpSpPr>
        <p:sp>
          <p:nvSpPr>
            <p:cNvPr id="10" name="Hexagon 16"/>
            <p:cNvSpPr>
              <a:spLocks noChangeArrowheads="1"/>
            </p:cNvSpPr>
            <p:nvPr/>
          </p:nvSpPr>
          <p:spPr bwMode="auto">
            <a:xfrm>
              <a:off x="-1290" y="16636"/>
              <a:ext cx="15474" cy="13083"/>
            </a:xfrm>
            <a:prstGeom prst="rect">
              <a:avLst/>
            </a:prstGeom>
            <a:blipFill dpi="0" rotWithShape="1">
              <a:blip r:embed="rId3"/>
              <a:srcRect/>
              <a:stretch>
                <a:fillRect/>
              </a:stretch>
            </a:blipFill>
            <a:ln w="127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1" name="Hexagon 13"/>
            <p:cNvSpPr>
              <a:spLocks noChangeArrowheads="1"/>
            </p:cNvSpPr>
            <p:nvPr/>
          </p:nvSpPr>
          <p:spPr bwMode="auto">
            <a:xfrm>
              <a:off x="15541" y="16636"/>
              <a:ext cx="14685" cy="13086"/>
            </a:xfrm>
            <a:prstGeom prst="rect">
              <a:avLst/>
            </a:prstGeom>
            <a:blipFill dpi="0" rotWithShape="1">
              <a:blip r:embed="rId4"/>
              <a:srcRect/>
              <a:stretch>
                <a:fillRect/>
              </a:stretch>
            </a:blipFill>
            <a:ln w="127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2" name="Hexagon 17"/>
            <p:cNvSpPr>
              <a:spLocks noChangeArrowheads="1"/>
            </p:cNvSpPr>
            <p:nvPr/>
          </p:nvSpPr>
          <p:spPr bwMode="auto">
            <a:xfrm>
              <a:off x="-1290" y="2434"/>
              <a:ext cx="15474" cy="13269"/>
            </a:xfrm>
            <a:prstGeom prst="rect">
              <a:avLst/>
            </a:prstGeom>
            <a:blipFill dpi="0" rotWithShape="1">
              <a:blip r:embed="rId5"/>
              <a:srcRect/>
              <a:stretch>
                <a:fillRect/>
              </a:stretch>
            </a:blipFill>
            <a:ln w="127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3" name="Hexagon 18"/>
            <p:cNvSpPr>
              <a:spLocks noChangeArrowheads="1"/>
            </p:cNvSpPr>
            <p:nvPr/>
          </p:nvSpPr>
          <p:spPr bwMode="auto">
            <a:xfrm>
              <a:off x="31858" y="2383"/>
              <a:ext cx="14685" cy="13228"/>
            </a:xfrm>
            <a:prstGeom prst="rect">
              <a:avLst/>
            </a:prstGeom>
            <a:blipFill dpi="0" rotWithShape="1">
              <a:blip r:embed="rId6"/>
              <a:srcRect/>
              <a:stretch>
                <a:fillRect/>
              </a:stretch>
            </a:blipFill>
            <a:ln w="127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4" name="Hexagon 19"/>
            <p:cNvSpPr>
              <a:spLocks noChangeArrowheads="1"/>
            </p:cNvSpPr>
            <p:nvPr/>
          </p:nvSpPr>
          <p:spPr bwMode="auto">
            <a:xfrm>
              <a:off x="15541" y="2383"/>
              <a:ext cx="14685" cy="13228"/>
            </a:xfrm>
            <a:prstGeom prst="rect">
              <a:avLst/>
            </a:prstGeom>
            <a:blipFill dpi="0" rotWithShape="1">
              <a:blip r:embed="rId7"/>
              <a:srcRect/>
              <a:stretch>
                <a:fillRect/>
              </a:stretch>
            </a:blipFill>
            <a:ln w="127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5" name="Hexagon 20"/>
            <p:cNvSpPr>
              <a:spLocks noChangeArrowheads="1"/>
            </p:cNvSpPr>
            <p:nvPr/>
          </p:nvSpPr>
          <p:spPr bwMode="auto">
            <a:xfrm>
              <a:off x="31858" y="16636"/>
              <a:ext cx="14685" cy="13083"/>
            </a:xfrm>
            <a:prstGeom prst="rect">
              <a:avLst/>
            </a:prstGeom>
            <a:blipFill dpi="0" rotWithShape="1">
              <a:blip r:embed="rId8"/>
              <a:srcRect/>
              <a:stretch>
                <a:fillRect/>
              </a:stretch>
            </a:blipFill>
            <a:ln w="127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grpSp>
      <p:sp>
        <p:nvSpPr>
          <p:cNvPr id="4" name="TextBox 3"/>
          <p:cNvSpPr txBox="1"/>
          <p:nvPr/>
        </p:nvSpPr>
        <p:spPr>
          <a:xfrm>
            <a:off x="76199" y="5410200"/>
            <a:ext cx="4618618" cy="1354217"/>
          </a:xfrm>
          <a:prstGeom prst="rect">
            <a:avLst/>
          </a:prstGeom>
          <a:noFill/>
          <a:ln>
            <a:solidFill>
              <a:srgbClr val="FF0000"/>
            </a:solidFill>
          </a:ln>
        </p:spPr>
        <p:txBody>
          <a:bodyPr wrap="square" rtlCol="0">
            <a:spAutoFit/>
          </a:bodyPr>
          <a:lstStyle/>
          <a:p>
            <a:r>
              <a:rPr lang="en-US" b="1" dirty="0">
                <a:solidFill>
                  <a:srgbClr val="7030A0"/>
                </a:solidFill>
                <a:latin typeface="Arial" panose="020B0604020202020204" pitchFamily="34" charset="0"/>
                <a:cs typeface="Arial" panose="020B0604020202020204" pitchFamily="34" charset="0"/>
              </a:rPr>
              <a:t>Impact: </a:t>
            </a:r>
          </a:p>
          <a:p>
            <a:r>
              <a:rPr lang="en-US" sz="1600" b="1" dirty="0">
                <a:solidFill>
                  <a:schemeClr val="accent6">
                    <a:lumMod val="75000"/>
                  </a:schemeClr>
                </a:solidFill>
                <a:latin typeface="Arial" panose="020B0604020202020204" pitchFamily="34" charset="0"/>
                <a:cs typeface="Arial" panose="020B0604020202020204" pitchFamily="34" charset="0"/>
              </a:rPr>
              <a:t>Horizontal spread :564ha</a:t>
            </a:r>
          </a:p>
          <a:p>
            <a:r>
              <a:rPr lang="en-US" sz="1600" b="1" dirty="0">
                <a:solidFill>
                  <a:schemeClr val="accent6">
                    <a:lumMod val="75000"/>
                  </a:schemeClr>
                </a:solidFill>
                <a:latin typeface="Arial" panose="020B0604020202020204" pitchFamily="34" charset="0"/>
                <a:cs typeface="Arial" panose="020B0604020202020204" pitchFamily="34" charset="0"/>
              </a:rPr>
              <a:t>Farmers adopted :4002</a:t>
            </a:r>
          </a:p>
          <a:p>
            <a:r>
              <a:rPr lang="en-US" sz="1600" b="1" dirty="0">
                <a:solidFill>
                  <a:schemeClr val="accent6">
                    <a:lumMod val="75000"/>
                  </a:schemeClr>
                </a:solidFill>
                <a:latin typeface="Arial" panose="020B0604020202020204" pitchFamily="34" charset="0"/>
                <a:cs typeface="Arial" panose="020B0604020202020204" pitchFamily="34" charset="0"/>
              </a:rPr>
              <a:t>Stake holders : State dept. of Agriculture, VDP, FPOs, FC</a:t>
            </a:r>
          </a:p>
        </p:txBody>
      </p:sp>
      <p:sp>
        <p:nvSpPr>
          <p:cNvPr id="5" name="TextBox 4"/>
          <p:cNvSpPr txBox="1"/>
          <p:nvPr/>
        </p:nvSpPr>
        <p:spPr>
          <a:xfrm>
            <a:off x="76199" y="3962400"/>
            <a:ext cx="4618618" cy="1354217"/>
          </a:xfrm>
          <a:prstGeom prst="rect">
            <a:avLst/>
          </a:prstGeom>
          <a:noFill/>
          <a:ln>
            <a:solidFill>
              <a:schemeClr val="tx1"/>
            </a:solidFill>
          </a:ln>
        </p:spPr>
        <p:txBody>
          <a:bodyPr wrap="square" rtlCol="0">
            <a:spAutoFit/>
          </a:bodyPr>
          <a:lstStyle/>
          <a:p>
            <a:r>
              <a:rPr lang="en-US" b="1" dirty="0">
                <a:solidFill>
                  <a:srgbClr val="7030A0"/>
                </a:solidFill>
                <a:latin typeface="Arial" panose="020B0604020202020204" pitchFamily="34" charset="0"/>
                <a:cs typeface="Arial" panose="020B0604020202020204" pitchFamily="34" charset="0"/>
              </a:rPr>
              <a:t>Out Come :</a:t>
            </a:r>
          </a:p>
          <a:p>
            <a:r>
              <a:rPr lang="en-US" sz="1600" b="1" dirty="0">
                <a:solidFill>
                  <a:schemeClr val="accent6">
                    <a:lumMod val="75000"/>
                  </a:schemeClr>
                </a:solidFill>
                <a:latin typeface="Arial" panose="020B0604020202020204" pitchFamily="34" charset="0"/>
                <a:cs typeface="Arial" panose="020B0604020202020204" pitchFamily="34" charset="0"/>
              </a:rPr>
              <a:t>Yield Increase :15-20%</a:t>
            </a:r>
          </a:p>
          <a:p>
            <a:r>
              <a:rPr lang="en-US" sz="1600" b="1" dirty="0">
                <a:solidFill>
                  <a:schemeClr val="accent6">
                    <a:lumMod val="75000"/>
                  </a:schemeClr>
                </a:solidFill>
                <a:latin typeface="Arial" panose="020B0604020202020204" pitchFamily="34" charset="0"/>
                <a:cs typeface="Arial" panose="020B0604020202020204" pitchFamily="34" charset="0"/>
              </a:rPr>
              <a:t>Quality of vegetables : keeping quality, </a:t>
            </a:r>
            <a:r>
              <a:rPr lang="en-US" sz="1600" b="1" dirty="0" err="1">
                <a:solidFill>
                  <a:schemeClr val="accent6">
                    <a:lumMod val="75000"/>
                  </a:schemeClr>
                </a:solidFill>
                <a:latin typeface="Arial" panose="020B0604020202020204" pitchFamily="34" charset="0"/>
                <a:cs typeface="Arial" panose="020B0604020202020204" pitchFamily="34" charset="0"/>
              </a:rPr>
              <a:t>Colour</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b="1" dirty="0" err="1">
                <a:solidFill>
                  <a:schemeClr val="accent6">
                    <a:lumMod val="75000"/>
                  </a:schemeClr>
                </a:solidFill>
                <a:latin typeface="Arial" panose="020B0604020202020204" pitchFamily="34" charset="0"/>
                <a:cs typeface="Arial" panose="020B0604020202020204" pitchFamily="34" charset="0"/>
              </a:rPr>
              <a:t>selflife</a:t>
            </a:r>
            <a:r>
              <a:rPr lang="en-US" sz="1600" b="1" dirty="0">
                <a:solidFill>
                  <a:schemeClr val="accent6">
                    <a:lumMod val="75000"/>
                  </a:schemeClr>
                </a:solidFill>
                <a:latin typeface="Arial" panose="020B0604020202020204" pitchFamily="34" charset="0"/>
                <a:cs typeface="Arial" panose="020B0604020202020204" pitchFamily="34" charset="0"/>
              </a:rPr>
              <a:t>, some extend pest &amp; disease resistance</a:t>
            </a:r>
          </a:p>
        </p:txBody>
      </p:sp>
    </p:spTree>
    <p:extLst>
      <p:ext uri="{BB962C8B-B14F-4D97-AF65-F5344CB8AC3E}">
        <p14:creationId xmlns:p14="http://schemas.microsoft.com/office/powerpoint/2010/main" val="115440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8660" y="2133600"/>
            <a:ext cx="9188734" cy="34163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FF3399"/>
                </a:solidFill>
                <a:effectLst>
                  <a:outerShdw blurRad="50800" dist="39000" dir="5460000" algn="tl">
                    <a:srgbClr val="000000">
                      <a:alpha val="38000"/>
                    </a:srgbClr>
                  </a:outerShdw>
                </a:effectLst>
                <a:latin typeface="Bookman Old Style" pitchFamily="18" charset="0"/>
              </a:rPr>
              <a:t>SPECIAL </a:t>
            </a:r>
            <a:r>
              <a:rPr lang="en-US" sz="5400" b="1" dirty="0" smtClean="0">
                <a:ln w="11430"/>
                <a:solidFill>
                  <a:srgbClr val="FF3399"/>
                </a:solidFill>
                <a:effectLst>
                  <a:outerShdw blurRad="50800" dist="39000" dir="5460000" algn="tl">
                    <a:srgbClr val="000000">
                      <a:alpha val="38000"/>
                    </a:srgbClr>
                  </a:outerShdw>
                </a:effectLst>
                <a:latin typeface="Bookman Old Style" pitchFamily="18" charset="0"/>
              </a:rPr>
              <a:t>PROGRAMMES </a:t>
            </a:r>
          </a:p>
          <a:p>
            <a:pPr algn="ctr">
              <a:defRPr/>
            </a:pPr>
            <a:r>
              <a:rPr lang="en-US" sz="5400" b="1" dirty="0" smtClean="0">
                <a:ln w="11430"/>
                <a:solidFill>
                  <a:srgbClr val="FF3399"/>
                </a:solidFill>
                <a:effectLst>
                  <a:outerShdw blurRad="50800" dist="39000" dir="5460000" algn="tl">
                    <a:srgbClr val="000000">
                      <a:alpha val="38000"/>
                    </a:srgbClr>
                  </a:outerShdw>
                </a:effectLst>
                <a:latin typeface="Bookman Old Style" pitchFamily="18" charset="0"/>
              </a:rPr>
              <a:t>&amp;</a:t>
            </a:r>
            <a:endParaRPr lang="en-US" sz="5400" b="1" dirty="0">
              <a:ln w="11430"/>
              <a:solidFill>
                <a:srgbClr val="FF3399"/>
              </a:solidFill>
              <a:effectLst>
                <a:outerShdw blurRad="50800" dist="39000" dir="5460000" algn="tl">
                  <a:srgbClr val="000000">
                    <a:alpha val="38000"/>
                  </a:srgbClr>
                </a:outerShdw>
              </a:effectLst>
              <a:latin typeface="Bookman Old Style" pitchFamily="18" charset="0"/>
            </a:endParaRPr>
          </a:p>
          <a:p>
            <a:pPr algn="ctr">
              <a:defRPr/>
            </a:pPr>
            <a:r>
              <a:rPr lang="en-US" sz="5400" b="1" dirty="0">
                <a:ln w="11430"/>
                <a:solidFill>
                  <a:srgbClr val="FF3399"/>
                </a:solidFill>
                <a:effectLst>
                  <a:outerShdw blurRad="50800" dist="39000" dir="5460000" algn="tl">
                    <a:srgbClr val="000000">
                      <a:alpha val="38000"/>
                    </a:srgbClr>
                  </a:outerShdw>
                </a:effectLst>
                <a:latin typeface="Bookman Old Style" pitchFamily="18" charset="0"/>
              </a:rPr>
              <a:t>CELEBRATION OF DAYS</a:t>
            </a:r>
          </a:p>
          <a:p>
            <a:pPr algn="ctr">
              <a:defRPr/>
            </a:pPr>
            <a:endParaRPr lang="en-US" sz="5400" b="1" dirty="0">
              <a:ln w="11430"/>
              <a:solidFill>
                <a:srgbClr val="FF3399"/>
              </a:solidFill>
              <a:effectLst>
                <a:outerShdw blurRad="50800" dist="39000" dir="5460000" algn="tl">
                  <a:srgbClr val="000000">
                    <a:alpha val="38000"/>
                  </a:srgbClr>
                </a:outerShdw>
              </a:effectLst>
            </a:endParaRPr>
          </a:p>
        </p:txBody>
      </p:sp>
      <p:sp>
        <p:nvSpPr>
          <p:cNvPr id="4"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1117897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6291044"/>
              </p:ext>
            </p:extLst>
          </p:nvPr>
        </p:nvGraphicFramePr>
        <p:xfrm>
          <a:off x="76199" y="685797"/>
          <a:ext cx="8991601" cy="3574404"/>
        </p:xfrm>
        <a:graphic>
          <a:graphicData uri="http://schemas.openxmlformats.org/drawingml/2006/table">
            <a:tbl>
              <a:tblPr/>
              <a:tblGrid>
                <a:gridCol w="5357819">
                  <a:extLst>
                    <a:ext uri="{9D8B030D-6E8A-4147-A177-3AD203B41FA5}">
                      <a16:colId xmlns:a16="http://schemas.microsoft.com/office/drawing/2014/main" val="20000"/>
                    </a:ext>
                  </a:extLst>
                </a:gridCol>
                <a:gridCol w="2000264">
                  <a:extLst>
                    <a:ext uri="{9D8B030D-6E8A-4147-A177-3AD203B41FA5}">
                      <a16:colId xmlns:a16="http://schemas.microsoft.com/office/drawing/2014/main" val="20001"/>
                    </a:ext>
                  </a:extLst>
                </a:gridCol>
                <a:gridCol w="1633518">
                  <a:extLst>
                    <a:ext uri="{9D8B030D-6E8A-4147-A177-3AD203B41FA5}">
                      <a16:colId xmlns:a16="http://schemas.microsoft.com/office/drawing/2014/main" val="20002"/>
                    </a:ext>
                  </a:extLst>
                </a:gridCol>
              </a:tblGrid>
              <a:tr h="746750">
                <a:tc>
                  <a:txBody>
                    <a:bodyPr/>
                    <a:lstStyle/>
                    <a:p>
                      <a:pPr marL="0" marR="0" algn="ctr">
                        <a:lnSpc>
                          <a:spcPct val="115000"/>
                        </a:lnSpc>
                        <a:spcBef>
                          <a:spcPts val="0"/>
                        </a:spcBef>
                        <a:spcAft>
                          <a:spcPts val="0"/>
                        </a:spcAft>
                        <a:tabLst>
                          <a:tab pos="571500" algn="l"/>
                        </a:tabLst>
                      </a:pPr>
                      <a:r>
                        <a:rPr lang="en-US" sz="2000" b="1" dirty="0">
                          <a:solidFill>
                            <a:srgbClr val="FF3399"/>
                          </a:solidFill>
                          <a:latin typeface="Arial" panose="020B0604020202020204" pitchFamily="34" charset="0"/>
                          <a:ea typeface="Times New Roman"/>
                          <a:cs typeface="Arial" panose="020B0604020202020204" pitchFamily="34" charset="0"/>
                        </a:rPr>
                        <a:t>Particulars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71500" algn="l"/>
                        </a:tabLst>
                      </a:pPr>
                      <a:r>
                        <a:rPr lang="en-US" sz="2000" b="1" dirty="0">
                          <a:solidFill>
                            <a:srgbClr val="FF3399"/>
                          </a:solidFill>
                          <a:latin typeface="Arial" panose="020B0604020202020204" pitchFamily="34" charset="0"/>
                          <a:ea typeface="Times New Roman"/>
                          <a:cs typeface="Arial" panose="020B0604020202020204" pitchFamily="34" charset="0"/>
                        </a:rPr>
                        <a:t>Budget allotted (Rs)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71500" algn="l"/>
                        </a:tabLst>
                      </a:pPr>
                      <a:r>
                        <a:rPr lang="en-US" sz="2000" b="1" dirty="0">
                          <a:solidFill>
                            <a:srgbClr val="FF3399"/>
                          </a:solidFill>
                          <a:latin typeface="Arial" panose="020B0604020202020204" pitchFamily="34" charset="0"/>
                          <a:ea typeface="Times New Roman"/>
                          <a:cs typeface="Arial" panose="020B0604020202020204" pitchFamily="34" charset="0"/>
                        </a:rPr>
                        <a:t>Expenditure (Rs)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33114">
                <a:tc>
                  <a:txBody>
                    <a:bodyPr/>
                    <a:lstStyle/>
                    <a:p>
                      <a:pPr marL="0" marR="0">
                        <a:lnSpc>
                          <a:spcPct val="115000"/>
                        </a:lnSpc>
                        <a:spcBef>
                          <a:spcPts val="0"/>
                        </a:spcBef>
                        <a:spcAft>
                          <a:spcPts val="0"/>
                        </a:spcAft>
                        <a:tabLst>
                          <a:tab pos="571500" algn="l"/>
                        </a:tabLst>
                      </a:pPr>
                      <a:r>
                        <a:rPr lang="en-US" sz="2000" b="1" dirty="0">
                          <a:solidFill>
                            <a:srgbClr val="002060"/>
                          </a:solidFill>
                          <a:latin typeface="Arial" panose="020B0604020202020204" pitchFamily="34" charset="0"/>
                          <a:ea typeface="Times New Roman"/>
                          <a:cs typeface="Arial" panose="020B0604020202020204" pitchFamily="34" charset="0"/>
                        </a:rPr>
                        <a:t>DAMU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tabLst>
                          <a:tab pos="571500" algn="l"/>
                        </a:tabLst>
                      </a:pPr>
                      <a:r>
                        <a:rPr lang="en-US" sz="2000" b="1" dirty="0">
                          <a:solidFill>
                            <a:srgbClr val="005000"/>
                          </a:solidFill>
                          <a:latin typeface="Arial" panose="020B0604020202020204" pitchFamily="34" charset="0"/>
                          <a:ea typeface="Times New Roman"/>
                          <a:cs typeface="Arial" panose="020B0604020202020204" pitchFamily="34" charset="0"/>
                        </a:rPr>
                        <a:t>1,20,000.00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tabLst>
                          <a:tab pos="571500" algn="l"/>
                        </a:tabLst>
                      </a:pPr>
                      <a:r>
                        <a:rPr lang="en-US" sz="2000" b="1" dirty="0">
                          <a:solidFill>
                            <a:srgbClr val="005000"/>
                          </a:solidFill>
                          <a:latin typeface="Arial" panose="020B0604020202020204" pitchFamily="34" charset="0"/>
                          <a:ea typeface="Times New Roman"/>
                          <a:cs typeface="Arial" panose="020B0604020202020204" pitchFamily="34" charset="0"/>
                        </a:rPr>
                        <a:t>1,20,000.00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6750">
                <a:tc>
                  <a:txBody>
                    <a:bodyPr/>
                    <a:lstStyle/>
                    <a:p>
                      <a:pPr marL="0" marR="0">
                        <a:lnSpc>
                          <a:spcPct val="115000"/>
                        </a:lnSpc>
                        <a:spcBef>
                          <a:spcPts val="0"/>
                        </a:spcBef>
                        <a:spcAft>
                          <a:spcPts val="0"/>
                        </a:spcAft>
                        <a:tabLst>
                          <a:tab pos="571500" algn="l"/>
                        </a:tabLst>
                      </a:pPr>
                      <a:r>
                        <a:rPr lang="en-US" sz="2000" b="1" dirty="0">
                          <a:solidFill>
                            <a:srgbClr val="002060"/>
                          </a:solidFill>
                          <a:latin typeface="Arial" panose="020B0604020202020204" pitchFamily="34" charset="0"/>
                          <a:ea typeface="Times New Roman"/>
                          <a:cs typeface="Arial" panose="020B0604020202020204" pitchFamily="34" charset="0"/>
                        </a:rPr>
                        <a:t>24.10.2019 RKVY - ASCI – Bee keeper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tabLst>
                          <a:tab pos="571500" algn="l"/>
                        </a:tabLst>
                      </a:pPr>
                      <a:r>
                        <a:rPr lang="en-US" sz="2000" b="1" dirty="0">
                          <a:solidFill>
                            <a:srgbClr val="005000"/>
                          </a:solidFill>
                          <a:latin typeface="Arial" panose="020B0604020202020204" pitchFamily="34" charset="0"/>
                          <a:ea typeface="Times New Roman"/>
                          <a:cs typeface="Arial" panose="020B0604020202020204" pitchFamily="34" charset="0"/>
                        </a:rPr>
                        <a:t>1,49,600.00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tabLst>
                          <a:tab pos="571500" algn="l"/>
                        </a:tabLst>
                      </a:pPr>
                      <a:r>
                        <a:rPr lang="en-US" sz="2000" b="1" dirty="0">
                          <a:solidFill>
                            <a:srgbClr val="005000"/>
                          </a:solidFill>
                          <a:latin typeface="Arial" panose="020B0604020202020204" pitchFamily="34" charset="0"/>
                          <a:ea typeface="Times New Roman"/>
                          <a:cs typeface="Arial" panose="020B0604020202020204" pitchFamily="34" charset="0"/>
                        </a:rPr>
                        <a:t>1,49,600.00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3114">
                <a:tc>
                  <a:txBody>
                    <a:bodyPr/>
                    <a:lstStyle/>
                    <a:p>
                      <a:pPr marL="0" marR="0">
                        <a:lnSpc>
                          <a:spcPct val="115000"/>
                        </a:lnSpc>
                        <a:spcBef>
                          <a:spcPts val="0"/>
                        </a:spcBef>
                        <a:spcAft>
                          <a:spcPts val="0"/>
                        </a:spcAft>
                        <a:tabLst>
                          <a:tab pos="571500" algn="l"/>
                        </a:tabLst>
                      </a:pPr>
                      <a:r>
                        <a:rPr lang="en-US" sz="2000" b="1" dirty="0">
                          <a:solidFill>
                            <a:srgbClr val="002060"/>
                          </a:solidFill>
                          <a:latin typeface="Arial" panose="020B0604020202020204" pitchFamily="34" charset="0"/>
                          <a:ea typeface="Times New Roman"/>
                          <a:cs typeface="Arial" panose="020B0604020202020204" pitchFamily="34" charset="0"/>
                        </a:rPr>
                        <a:t> PKVY – </a:t>
                      </a:r>
                      <a:r>
                        <a:rPr lang="en-US" sz="2000" b="1" dirty="0" err="1">
                          <a:solidFill>
                            <a:srgbClr val="002060"/>
                          </a:solidFill>
                          <a:latin typeface="Arial" panose="020B0604020202020204" pitchFamily="34" charset="0"/>
                          <a:ea typeface="Times New Roman"/>
                          <a:cs typeface="Arial" panose="020B0604020202020204" pitchFamily="34" charset="0"/>
                        </a:rPr>
                        <a:t>Swachhta</a:t>
                      </a:r>
                      <a:r>
                        <a:rPr lang="en-US" sz="2000" b="1" baseline="0" dirty="0">
                          <a:solidFill>
                            <a:srgbClr val="002060"/>
                          </a:solidFill>
                          <a:latin typeface="Arial" panose="020B0604020202020204" pitchFamily="34" charset="0"/>
                          <a:ea typeface="Times New Roman"/>
                          <a:cs typeface="Arial" panose="020B0604020202020204" pitchFamily="34" charset="0"/>
                        </a:rPr>
                        <a:t> Plan – </a:t>
                      </a:r>
                      <a:r>
                        <a:rPr lang="en-US" sz="2000" b="1" baseline="0" dirty="0" err="1">
                          <a:solidFill>
                            <a:srgbClr val="002060"/>
                          </a:solidFill>
                          <a:latin typeface="Arial" panose="020B0604020202020204" pitchFamily="34" charset="0"/>
                          <a:ea typeface="Times New Roman"/>
                          <a:cs typeface="Arial" panose="020B0604020202020204" pitchFamily="34" charset="0"/>
                        </a:rPr>
                        <a:t>Vermicompost</a:t>
                      </a:r>
                      <a:r>
                        <a:rPr lang="en-US" sz="2000" b="1" baseline="0" dirty="0">
                          <a:solidFill>
                            <a:srgbClr val="002060"/>
                          </a:solidFill>
                          <a:latin typeface="Arial" panose="020B0604020202020204" pitchFamily="34" charset="0"/>
                          <a:ea typeface="Times New Roman"/>
                          <a:cs typeface="Arial" panose="020B0604020202020204" pitchFamily="34" charset="0"/>
                        </a:rPr>
                        <a:t> unit</a:t>
                      </a:r>
                      <a:endParaRPr lang="en-US" sz="2000" b="1" dirty="0">
                        <a:solidFill>
                          <a:srgbClr val="002060"/>
                        </a:solidFill>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tabLst>
                          <a:tab pos="571500" algn="l"/>
                        </a:tabLst>
                      </a:pPr>
                      <a:r>
                        <a:rPr lang="en-US" sz="2000" b="1" dirty="0">
                          <a:solidFill>
                            <a:srgbClr val="005000"/>
                          </a:solidFill>
                          <a:latin typeface="Arial" panose="020B0604020202020204" pitchFamily="34" charset="0"/>
                          <a:ea typeface="Times New Roman"/>
                          <a:cs typeface="Arial" panose="020B0604020202020204" pitchFamily="34" charset="0"/>
                        </a:rPr>
                        <a:t>37,500.00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tabLst>
                          <a:tab pos="571500" algn="l"/>
                        </a:tabLst>
                      </a:pPr>
                      <a:r>
                        <a:rPr lang="en-US" sz="2000" b="1" dirty="0">
                          <a:solidFill>
                            <a:srgbClr val="005000"/>
                          </a:solidFill>
                          <a:latin typeface="Arial" panose="020B0604020202020204" pitchFamily="34" charset="0"/>
                          <a:ea typeface="Times New Roman"/>
                          <a:cs typeface="Arial" panose="020B0604020202020204" pitchFamily="34" charset="0"/>
                        </a:rPr>
                        <a:t>37,500.00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46750">
                <a:tc>
                  <a:txBody>
                    <a:bodyPr/>
                    <a:lstStyle/>
                    <a:p>
                      <a:pPr marL="0" marR="0">
                        <a:lnSpc>
                          <a:spcPct val="115000"/>
                        </a:lnSpc>
                        <a:spcBef>
                          <a:spcPts val="0"/>
                        </a:spcBef>
                        <a:spcAft>
                          <a:spcPts val="0"/>
                        </a:spcAft>
                        <a:tabLst>
                          <a:tab pos="571500" algn="l"/>
                        </a:tabLst>
                      </a:pPr>
                      <a:r>
                        <a:rPr lang="en-US" sz="2000" b="1" dirty="0">
                          <a:solidFill>
                            <a:srgbClr val="002060"/>
                          </a:solidFill>
                          <a:latin typeface="Arial" panose="020B0604020202020204" pitchFamily="34" charset="0"/>
                          <a:ea typeface="Times New Roman"/>
                          <a:cs typeface="Arial" panose="020B0604020202020204" pitchFamily="34" charset="0"/>
                        </a:rPr>
                        <a:t>National Scheme on Agro - Forestry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tabLst>
                          <a:tab pos="571500" algn="l"/>
                        </a:tabLst>
                      </a:pPr>
                      <a:r>
                        <a:rPr lang="en-US" sz="2000" b="1" dirty="0">
                          <a:solidFill>
                            <a:srgbClr val="005000"/>
                          </a:solidFill>
                          <a:latin typeface="Arial" panose="020B0604020202020204" pitchFamily="34" charset="0"/>
                          <a:ea typeface="Times New Roman"/>
                          <a:cs typeface="Arial" panose="020B0604020202020204" pitchFamily="34" charset="0"/>
                        </a:rPr>
                        <a:t>1,00,000.00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tabLst>
                          <a:tab pos="571500" algn="l"/>
                        </a:tabLst>
                      </a:pPr>
                      <a:r>
                        <a:rPr lang="en-US" sz="2000" b="1" dirty="0">
                          <a:solidFill>
                            <a:srgbClr val="005000"/>
                          </a:solidFill>
                          <a:latin typeface="Arial" panose="020B0604020202020204" pitchFamily="34" charset="0"/>
                          <a:ea typeface="Times New Roman"/>
                          <a:cs typeface="Arial" panose="020B0604020202020204" pitchFamily="34" charset="0"/>
                        </a:rPr>
                        <a:t>1,00,000.00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Footer Placeholder 3"/>
          <p:cNvSpPr txBox="1">
            <a:spLocks/>
          </p:cNvSpPr>
          <p:nvPr/>
        </p:nvSpPr>
        <p:spPr>
          <a:xfrm>
            <a:off x="0" y="0"/>
            <a:ext cx="9144000" cy="5334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UTILIZATION  OF BUDGET – SPECIAL PROGRAMMES (</a:t>
            </a:r>
            <a:r>
              <a:rPr lang="en-US" sz="2400" b="1" dirty="0" err="1">
                <a:solidFill>
                  <a:schemeClr val="bg1"/>
                </a:solidFill>
                <a:latin typeface="Arial" pitchFamily="34" charset="0"/>
                <a:cs typeface="Arial" pitchFamily="34" charset="0"/>
              </a:rPr>
              <a:t>Rs</a:t>
            </a:r>
            <a:r>
              <a:rPr lang="en-US" sz="2400" b="1" dirty="0">
                <a:solidFill>
                  <a:schemeClr val="bg1"/>
                </a:solidFill>
                <a:latin typeface="Arial" pitchFamily="34" charset="0"/>
                <a:cs typeface="Arial" pitchFamily="34" charset="0"/>
              </a:rPr>
              <a:t>.)</a:t>
            </a:r>
          </a:p>
        </p:txBody>
      </p:sp>
      <p:sp>
        <p:nvSpPr>
          <p:cNvPr id="7"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4202678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8"/>
            <a:ext cx="9144000" cy="461663"/>
          </a:xfrm>
          <a:prstGeom prst="rect">
            <a:avLst/>
          </a:prstGeom>
          <a:solidFill>
            <a:srgbClr val="005000"/>
          </a:solidFill>
          <a:ln>
            <a:solidFill>
              <a:schemeClr val="bg1"/>
            </a:solidFill>
          </a:ln>
          <a:scene3d>
            <a:camera prst="orthographicFront"/>
            <a:lightRig rig="threePt" dir="t"/>
          </a:scene3d>
          <a:sp3d>
            <a:bevelT/>
          </a:sp3d>
        </p:spPr>
        <p:txBody>
          <a:bodyPr wrap="square" lIns="91437" tIns="45719" rIns="91437" bIns="45719" rtlCol="0">
            <a:spAutoFit/>
          </a:bodyPr>
          <a:lstStyle/>
          <a:p>
            <a:pPr algn="ctr"/>
            <a:r>
              <a:rPr lang="en-US" sz="2400" b="1" dirty="0">
                <a:solidFill>
                  <a:schemeClr val="bg1"/>
                </a:solidFill>
                <a:latin typeface="Arial" pitchFamily="34" charset="0"/>
                <a:cs typeface="Arial" pitchFamily="34" charset="0"/>
              </a:rPr>
              <a:t>ASCI – BEE KEEPER</a:t>
            </a:r>
            <a:endParaRPr lang="en-US" sz="2400" dirty="0"/>
          </a:p>
        </p:txBody>
      </p:sp>
      <p:sp>
        <p:nvSpPr>
          <p:cNvPr id="4" name="Rectangle 12"/>
          <p:cNvSpPr>
            <a:spLocks noChangeArrowheads="1"/>
          </p:cNvSpPr>
          <p:nvPr/>
        </p:nvSpPr>
        <p:spPr bwMode="auto">
          <a:xfrm>
            <a:off x="4724400" y="6324600"/>
            <a:ext cx="4138642" cy="584773"/>
          </a:xfrm>
          <a:prstGeom prst="rect">
            <a:avLst/>
          </a:prstGeom>
          <a:noFill/>
          <a:ln w="9525">
            <a:noFill/>
            <a:miter lim="800000"/>
            <a:headEnd/>
            <a:tailEnd/>
          </a:ln>
        </p:spPr>
        <p:txBody>
          <a:bodyPr wrap="square" lIns="91437" tIns="45719" rIns="91437" bIns="45719">
            <a:spAutoFit/>
          </a:bodyPr>
          <a:lstStyle/>
          <a:p>
            <a:r>
              <a:rPr lang="en-US" sz="1600" b="1" dirty="0">
                <a:solidFill>
                  <a:srgbClr val="002060"/>
                </a:solidFill>
                <a:latin typeface="Arial" pitchFamily="34" charset="0"/>
                <a:cs typeface="Arial" pitchFamily="34" charset="0"/>
              </a:rPr>
              <a:t>No. of Farmers         : 50  </a:t>
            </a:r>
          </a:p>
          <a:p>
            <a:r>
              <a:rPr lang="en-US" sz="1600" b="1" dirty="0">
                <a:solidFill>
                  <a:srgbClr val="002060"/>
                </a:solidFill>
                <a:latin typeface="Arial" pitchFamily="34" charset="0"/>
                <a:cs typeface="Arial" pitchFamily="34" charset="0"/>
              </a:rPr>
              <a:t>Assessment	  </a:t>
            </a:r>
            <a:r>
              <a:rPr lang="en-US" sz="1600" b="1" dirty="0" smtClean="0">
                <a:solidFill>
                  <a:srgbClr val="002060"/>
                </a:solidFill>
                <a:latin typeface="Arial" pitchFamily="34" charset="0"/>
                <a:cs typeface="Arial" pitchFamily="34" charset="0"/>
              </a:rPr>
              <a:t>: Awaiting  </a:t>
            </a:r>
            <a:endParaRPr lang="en-US" sz="1600" b="1" dirty="0">
              <a:solidFill>
                <a:srgbClr val="002060"/>
              </a:solidFill>
              <a:latin typeface="Arial" pitchFamily="34" charset="0"/>
              <a:cs typeface="Arial" pitchFamily="34" charset="0"/>
            </a:endParaRPr>
          </a:p>
        </p:txBody>
      </p:sp>
      <p:pic>
        <p:nvPicPr>
          <p:cNvPr id="8" name="Picture 2" descr="J:\Sudhakar\ASCI\IMG-20200625-WA0014.jpg"/>
          <p:cNvPicPr>
            <a:picLocks noGrp="1" noChangeAspect="1" noChangeArrowheads="1"/>
          </p:cNvPicPr>
          <p:nvPr>
            <p:ph sz="half" idx="1"/>
          </p:nvPr>
        </p:nvPicPr>
        <p:blipFill>
          <a:blip r:embed="rId2"/>
          <a:srcRect/>
          <a:stretch>
            <a:fillRect/>
          </a:stretch>
        </p:blipFill>
        <p:spPr bwMode="auto">
          <a:xfrm>
            <a:off x="280957" y="3643314"/>
            <a:ext cx="4214843" cy="2681286"/>
          </a:xfrm>
          <a:prstGeom prst="rect">
            <a:avLst/>
          </a:prstGeom>
          <a:noFill/>
          <a:ln>
            <a:solidFill>
              <a:srgbClr val="FF0000"/>
            </a:solidFill>
          </a:ln>
        </p:spPr>
      </p:pic>
      <p:pic>
        <p:nvPicPr>
          <p:cNvPr id="9" name="Picture 2" descr="C:\Users\Sudhakar\Desktop\IMG-20210304-WA0024.jpg"/>
          <p:cNvPicPr>
            <a:picLocks noChangeAspect="1" noChangeArrowheads="1"/>
          </p:cNvPicPr>
          <p:nvPr/>
        </p:nvPicPr>
        <p:blipFill>
          <a:blip r:embed="rId3"/>
          <a:srcRect/>
          <a:stretch>
            <a:fillRect/>
          </a:stretch>
        </p:blipFill>
        <p:spPr bwMode="auto">
          <a:xfrm>
            <a:off x="4724400" y="581004"/>
            <a:ext cx="4143404" cy="2847996"/>
          </a:xfrm>
          <a:prstGeom prst="rect">
            <a:avLst/>
          </a:prstGeom>
          <a:noFill/>
          <a:ln>
            <a:solidFill>
              <a:srgbClr val="FF0000"/>
            </a:solidFill>
          </a:ln>
        </p:spPr>
      </p:pic>
      <p:pic>
        <p:nvPicPr>
          <p:cNvPr id="10" name="Picture 9" descr="C:\Users\Sudhakar\Desktop\IMG_20210224_104201.jpg"/>
          <p:cNvPicPr/>
          <p:nvPr/>
        </p:nvPicPr>
        <p:blipFill>
          <a:blip r:embed="rId4" cstate="print"/>
          <a:srcRect/>
          <a:stretch>
            <a:fillRect/>
          </a:stretch>
        </p:blipFill>
        <p:spPr bwMode="auto">
          <a:xfrm>
            <a:off x="280958" y="571480"/>
            <a:ext cx="4214842" cy="2857520"/>
          </a:xfrm>
          <a:prstGeom prst="rect">
            <a:avLst/>
          </a:prstGeom>
          <a:noFill/>
          <a:ln w="9525">
            <a:solidFill>
              <a:srgbClr val="FF0000"/>
            </a:solidFill>
            <a:miter lim="800000"/>
            <a:headEnd/>
            <a:tailEnd/>
          </a:ln>
        </p:spPr>
      </p:pic>
      <p:pic>
        <p:nvPicPr>
          <p:cNvPr id="11" name="Picture 10" descr="C:\Users\Sudhakar\Desktop\IMG-20201223-WA0023.jpg"/>
          <p:cNvPicPr/>
          <p:nvPr/>
        </p:nvPicPr>
        <p:blipFill>
          <a:blip r:embed="rId5"/>
          <a:srcRect/>
          <a:stretch>
            <a:fillRect/>
          </a:stretch>
        </p:blipFill>
        <p:spPr bwMode="auto">
          <a:xfrm>
            <a:off x="4724400" y="3643314"/>
            <a:ext cx="4138642" cy="2681286"/>
          </a:xfrm>
          <a:prstGeom prst="rect">
            <a:avLst/>
          </a:prstGeom>
          <a:noFill/>
          <a:ln w="9525">
            <a:solidFill>
              <a:srgbClr val="FF0000"/>
            </a:solidFill>
            <a:miter lim="800000"/>
            <a:headEnd/>
            <a:tailEnd/>
          </a:ln>
        </p:spPr>
      </p:pic>
    </p:spTree>
    <p:extLst>
      <p:ext uri="{BB962C8B-B14F-4D97-AF65-F5344CB8AC3E}">
        <p14:creationId xmlns:p14="http://schemas.microsoft.com/office/powerpoint/2010/main" val="636006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txBox="1">
            <a:spLocks/>
          </p:cNvSpPr>
          <p:nvPr/>
        </p:nvSpPr>
        <p:spPr>
          <a:xfrm>
            <a:off x="0" y="0"/>
            <a:ext cx="9144000" cy="642918"/>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Arial" pitchFamily="34" charset="0"/>
                <a:cs typeface="Arial" pitchFamily="34" charset="0"/>
              </a:rPr>
              <a:t>PKVY </a:t>
            </a:r>
            <a:r>
              <a:rPr lang="en-US" sz="2000" b="1" dirty="0" smtClean="0">
                <a:solidFill>
                  <a:schemeClr val="bg1"/>
                </a:solidFill>
                <a:latin typeface="Arial" pitchFamily="34" charset="0"/>
                <a:cs typeface="Arial" pitchFamily="34" charset="0"/>
              </a:rPr>
              <a:t>– </a:t>
            </a:r>
            <a:r>
              <a:rPr lang="en-IN" sz="2000" b="1" dirty="0" smtClean="0">
                <a:latin typeface="Arial" pitchFamily="34" charset="0"/>
                <a:cs typeface="Arial" pitchFamily="34" charset="0"/>
              </a:rPr>
              <a:t>MICROBIAL </a:t>
            </a:r>
            <a:r>
              <a:rPr lang="en-IN" sz="2000" b="1" dirty="0">
                <a:latin typeface="Arial" pitchFamily="34" charset="0"/>
                <a:cs typeface="Arial" pitchFamily="34" charset="0"/>
              </a:rPr>
              <a:t>BASED AGRICULTURAL WASTE MANAGEMENT USING VERMICOMPOSTING -</a:t>
            </a:r>
            <a:r>
              <a:rPr lang="en-US" sz="2000" b="1" dirty="0">
                <a:solidFill>
                  <a:schemeClr val="bg1"/>
                </a:solidFill>
                <a:latin typeface="Arial" pitchFamily="34" charset="0"/>
                <a:cs typeface="Arial" pitchFamily="34" charset="0"/>
              </a:rPr>
              <a:t> SWACHHTA  PLAN UNIT</a:t>
            </a:r>
          </a:p>
        </p:txBody>
      </p:sp>
      <p:graphicFrame>
        <p:nvGraphicFramePr>
          <p:cNvPr id="6" name="Table 4">
            <a:extLst>
              <a:ext uri="{FF2B5EF4-FFF2-40B4-BE49-F238E27FC236}">
                <a16:creationId xmlns:a16="http://schemas.microsoft.com/office/drawing/2014/main" id="{B2A2CC0A-18EC-420A-B851-9EB3EF71B7CD}"/>
              </a:ext>
            </a:extLst>
          </p:cNvPr>
          <p:cNvGraphicFramePr>
            <a:graphicFrameLocks noGrp="1"/>
          </p:cNvGraphicFramePr>
          <p:nvPr/>
        </p:nvGraphicFramePr>
        <p:xfrm>
          <a:off x="71406" y="742944"/>
          <a:ext cx="9001156" cy="1097280"/>
        </p:xfrm>
        <a:graphic>
          <a:graphicData uri="http://schemas.openxmlformats.org/drawingml/2006/table">
            <a:tbl>
              <a:tblPr firstRow="1" bandRow="1">
                <a:tableStyleId>{2D5ABB26-0587-4C30-8999-92F81FD0307C}</a:tableStyleId>
              </a:tblPr>
              <a:tblGrid>
                <a:gridCol w="3286148">
                  <a:extLst>
                    <a:ext uri="{9D8B030D-6E8A-4147-A177-3AD203B41FA5}">
                      <a16:colId xmlns:a16="http://schemas.microsoft.com/office/drawing/2014/main" val="395050798"/>
                    </a:ext>
                  </a:extLst>
                </a:gridCol>
                <a:gridCol w="5715008">
                  <a:extLst>
                    <a:ext uri="{9D8B030D-6E8A-4147-A177-3AD203B41FA5}">
                      <a16:colId xmlns:a16="http://schemas.microsoft.com/office/drawing/2014/main" val="40680899"/>
                    </a:ext>
                  </a:extLst>
                </a:gridCol>
              </a:tblGrid>
              <a:tr h="228602">
                <a:tc>
                  <a:txBody>
                    <a:bodyPr/>
                    <a:lstStyle/>
                    <a:p>
                      <a:r>
                        <a:rPr lang="en-IN" b="1" dirty="0">
                          <a:solidFill>
                            <a:srgbClr val="002060"/>
                          </a:solidFill>
                          <a:latin typeface="Arial" pitchFamily="34" charset="0"/>
                          <a:cs typeface="Arial" pitchFamily="34" charset="0"/>
                        </a:rPr>
                        <a:t>Name of Village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IN" b="1" dirty="0" err="1">
                          <a:solidFill>
                            <a:srgbClr val="7030A0"/>
                          </a:solidFill>
                          <a:latin typeface="Arial" pitchFamily="34" charset="0"/>
                          <a:cs typeface="Arial" pitchFamily="34" charset="0"/>
                        </a:rPr>
                        <a:t>Udumbanchola</a:t>
                      </a:r>
                      <a:endParaRPr lang="en-IN" b="1" dirty="0">
                        <a:solidFill>
                          <a:srgbClr val="7030A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89839933"/>
                  </a:ext>
                </a:extLst>
              </a:tr>
              <a:tr h="228602">
                <a:tc>
                  <a:txBody>
                    <a:bodyPr/>
                    <a:lstStyle/>
                    <a:p>
                      <a:r>
                        <a:rPr lang="en-IN" b="1" dirty="0">
                          <a:solidFill>
                            <a:srgbClr val="002060"/>
                          </a:solidFill>
                          <a:latin typeface="Arial" pitchFamily="34" charset="0"/>
                          <a:cs typeface="Arial" pitchFamily="34" charset="0"/>
                        </a:rPr>
                        <a:t>Demo / 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IN" b="1" dirty="0">
                          <a:solidFill>
                            <a:srgbClr val="7030A0"/>
                          </a:solidFill>
                          <a:latin typeface="Arial" pitchFamily="34" charset="0"/>
                          <a:cs typeface="Arial" pitchFamily="34" charset="0"/>
                        </a:rPr>
                        <a:t>5  (Size of  the Unit :  8ftX3FtX3ft)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63933109"/>
                  </a:ext>
                </a:extLst>
              </a:tr>
              <a:tr h="228602">
                <a:tc>
                  <a:txBody>
                    <a:bodyPr/>
                    <a:lstStyle/>
                    <a:p>
                      <a:r>
                        <a:rPr lang="en-IN" b="1" dirty="0">
                          <a:solidFill>
                            <a:srgbClr val="002060"/>
                          </a:solidFill>
                          <a:latin typeface="Arial" pitchFamily="34" charset="0"/>
                          <a:cs typeface="Arial" pitchFamily="34" charset="0"/>
                        </a:rPr>
                        <a:t>Critical Inputs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IN" b="1" dirty="0">
                          <a:solidFill>
                            <a:srgbClr val="7030A0"/>
                          </a:solidFill>
                          <a:latin typeface="Arial" pitchFamily="34" charset="0"/>
                          <a:cs typeface="Arial" pitchFamily="34" charset="0"/>
                        </a:rPr>
                        <a:t>Silpauline sheet, Worms, </a:t>
                      </a:r>
                      <a:r>
                        <a:rPr lang="en-IN" b="1" dirty="0" err="1">
                          <a:solidFill>
                            <a:srgbClr val="7030A0"/>
                          </a:solidFill>
                          <a:latin typeface="Arial" pitchFamily="34" charset="0"/>
                          <a:cs typeface="Arial" pitchFamily="34" charset="0"/>
                        </a:rPr>
                        <a:t>Vermicompost</a:t>
                      </a:r>
                      <a:endParaRPr lang="en-IN" b="1" dirty="0">
                        <a:solidFill>
                          <a:srgbClr val="7030A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8852870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353154885"/>
              </p:ext>
            </p:extLst>
          </p:nvPr>
        </p:nvGraphicFramePr>
        <p:xfrm>
          <a:off x="76200" y="2065020"/>
          <a:ext cx="8991600" cy="3188208"/>
        </p:xfrm>
        <a:graphic>
          <a:graphicData uri="http://schemas.openxmlformats.org/drawingml/2006/table">
            <a:tbl>
              <a:tblPr firstRow="1" bandRow="1">
                <a:tableStyleId>{912C8C85-51F0-491E-9774-3900AFEF0FD7}</a:tableStyleId>
              </a:tblPr>
              <a:tblGrid>
                <a:gridCol w="6858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tblGrid>
              <a:tr h="224845">
                <a:tc>
                  <a:txBody>
                    <a:bodyPr/>
                    <a:lstStyle/>
                    <a:p>
                      <a:pPr algn="ctr">
                        <a:lnSpc>
                          <a:spcPct val="100000"/>
                        </a:lnSpc>
                      </a:pPr>
                      <a:r>
                        <a:rPr lang="en-US" sz="1600" b="1" dirty="0">
                          <a:latin typeface="Arial" panose="020B0604020202020204" pitchFamily="34" charset="0"/>
                          <a:cs typeface="Arial" panose="020B0604020202020204" pitchFamily="34" charset="0"/>
                        </a:rPr>
                        <a:t> Parameters</a:t>
                      </a:r>
                      <a:endParaRPr lang="en-US" sz="1600" b="1"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b="1" dirty="0">
                          <a:latin typeface="Arial" panose="020B0604020202020204" pitchFamily="34" charset="0"/>
                          <a:cs typeface="Arial" panose="020B0604020202020204" pitchFamily="34" charset="0"/>
                        </a:rPr>
                        <a:t>Demo</a:t>
                      </a:r>
                      <a:endParaRPr lang="en-US" sz="1600" b="1"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4845">
                <a:tc>
                  <a:txBody>
                    <a:bodyPr/>
                    <a:lstStyle/>
                    <a:p>
                      <a:pPr>
                        <a:lnSpc>
                          <a:spcPct val="100000"/>
                        </a:lnSpc>
                      </a:pPr>
                      <a:r>
                        <a:rPr lang="en-US" sz="1600" b="1" dirty="0">
                          <a:latin typeface="Arial" panose="020B0604020202020204" pitchFamily="34" charset="0"/>
                          <a:cs typeface="Arial" panose="020B0604020202020204" pitchFamily="34" charset="0"/>
                        </a:rPr>
                        <a:t>Days</a:t>
                      </a:r>
                      <a:r>
                        <a:rPr lang="en-US" sz="1600" b="1" baseline="0" dirty="0">
                          <a:latin typeface="Arial" panose="020B0604020202020204" pitchFamily="34" charset="0"/>
                          <a:cs typeface="Arial" panose="020B0604020202020204" pitchFamily="34" charset="0"/>
                        </a:rPr>
                        <a:t> to decomposition</a:t>
                      </a:r>
                      <a:endParaRPr lang="en-US" sz="1600" b="1"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85-90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4845">
                <a:tc>
                  <a:txBody>
                    <a:bodyPr/>
                    <a:lstStyle/>
                    <a:p>
                      <a:pPr>
                        <a:lnSpc>
                          <a:spcPct val="100000"/>
                        </a:lnSpc>
                      </a:pPr>
                      <a:r>
                        <a:rPr lang="en-US" sz="1600" b="1" dirty="0">
                          <a:latin typeface="Arial" panose="020B0604020202020204" pitchFamily="34" charset="0"/>
                          <a:cs typeface="Arial" panose="020B0604020202020204" pitchFamily="34" charset="0"/>
                        </a:rPr>
                        <a:t>Raw</a:t>
                      </a:r>
                      <a:r>
                        <a:rPr lang="en-US" sz="1600" b="1" baseline="0" dirty="0">
                          <a:latin typeface="Arial" panose="020B0604020202020204" pitchFamily="34" charset="0"/>
                          <a:cs typeface="Arial" panose="020B0604020202020204" pitchFamily="34" charset="0"/>
                        </a:rPr>
                        <a:t> materials (kg)</a:t>
                      </a:r>
                      <a:endParaRPr lang="en-US" sz="1600" b="1"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b="1" dirty="0">
                          <a:latin typeface="Arial" panose="020B0604020202020204" pitchFamily="34" charset="0"/>
                          <a:cs typeface="Arial" panose="020B0604020202020204" pitchFamily="34" charset="0"/>
                        </a:rPr>
                        <a:t>1500 kg</a:t>
                      </a:r>
                      <a:endParaRPr lang="en-US" sz="16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77456">
                <a:tc>
                  <a:txBody>
                    <a:bodyPr/>
                    <a:lstStyle/>
                    <a:p>
                      <a:pPr marL="0" marR="0">
                        <a:lnSpc>
                          <a:spcPct val="115000"/>
                        </a:lnSpc>
                        <a:spcBef>
                          <a:spcPts val="0"/>
                        </a:spcBef>
                        <a:spcAft>
                          <a:spcPts val="0"/>
                        </a:spcAft>
                      </a:pPr>
                      <a:r>
                        <a:rPr lang="en-US" sz="1600" b="1" dirty="0">
                          <a:latin typeface="Arial" panose="020B0604020202020204" pitchFamily="34" charset="0"/>
                          <a:cs typeface="Arial" panose="020B0604020202020204" pitchFamily="34" charset="0"/>
                        </a:rPr>
                        <a:t>Conversion</a:t>
                      </a:r>
                      <a:r>
                        <a:rPr lang="en-US" sz="1600" b="1" baseline="0" dirty="0">
                          <a:latin typeface="Arial" panose="020B0604020202020204" pitchFamily="34" charset="0"/>
                          <a:cs typeface="Arial" panose="020B0604020202020204" pitchFamily="34" charset="0"/>
                        </a:rPr>
                        <a:t> ratio (%)</a:t>
                      </a:r>
                      <a:endParaRPr lang="en-US" sz="1600" b="1" dirty="0">
                        <a:solidFill>
                          <a:schemeClr val="bg1"/>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Arial" panose="020B0604020202020204" pitchFamily="34" charset="0"/>
                          <a:cs typeface="Arial" panose="020B0604020202020204" pitchFamily="34" charset="0"/>
                        </a:rPr>
                        <a:t>32 %</a:t>
                      </a:r>
                      <a:endParaRPr lang="en-US" sz="1600" b="1" dirty="0">
                        <a:solidFill>
                          <a:schemeClr val="tx1"/>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77456">
                <a:tc>
                  <a:txBody>
                    <a:bodyPr/>
                    <a:lstStyle/>
                    <a:p>
                      <a:pPr marL="0" marR="0">
                        <a:lnSpc>
                          <a:spcPct val="115000"/>
                        </a:lnSpc>
                        <a:spcBef>
                          <a:spcPts val="0"/>
                        </a:spcBef>
                        <a:spcAft>
                          <a:spcPts val="0"/>
                        </a:spcAft>
                      </a:pPr>
                      <a:r>
                        <a:rPr lang="en-US" sz="1600" b="1" dirty="0">
                          <a:latin typeface="Arial" panose="020B0604020202020204" pitchFamily="34" charset="0"/>
                          <a:cs typeface="Arial" panose="020B0604020202020204" pitchFamily="34" charset="0"/>
                        </a:rPr>
                        <a:t>Avg. </a:t>
                      </a:r>
                      <a:r>
                        <a:rPr lang="en-US" sz="1600" b="1" dirty="0" err="1">
                          <a:latin typeface="Arial" panose="020B0604020202020204" pitchFamily="34" charset="0"/>
                          <a:cs typeface="Arial" panose="020B0604020202020204" pitchFamily="34" charset="0"/>
                        </a:rPr>
                        <a:t>Vermicompost</a:t>
                      </a:r>
                      <a:r>
                        <a:rPr lang="en-US" sz="1600" b="1" dirty="0">
                          <a:latin typeface="Arial" panose="020B0604020202020204" pitchFamily="34" charset="0"/>
                          <a:cs typeface="Arial" panose="020B0604020202020204" pitchFamily="34" charset="0"/>
                        </a:rPr>
                        <a:t> Produced / cycle @Rs.10/kg</a:t>
                      </a:r>
                      <a:endParaRPr lang="en-US" sz="1600" b="1" dirty="0">
                        <a:solidFill>
                          <a:schemeClr val="bg1"/>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Arial" panose="020B0604020202020204" pitchFamily="34" charset="0"/>
                          <a:cs typeface="Arial" panose="020B0604020202020204" pitchFamily="34" charset="0"/>
                        </a:rPr>
                        <a:t>480</a:t>
                      </a:r>
                      <a:r>
                        <a:rPr lang="en-US" sz="1600" b="1" baseline="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kg</a:t>
                      </a:r>
                      <a:endParaRPr lang="en-US" sz="1600" b="1" dirty="0">
                        <a:solidFill>
                          <a:schemeClr val="tx1"/>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7745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Avg. </a:t>
                      </a:r>
                      <a:r>
                        <a:rPr lang="en-US" sz="1600" b="1" dirty="0" err="1">
                          <a:latin typeface="Arial" panose="020B0604020202020204" pitchFamily="34" charset="0"/>
                          <a:cs typeface="Arial" panose="020B0604020202020204" pitchFamily="34" charset="0"/>
                        </a:rPr>
                        <a:t>Vermiworms</a:t>
                      </a:r>
                      <a:r>
                        <a:rPr lang="en-US" sz="1600" b="1" dirty="0">
                          <a:latin typeface="Arial" panose="020B0604020202020204" pitchFamily="34" charset="0"/>
                          <a:cs typeface="Arial" panose="020B0604020202020204" pitchFamily="34" charset="0"/>
                        </a:rPr>
                        <a:t>  multiplied / cycle @Rs. 400/kg</a:t>
                      </a:r>
                      <a:endParaRPr lang="en-US" sz="1600" b="1" dirty="0">
                        <a:solidFill>
                          <a:schemeClr val="bg1"/>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Arial" panose="020B0604020202020204" pitchFamily="34" charset="0"/>
                          <a:cs typeface="Arial" panose="020B0604020202020204" pitchFamily="34" charset="0"/>
                        </a:rPr>
                        <a:t>6kg</a:t>
                      </a:r>
                      <a:endParaRPr lang="en-US" sz="1600" b="1" dirty="0">
                        <a:solidFill>
                          <a:schemeClr val="tx1"/>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4845">
                <a:tc>
                  <a:txBody>
                    <a:bodyPr/>
                    <a:lstStyle/>
                    <a:p>
                      <a:pPr>
                        <a:lnSpc>
                          <a:spcPct val="100000"/>
                        </a:lnSpc>
                      </a:pPr>
                      <a:r>
                        <a:rPr kumimoji="0" lang="en-US" sz="1600" b="1" kern="1200" dirty="0">
                          <a:latin typeface="Arial" panose="020B0604020202020204" pitchFamily="34" charset="0"/>
                          <a:cs typeface="Arial" panose="020B0604020202020204" pitchFamily="34" charset="0"/>
                        </a:rPr>
                        <a:t>Gross Cost (</a:t>
                      </a:r>
                      <a:r>
                        <a:rPr kumimoji="0" lang="en-US" sz="1600" b="1" kern="1200" dirty="0" err="1" smtClean="0">
                          <a:latin typeface="Arial" panose="020B0604020202020204" pitchFamily="34" charset="0"/>
                          <a:cs typeface="Arial" panose="020B0604020202020204" pitchFamily="34" charset="0"/>
                        </a:rPr>
                        <a:t>Rs</a:t>
                      </a:r>
                      <a:r>
                        <a:rPr kumimoji="0" lang="en-US" sz="1600" b="1" kern="1200" dirty="0" smtClean="0">
                          <a:latin typeface="Arial" panose="020B0604020202020204" pitchFamily="34" charset="0"/>
                          <a:cs typeface="Arial" panose="020B0604020202020204" pitchFamily="34" charset="0"/>
                        </a:rPr>
                        <a:t> / unit</a:t>
                      </a:r>
                      <a:r>
                        <a:rPr kumimoji="0" lang="en-US" sz="1600" b="1" kern="1200" dirty="0">
                          <a:latin typeface="Arial" panose="020B0604020202020204" pitchFamily="34" charset="0"/>
                          <a:cs typeface="Arial" panose="020B0604020202020204" pitchFamily="34" charset="0"/>
                        </a:rPr>
                        <a:t>)</a:t>
                      </a:r>
                      <a:endParaRPr lang="en-US" sz="1600" b="1"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b="1" dirty="0">
                          <a:latin typeface="Arial" panose="020B0604020202020204" pitchFamily="34" charset="0"/>
                          <a:cs typeface="Arial" panose="020B0604020202020204" pitchFamily="34" charset="0"/>
                        </a:rPr>
                        <a:t>6500.00</a:t>
                      </a:r>
                      <a:endParaRPr lang="en-US" sz="16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24845">
                <a:tc>
                  <a:txBody>
                    <a:bodyPr/>
                    <a:lstStyle/>
                    <a:p>
                      <a:pPr>
                        <a:lnSpc>
                          <a:spcPct val="100000"/>
                        </a:lnSpc>
                      </a:pPr>
                      <a:r>
                        <a:rPr kumimoji="0" lang="en-US" sz="1600" b="1" kern="1200" dirty="0">
                          <a:latin typeface="Arial" panose="020B0604020202020204" pitchFamily="34" charset="0"/>
                          <a:cs typeface="Arial" panose="020B0604020202020204" pitchFamily="34" charset="0"/>
                        </a:rPr>
                        <a:t>Gross Return (</a:t>
                      </a:r>
                      <a:r>
                        <a:rPr kumimoji="0" lang="en-US" sz="1600" b="1" kern="1200" dirty="0" err="1" smtClean="0">
                          <a:latin typeface="Arial" panose="020B0604020202020204" pitchFamily="34" charset="0"/>
                          <a:cs typeface="Arial" panose="020B0604020202020204" pitchFamily="34" charset="0"/>
                        </a:rPr>
                        <a:t>Rs</a:t>
                      </a:r>
                      <a:r>
                        <a:rPr kumimoji="0" lang="en-US" sz="1600" b="1" kern="1200" dirty="0" smtClean="0">
                          <a:latin typeface="Arial" panose="020B0604020202020204" pitchFamily="34" charset="0"/>
                          <a:cs typeface="Arial" panose="020B0604020202020204" pitchFamily="34" charset="0"/>
                        </a:rPr>
                        <a:t> /</a:t>
                      </a:r>
                      <a:r>
                        <a:rPr kumimoji="0" lang="en-US" sz="1600" b="1" kern="1200" baseline="0" dirty="0" smtClean="0">
                          <a:latin typeface="Arial" panose="020B0604020202020204" pitchFamily="34" charset="0"/>
                          <a:cs typeface="Arial" panose="020B0604020202020204" pitchFamily="34" charset="0"/>
                        </a:rPr>
                        <a:t> </a:t>
                      </a:r>
                      <a:r>
                        <a:rPr kumimoji="0" lang="en-US" sz="1600" b="1" kern="1200" baseline="0" dirty="0">
                          <a:latin typeface="Arial" panose="020B0604020202020204" pitchFamily="34" charset="0"/>
                          <a:cs typeface="Arial" panose="020B0604020202020204" pitchFamily="34" charset="0"/>
                        </a:rPr>
                        <a:t>unit</a:t>
                      </a:r>
                      <a:r>
                        <a:rPr kumimoji="0" lang="en-US" sz="1600" b="1" kern="1200" dirty="0">
                          <a:latin typeface="Arial" panose="020B0604020202020204" pitchFamily="34" charset="0"/>
                          <a:cs typeface="Arial" panose="020B0604020202020204" pitchFamily="34" charset="0"/>
                        </a:rPr>
                        <a:t>)</a:t>
                      </a:r>
                      <a:endParaRPr lang="en-US" sz="1600" b="1"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b="1" dirty="0">
                          <a:latin typeface="Arial" panose="020B0604020202020204" pitchFamily="34" charset="0"/>
                          <a:cs typeface="Arial" panose="020B0604020202020204" pitchFamily="34" charset="0"/>
                        </a:rPr>
                        <a:t>9600.00</a:t>
                      </a:r>
                      <a:endParaRPr lang="en-US" sz="16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24845">
                <a:tc>
                  <a:txBody>
                    <a:bodyPr/>
                    <a:lstStyle/>
                    <a:p>
                      <a:pPr>
                        <a:lnSpc>
                          <a:spcPct val="100000"/>
                        </a:lnSpc>
                      </a:pPr>
                      <a:r>
                        <a:rPr kumimoji="0" lang="en-US" sz="1600" b="1" kern="1200" dirty="0">
                          <a:latin typeface="Arial" panose="020B0604020202020204" pitchFamily="34" charset="0"/>
                          <a:cs typeface="Arial" panose="020B0604020202020204" pitchFamily="34" charset="0"/>
                        </a:rPr>
                        <a:t>Net Return (</a:t>
                      </a:r>
                      <a:r>
                        <a:rPr kumimoji="0" lang="en-US" sz="1600" b="1" kern="1200" dirty="0" err="1" smtClean="0">
                          <a:latin typeface="Arial" panose="020B0604020202020204" pitchFamily="34" charset="0"/>
                          <a:cs typeface="Arial" panose="020B0604020202020204" pitchFamily="34" charset="0"/>
                        </a:rPr>
                        <a:t>Rs</a:t>
                      </a:r>
                      <a:r>
                        <a:rPr kumimoji="0" lang="en-US" sz="1600" b="1" kern="1200" dirty="0" smtClean="0">
                          <a:latin typeface="Arial" panose="020B0604020202020204" pitchFamily="34" charset="0"/>
                          <a:cs typeface="Arial" panose="020B0604020202020204" pitchFamily="34" charset="0"/>
                        </a:rPr>
                        <a:t> / unit</a:t>
                      </a:r>
                      <a:r>
                        <a:rPr kumimoji="0" lang="en-US" sz="1600" b="1" kern="1200" dirty="0">
                          <a:latin typeface="Arial" panose="020B0604020202020204" pitchFamily="34" charset="0"/>
                          <a:cs typeface="Arial" panose="020B0604020202020204" pitchFamily="34" charset="0"/>
                        </a:rPr>
                        <a:t>)</a:t>
                      </a:r>
                      <a:endParaRPr lang="en-US" sz="1600" b="1"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b="1" dirty="0">
                          <a:latin typeface="Arial" panose="020B0604020202020204" pitchFamily="34" charset="0"/>
                          <a:cs typeface="Arial" panose="020B0604020202020204" pitchFamily="34" charset="0"/>
                        </a:rPr>
                        <a:t>3000.00</a:t>
                      </a:r>
                      <a:endParaRPr lang="en-US" sz="16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24845">
                <a:tc>
                  <a:txBody>
                    <a:bodyPr/>
                    <a:lstStyle/>
                    <a:p>
                      <a:pPr>
                        <a:lnSpc>
                          <a:spcPct val="100000"/>
                        </a:lnSpc>
                      </a:pPr>
                      <a:r>
                        <a:rPr lang="en-US" sz="1600" b="1" dirty="0">
                          <a:latin typeface="Arial" panose="020B0604020202020204" pitchFamily="34" charset="0"/>
                          <a:cs typeface="Arial" panose="020B0604020202020204" pitchFamily="34" charset="0"/>
                        </a:rPr>
                        <a:t>BCR </a:t>
                      </a:r>
                      <a:endParaRPr lang="en-US" sz="1600" b="1" dirty="0">
                        <a:solidFill>
                          <a:schemeClr val="bg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b="1" dirty="0">
                          <a:latin typeface="Arial" panose="020B0604020202020204" pitchFamily="34" charset="0"/>
                          <a:cs typeface="Arial" panose="020B0604020202020204" pitchFamily="34" charset="0"/>
                        </a:rPr>
                        <a:t>1.5</a:t>
                      </a:r>
                      <a:endParaRPr lang="en-US" sz="16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 name="TextBox 1"/>
          <p:cNvSpPr txBox="1"/>
          <p:nvPr/>
        </p:nvSpPr>
        <p:spPr>
          <a:xfrm>
            <a:off x="6934200" y="5410200"/>
            <a:ext cx="2133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dirty="0">
                <a:ln w="0"/>
                <a:solidFill>
                  <a:schemeClr val="accent2"/>
                </a:solidFill>
                <a:effectLst>
                  <a:outerShdw blurRad="38100" dist="25400" dir="5400000" algn="ctr" rotWithShape="0">
                    <a:srgbClr val="6E747A">
                      <a:alpha val="43000"/>
                    </a:srgbClr>
                  </a:outerShdw>
                </a:effectLst>
              </a:rPr>
              <a:t>*In Progress</a:t>
            </a:r>
          </a:p>
        </p:txBody>
      </p:sp>
      <p:sp>
        <p:nvSpPr>
          <p:cNvPr id="8"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20661094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txBox="1">
            <a:spLocks/>
          </p:cNvSpPr>
          <p:nvPr/>
        </p:nvSpPr>
        <p:spPr>
          <a:xfrm>
            <a:off x="0" y="0"/>
            <a:ext cx="9144000" cy="4572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800" b="1" dirty="0">
                <a:solidFill>
                  <a:schemeClr val="bg1"/>
                </a:solidFill>
                <a:latin typeface="Arial" pitchFamily="34" charset="0"/>
                <a:cs typeface="Arial" pitchFamily="34" charset="0"/>
              </a:rPr>
              <a:t>AGROFORESTRY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76" y="3632898"/>
            <a:ext cx="4716624" cy="3148902"/>
          </a:xfrm>
          <a:prstGeom prst="rect">
            <a:avLst/>
          </a:prstGeom>
          <a:ln>
            <a:solidFill>
              <a:srgbClr val="FF0000"/>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609600"/>
            <a:ext cx="4191000" cy="2971800"/>
          </a:xfrm>
          <a:prstGeom prst="rect">
            <a:avLst/>
          </a:prstGeom>
          <a:ln>
            <a:solidFill>
              <a:srgbClr val="FF0000"/>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76" y="590550"/>
            <a:ext cx="4716624" cy="2990850"/>
          </a:xfrm>
          <a:prstGeom prst="rect">
            <a:avLst/>
          </a:prstGeom>
          <a:ln>
            <a:solidFill>
              <a:srgbClr val="FF0000"/>
            </a:solidFill>
          </a:ln>
        </p:spPr>
      </p:pic>
      <p:sp>
        <p:nvSpPr>
          <p:cNvPr id="9" name="Rectangle 12"/>
          <p:cNvSpPr>
            <a:spLocks noChangeArrowheads="1"/>
          </p:cNvSpPr>
          <p:nvPr/>
        </p:nvSpPr>
        <p:spPr bwMode="auto">
          <a:xfrm>
            <a:off x="4876800" y="4840069"/>
            <a:ext cx="4191000" cy="646331"/>
          </a:xfrm>
          <a:prstGeom prst="rect">
            <a:avLst/>
          </a:prstGeom>
          <a:noFill/>
          <a:ln w="9525">
            <a:solidFill>
              <a:srgbClr val="FF0000"/>
            </a:solidFill>
            <a:miter lim="800000"/>
            <a:headEnd/>
            <a:tailEnd/>
          </a:ln>
        </p:spPr>
        <p:txBody>
          <a:bodyPr wrap="square">
            <a:spAutoFit/>
          </a:bodyPr>
          <a:lstStyle/>
          <a:p>
            <a:r>
              <a:rPr lang="en-US" b="1" dirty="0">
                <a:latin typeface="Arial" pitchFamily="34" charset="0"/>
                <a:cs typeface="Arial" pitchFamily="34" charset="0"/>
              </a:rPr>
              <a:t>Date of the </a:t>
            </a:r>
            <a:r>
              <a:rPr lang="en-US" b="1" dirty="0" err="1" smtClean="0">
                <a:latin typeface="Arial" pitchFamily="34" charset="0"/>
                <a:cs typeface="Arial" pitchFamily="34" charset="0"/>
              </a:rPr>
              <a:t>Programme</a:t>
            </a:r>
            <a:r>
              <a:rPr lang="en-US" b="1" dirty="0" smtClean="0">
                <a:latin typeface="Arial" pitchFamily="34" charset="0"/>
                <a:cs typeface="Arial" pitchFamily="34" charset="0"/>
              </a:rPr>
              <a:t> : 27/03/2021</a:t>
            </a:r>
            <a:endParaRPr lang="en-US" b="1" dirty="0">
              <a:latin typeface="Arial" pitchFamily="34" charset="0"/>
              <a:cs typeface="Arial" pitchFamily="34" charset="0"/>
            </a:endParaRPr>
          </a:p>
          <a:p>
            <a:r>
              <a:rPr lang="en-US" b="1" dirty="0">
                <a:latin typeface="Arial" pitchFamily="34" charset="0"/>
                <a:cs typeface="Arial" pitchFamily="34" charset="0"/>
              </a:rPr>
              <a:t>No. of Farmers </a:t>
            </a:r>
            <a:r>
              <a:rPr lang="en-US" b="1" dirty="0" smtClean="0">
                <a:latin typeface="Arial" pitchFamily="34" charset="0"/>
                <a:cs typeface="Arial" pitchFamily="34" charset="0"/>
              </a:rPr>
              <a:t>participated : 140</a:t>
            </a:r>
            <a:endParaRPr lang="en-US" b="1" dirty="0"/>
          </a:p>
        </p:txBody>
      </p:sp>
    </p:spTree>
    <p:extLst>
      <p:ext uri="{BB962C8B-B14F-4D97-AF65-F5344CB8AC3E}">
        <p14:creationId xmlns:p14="http://schemas.microsoft.com/office/powerpoint/2010/main" val="24586771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495800" y="4486870"/>
            <a:ext cx="4564224" cy="923330"/>
          </a:xfrm>
          <a:prstGeom prst="rect">
            <a:avLst/>
          </a:prstGeom>
          <a:noFill/>
          <a:ln>
            <a:solidFill>
              <a:srgbClr val="FF0000"/>
            </a:solidFill>
          </a:ln>
        </p:spPr>
        <p:txBody>
          <a:bodyPr wrap="square" rtlCol="0">
            <a:spAutoFit/>
          </a:bodyPr>
          <a:lstStyle/>
          <a:p>
            <a:r>
              <a:rPr lang="en-US" b="1" dirty="0">
                <a:solidFill>
                  <a:srgbClr val="002060"/>
                </a:solidFill>
                <a:latin typeface="Calibri" pitchFamily="34" charset="0"/>
                <a:cs typeface="Arial" pitchFamily="34" charset="0"/>
              </a:rPr>
              <a:t>Date of the </a:t>
            </a:r>
            <a:r>
              <a:rPr lang="en-US" b="1" dirty="0" err="1" smtClean="0">
                <a:solidFill>
                  <a:srgbClr val="002060"/>
                </a:solidFill>
                <a:latin typeface="Calibri" pitchFamily="34" charset="0"/>
                <a:cs typeface="Arial" pitchFamily="34" charset="0"/>
              </a:rPr>
              <a:t>Programme</a:t>
            </a:r>
            <a:r>
              <a:rPr lang="en-US" b="1" dirty="0" smtClean="0">
                <a:solidFill>
                  <a:srgbClr val="002060"/>
                </a:solidFill>
                <a:latin typeface="Calibri" pitchFamily="34" charset="0"/>
                <a:cs typeface="Arial" pitchFamily="34" charset="0"/>
              </a:rPr>
              <a:t> </a:t>
            </a:r>
            <a:r>
              <a:rPr lang="en-US" b="1" dirty="0">
                <a:solidFill>
                  <a:srgbClr val="002060"/>
                </a:solidFill>
                <a:latin typeface="Calibri" pitchFamily="34" charset="0"/>
                <a:cs typeface="Arial" pitchFamily="34" charset="0"/>
              </a:rPr>
              <a:t>: 5/12/20</a:t>
            </a:r>
          </a:p>
          <a:p>
            <a:r>
              <a:rPr lang="en-US" b="1" dirty="0">
                <a:solidFill>
                  <a:srgbClr val="002060"/>
                </a:solidFill>
                <a:latin typeface="Calibri" pitchFamily="34" charset="0"/>
                <a:cs typeface="Arial" pitchFamily="34" charset="0"/>
              </a:rPr>
              <a:t>No. of Farmers </a:t>
            </a:r>
            <a:r>
              <a:rPr lang="en-US" b="1" dirty="0" smtClean="0">
                <a:solidFill>
                  <a:srgbClr val="002060"/>
                </a:solidFill>
                <a:latin typeface="Calibri" pitchFamily="34" charset="0"/>
                <a:cs typeface="Arial" pitchFamily="34" charset="0"/>
              </a:rPr>
              <a:t>participated </a:t>
            </a:r>
            <a:r>
              <a:rPr lang="en-US" b="1" dirty="0">
                <a:solidFill>
                  <a:srgbClr val="002060"/>
                </a:solidFill>
                <a:latin typeface="Calibri" pitchFamily="34" charset="0"/>
                <a:cs typeface="Arial" pitchFamily="34" charset="0"/>
              </a:rPr>
              <a:t>: 120</a:t>
            </a:r>
          </a:p>
          <a:p>
            <a:r>
              <a:rPr lang="en-US" b="1" dirty="0">
                <a:solidFill>
                  <a:srgbClr val="002060"/>
                </a:solidFill>
                <a:latin typeface="Calibri" pitchFamily="34" charset="0"/>
                <a:cs typeface="Arial" pitchFamily="34" charset="0"/>
              </a:rPr>
              <a:t>No. of Soil Health card distributed : 100</a:t>
            </a:r>
          </a:p>
        </p:txBody>
      </p:sp>
      <p:sp>
        <p:nvSpPr>
          <p:cNvPr id="7" name="Footer Placeholder 3"/>
          <p:cNvSpPr txBox="1">
            <a:spLocks/>
          </p:cNvSpPr>
          <p:nvPr/>
        </p:nvSpPr>
        <p:spPr>
          <a:xfrm>
            <a:off x="0" y="0"/>
            <a:ext cx="9144000" cy="4572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WORLD SOIL DAY</a:t>
            </a:r>
          </a:p>
        </p:txBody>
      </p:sp>
      <p:sp>
        <p:nvSpPr>
          <p:cNvPr id="11"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71646" y="545122"/>
            <a:ext cx="4388378" cy="2788605"/>
          </a:xfrm>
          <a:ln>
            <a:solidFill>
              <a:srgbClr val="FF0000"/>
            </a:solidFill>
          </a:ln>
        </p:spPr>
      </p:pic>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6200" y="545122"/>
            <a:ext cx="4343161" cy="2788605"/>
          </a:xfrm>
          <a:ln>
            <a:solidFill>
              <a:srgbClr val="FF0000"/>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505200"/>
            <a:ext cx="4343161" cy="2895600"/>
          </a:xfrm>
          <a:prstGeom prst="rect">
            <a:avLst/>
          </a:prstGeom>
          <a:ln>
            <a:solidFill>
              <a:srgbClr val="FF0000"/>
            </a:solidFill>
          </a:ln>
        </p:spPr>
      </p:pic>
    </p:spTree>
    <p:extLst>
      <p:ext uri="{BB962C8B-B14F-4D97-AF65-F5344CB8AC3E}">
        <p14:creationId xmlns:p14="http://schemas.microsoft.com/office/powerpoint/2010/main" val="14401041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txBox="1">
            <a:spLocks/>
          </p:cNvSpPr>
          <p:nvPr/>
        </p:nvSpPr>
        <p:spPr>
          <a:xfrm>
            <a:off x="0" y="0"/>
            <a:ext cx="9144000" cy="3810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Arial" pitchFamily="34" charset="0"/>
                <a:cs typeface="Arial" pitchFamily="34" charset="0"/>
              </a:rPr>
              <a:t>NATIONAL KISAN DIWAS</a:t>
            </a:r>
          </a:p>
        </p:txBody>
      </p:sp>
      <p:pic>
        <p:nvPicPr>
          <p:cNvPr id="6"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 y="3581401"/>
            <a:ext cx="4648200" cy="3124200"/>
          </a:xfrm>
          <a:ln>
            <a:solidFill>
              <a:srgbClr val="FF0000"/>
            </a:solidFill>
          </a:ln>
        </p:spPr>
      </p:pic>
      <p:pic>
        <p:nvPicPr>
          <p:cNvPr id="7"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43400" y="533400"/>
            <a:ext cx="4666821" cy="2895600"/>
          </a:xfrm>
          <a:ln>
            <a:solidFill>
              <a:srgbClr val="FF0000"/>
            </a:solidFill>
          </a:ln>
        </p:spPr>
      </p:pic>
      <p:sp>
        <p:nvSpPr>
          <p:cNvPr id="9" name="TextBox 8"/>
          <p:cNvSpPr txBox="1"/>
          <p:nvPr/>
        </p:nvSpPr>
        <p:spPr>
          <a:xfrm>
            <a:off x="4952999" y="4687669"/>
            <a:ext cx="4057221" cy="646331"/>
          </a:xfrm>
          <a:prstGeom prst="rect">
            <a:avLst/>
          </a:prstGeom>
          <a:noFill/>
          <a:ln>
            <a:solidFill>
              <a:srgbClr val="FF0000"/>
            </a:solidFill>
          </a:ln>
        </p:spPr>
        <p:txBody>
          <a:bodyPr wrap="square" rtlCol="0">
            <a:spAutoFit/>
          </a:bodyPr>
          <a:lstStyle/>
          <a:p>
            <a:r>
              <a:rPr lang="en-US" b="1" dirty="0">
                <a:latin typeface="Arial" pitchFamily="34" charset="0"/>
                <a:cs typeface="Arial" pitchFamily="34" charset="0"/>
              </a:rPr>
              <a:t>Date of the </a:t>
            </a:r>
            <a:r>
              <a:rPr lang="en-US" b="1" dirty="0" err="1" smtClean="0">
                <a:latin typeface="Arial" pitchFamily="34" charset="0"/>
                <a:cs typeface="Arial" pitchFamily="34" charset="0"/>
              </a:rPr>
              <a:t>Programme</a:t>
            </a:r>
            <a:r>
              <a:rPr lang="en-US" b="1" dirty="0" smtClean="0">
                <a:latin typeface="Arial" pitchFamily="34" charset="0"/>
                <a:cs typeface="Arial" pitchFamily="34" charset="0"/>
              </a:rPr>
              <a:t> : 23.12.2020</a:t>
            </a:r>
            <a:endParaRPr lang="en-US" b="1" dirty="0">
              <a:latin typeface="Arial" pitchFamily="34" charset="0"/>
              <a:cs typeface="Arial" pitchFamily="34" charset="0"/>
            </a:endParaRPr>
          </a:p>
          <a:p>
            <a:r>
              <a:rPr lang="en-US" b="1" dirty="0">
                <a:latin typeface="Arial" pitchFamily="34" charset="0"/>
                <a:cs typeface="Arial" pitchFamily="34" charset="0"/>
              </a:rPr>
              <a:t>No. of </a:t>
            </a:r>
            <a:r>
              <a:rPr lang="en-US" b="1" dirty="0" smtClean="0">
                <a:latin typeface="Arial" pitchFamily="34" charset="0"/>
                <a:cs typeface="Arial" pitchFamily="34" charset="0"/>
              </a:rPr>
              <a:t>farmers participated </a:t>
            </a:r>
            <a:r>
              <a:rPr lang="en-US" b="1" dirty="0">
                <a:latin typeface="Arial" pitchFamily="34" charset="0"/>
                <a:cs typeface="Arial" pitchFamily="34" charset="0"/>
              </a:rPr>
              <a:t>: 18</a:t>
            </a:r>
            <a:endParaRPr lang="en-US" b="1" dirty="0"/>
          </a:p>
        </p:txBody>
      </p:sp>
    </p:spTree>
    <p:extLst>
      <p:ext uri="{BB962C8B-B14F-4D97-AF65-F5344CB8AC3E}">
        <p14:creationId xmlns:p14="http://schemas.microsoft.com/office/powerpoint/2010/main" val="32882475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txBox="1">
            <a:spLocks/>
          </p:cNvSpPr>
          <p:nvPr/>
        </p:nvSpPr>
        <p:spPr>
          <a:xfrm>
            <a:off x="0" y="0"/>
            <a:ext cx="9144000" cy="6096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pitchFamily="34" charset="0"/>
                <a:cs typeface="Arial" pitchFamily="34" charset="0"/>
              </a:rPr>
              <a:t>SWACHH BHARATH PHAKAWADA</a:t>
            </a:r>
          </a:p>
        </p:txBody>
      </p:sp>
      <p:sp>
        <p:nvSpPr>
          <p:cNvPr id="11"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
        <p:nvSpPr>
          <p:cNvPr id="2" name="TextBox 1"/>
          <p:cNvSpPr txBox="1"/>
          <p:nvPr/>
        </p:nvSpPr>
        <p:spPr>
          <a:xfrm>
            <a:off x="4648200" y="4495800"/>
            <a:ext cx="4419600" cy="923330"/>
          </a:xfrm>
          <a:prstGeom prst="rect">
            <a:avLst/>
          </a:prstGeom>
          <a:noFill/>
          <a:ln>
            <a:solidFill>
              <a:srgbClr val="FF0000"/>
            </a:solidFill>
          </a:ln>
        </p:spPr>
        <p:txBody>
          <a:bodyPr wrap="square" rtlCol="0">
            <a:spAutoFit/>
          </a:bodyPr>
          <a:lstStyle/>
          <a:p>
            <a:r>
              <a:rPr lang="en-US" b="1" dirty="0">
                <a:solidFill>
                  <a:srgbClr val="7030A0"/>
                </a:solidFill>
                <a:latin typeface="Arial" pitchFamily="34" charset="0"/>
                <a:cs typeface="Arial" pitchFamily="34" charset="0"/>
              </a:rPr>
              <a:t>Date of the </a:t>
            </a:r>
            <a:r>
              <a:rPr lang="en-US" b="1" dirty="0" err="1" smtClean="0">
                <a:solidFill>
                  <a:srgbClr val="7030A0"/>
                </a:solidFill>
                <a:latin typeface="Arial" pitchFamily="34" charset="0"/>
                <a:cs typeface="Arial" pitchFamily="34" charset="0"/>
              </a:rPr>
              <a:t>Programme</a:t>
            </a:r>
            <a:r>
              <a:rPr lang="en-US" b="1" dirty="0" smtClean="0">
                <a:solidFill>
                  <a:srgbClr val="7030A0"/>
                </a:solidFill>
                <a:latin typeface="Arial" pitchFamily="34" charset="0"/>
                <a:cs typeface="Arial" pitchFamily="34" charset="0"/>
              </a:rPr>
              <a:t> : 16-31/12/2020</a:t>
            </a:r>
            <a:endParaRPr lang="en-US" b="1" dirty="0">
              <a:solidFill>
                <a:srgbClr val="7030A0"/>
              </a:solidFill>
              <a:latin typeface="Arial" pitchFamily="34" charset="0"/>
              <a:cs typeface="Arial" pitchFamily="34" charset="0"/>
            </a:endParaRPr>
          </a:p>
          <a:p>
            <a:r>
              <a:rPr lang="en-US" b="1" dirty="0">
                <a:solidFill>
                  <a:srgbClr val="7030A0"/>
                </a:solidFill>
                <a:latin typeface="Arial" pitchFamily="34" charset="0"/>
                <a:cs typeface="Arial" pitchFamily="34" charset="0"/>
              </a:rPr>
              <a:t>No. of Farmers participants : 361</a:t>
            </a:r>
          </a:p>
          <a:p>
            <a:r>
              <a:rPr lang="en-US" b="1" dirty="0">
                <a:solidFill>
                  <a:srgbClr val="7030A0"/>
                </a:solidFill>
                <a:latin typeface="Arial" pitchFamily="34" charset="0"/>
                <a:cs typeface="Arial" pitchFamily="34" charset="0"/>
              </a:rPr>
              <a:t>No. of </a:t>
            </a:r>
            <a:r>
              <a:rPr lang="en-US" b="1" dirty="0" err="1">
                <a:solidFill>
                  <a:srgbClr val="7030A0"/>
                </a:solidFill>
                <a:latin typeface="Arial" pitchFamily="34" charset="0"/>
                <a:cs typeface="Arial" pitchFamily="34" charset="0"/>
              </a:rPr>
              <a:t>Programmes</a:t>
            </a:r>
            <a:r>
              <a:rPr lang="en-US" b="1" dirty="0">
                <a:solidFill>
                  <a:srgbClr val="7030A0"/>
                </a:solidFill>
                <a:latin typeface="Arial" pitchFamily="34" charset="0"/>
                <a:cs typeface="Arial" pitchFamily="34" charset="0"/>
              </a:rPr>
              <a:t> </a:t>
            </a:r>
            <a:r>
              <a:rPr lang="en-US" b="1" dirty="0" smtClean="0">
                <a:solidFill>
                  <a:srgbClr val="7030A0"/>
                </a:solidFill>
                <a:latin typeface="Arial" pitchFamily="34" charset="0"/>
                <a:cs typeface="Arial" pitchFamily="34" charset="0"/>
              </a:rPr>
              <a:t>: 16</a:t>
            </a:r>
            <a:endParaRPr lang="en-US" b="1" dirty="0">
              <a:solidFill>
                <a:srgbClr val="7030A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727746"/>
            <a:ext cx="4343400" cy="3056241"/>
          </a:xfrm>
          <a:prstGeom prst="rect">
            <a:avLst/>
          </a:prstGeom>
          <a:ln>
            <a:solidFill>
              <a:srgbClr val="FF000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727745"/>
            <a:ext cx="4495800" cy="3056242"/>
          </a:xfrm>
          <a:prstGeom prst="rect">
            <a:avLst/>
          </a:prstGeom>
          <a:ln>
            <a:solidFill>
              <a:srgbClr val="FF0000"/>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3875260"/>
            <a:ext cx="4495800" cy="2601740"/>
          </a:xfrm>
          <a:prstGeom prst="rect">
            <a:avLst/>
          </a:prstGeom>
          <a:ln>
            <a:solidFill>
              <a:srgbClr val="FF0000"/>
            </a:solidFill>
          </a:ln>
        </p:spPr>
      </p:pic>
    </p:spTree>
    <p:extLst>
      <p:ext uri="{BB962C8B-B14F-4D97-AF65-F5344CB8AC3E}">
        <p14:creationId xmlns:p14="http://schemas.microsoft.com/office/powerpoint/2010/main" val="426954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ooter Placeholder 3"/>
          <p:cNvSpPr txBox="1">
            <a:spLocks/>
          </p:cNvSpPr>
          <p:nvPr/>
        </p:nvSpPr>
        <p:spPr>
          <a:xfrm>
            <a:off x="0" y="-24"/>
            <a:ext cx="9144000" cy="5334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200" b="1" dirty="0">
                <a:solidFill>
                  <a:schemeClr val="bg1"/>
                </a:solidFill>
                <a:latin typeface="Arial" pitchFamily="34" charset="0"/>
                <a:cs typeface="Arial" pitchFamily="34" charset="0"/>
              </a:rPr>
              <a:t>MAJOR THRUST AREA FOR DOUBLING THE FARMERS INCOME</a:t>
            </a:r>
          </a:p>
        </p:txBody>
      </p:sp>
      <p:graphicFrame>
        <p:nvGraphicFramePr>
          <p:cNvPr id="2" name="Table 1"/>
          <p:cNvGraphicFramePr>
            <a:graphicFrameLocks noGrp="1"/>
          </p:cNvGraphicFramePr>
          <p:nvPr>
            <p:extLst>
              <p:ext uri="{D42A27DB-BD31-4B8C-83A1-F6EECF244321}">
                <p14:modId xmlns:p14="http://schemas.microsoft.com/office/powerpoint/2010/main" val="1030587177"/>
              </p:ext>
            </p:extLst>
          </p:nvPr>
        </p:nvGraphicFramePr>
        <p:xfrm>
          <a:off x="76200" y="728371"/>
          <a:ext cx="8991600" cy="5520029"/>
        </p:xfrm>
        <a:graphic>
          <a:graphicData uri="http://schemas.openxmlformats.org/drawingml/2006/table">
            <a:tbl>
              <a:tblPr firstRow="1" firstCol="1" lastRow="1" lastCol="1" bandRow="1" bandCol="1">
                <a:tableStyleId>{5C22544A-7EE6-4342-B048-85BDC9FD1C3A}</a:tableStyleId>
              </a:tblPr>
              <a:tblGrid>
                <a:gridCol w="1199487">
                  <a:extLst>
                    <a:ext uri="{9D8B030D-6E8A-4147-A177-3AD203B41FA5}">
                      <a16:colId xmlns:a16="http://schemas.microsoft.com/office/drawing/2014/main" val="20000"/>
                    </a:ext>
                  </a:extLst>
                </a:gridCol>
                <a:gridCol w="7792113">
                  <a:extLst>
                    <a:ext uri="{9D8B030D-6E8A-4147-A177-3AD203B41FA5}">
                      <a16:colId xmlns:a16="http://schemas.microsoft.com/office/drawing/2014/main" val="20001"/>
                    </a:ext>
                  </a:extLst>
                </a:gridCol>
              </a:tblGrid>
              <a:tr h="328735">
                <a:tc>
                  <a:txBody>
                    <a:bodyPr/>
                    <a:lstStyle/>
                    <a:p>
                      <a:pPr algn="ctr">
                        <a:spcAft>
                          <a:spcPts val="0"/>
                        </a:spcAft>
                      </a:pPr>
                      <a:r>
                        <a:rPr lang="en-US" sz="1850" dirty="0">
                          <a:effectLst/>
                          <a:latin typeface="Arial" pitchFamily="34" charset="0"/>
                          <a:cs typeface="Arial" pitchFamily="34" charset="0"/>
                        </a:rPr>
                        <a:t>Sl. No.</a:t>
                      </a:r>
                      <a:endParaRPr lang="en-IN" sz="1850" dirty="0">
                        <a:effectLst/>
                        <a:latin typeface="Arial" pitchFamily="34" charset="0"/>
                        <a:ea typeface="Times New Roman" panose="02020603050405020304" pitchFamily="18" charset="0"/>
                        <a:cs typeface="Arial" pitchFamily="34" charset="0"/>
                      </a:endParaRPr>
                    </a:p>
                  </a:txBody>
                  <a:tcPr marL="68580" marR="68580" marT="0" marB="0">
                    <a:solidFill>
                      <a:schemeClr val="accent2">
                        <a:lumMod val="75000"/>
                      </a:schemeClr>
                    </a:solidFill>
                  </a:tcPr>
                </a:tc>
                <a:tc>
                  <a:txBody>
                    <a:bodyPr/>
                    <a:lstStyle/>
                    <a:p>
                      <a:pPr algn="ctr">
                        <a:spcAft>
                          <a:spcPts val="0"/>
                        </a:spcAft>
                      </a:pPr>
                      <a:r>
                        <a:rPr lang="en-US" sz="1850" dirty="0">
                          <a:effectLst/>
                          <a:latin typeface="Arial" pitchFamily="34" charset="0"/>
                          <a:cs typeface="Arial" pitchFamily="34" charset="0"/>
                        </a:rPr>
                        <a:t>Thrust area </a:t>
                      </a:r>
                      <a:endParaRPr lang="en-IN" sz="1850" dirty="0">
                        <a:effectLst/>
                        <a:latin typeface="Arial" pitchFamily="34" charset="0"/>
                        <a:ea typeface="Times New Roman" panose="02020603050405020304" pitchFamily="18" charset="0"/>
                        <a:cs typeface="Arial" pitchFamily="34" charset="0"/>
                      </a:endParaRPr>
                    </a:p>
                  </a:txBody>
                  <a:tcPr marL="68580" marR="68580" marT="0" marB="0">
                    <a:solidFill>
                      <a:schemeClr val="accent2">
                        <a:lumMod val="75000"/>
                      </a:schemeClr>
                    </a:solidFill>
                  </a:tcPr>
                </a:tc>
                <a:extLst>
                  <a:ext uri="{0D108BD9-81ED-4DB2-BD59-A6C34878D82A}">
                    <a16:rowId xmlns:a16="http://schemas.microsoft.com/office/drawing/2014/main" val="10000"/>
                  </a:ext>
                </a:extLst>
              </a:tr>
              <a:tr h="261740">
                <a:tc>
                  <a:txBody>
                    <a:bodyPr/>
                    <a:lstStyle/>
                    <a:p>
                      <a:pPr algn="ctr">
                        <a:spcAft>
                          <a:spcPts val="0"/>
                        </a:spcAft>
                      </a:pPr>
                      <a:r>
                        <a:rPr lang="en-US" sz="1850" dirty="0">
                          <a:effectLst/>
                          <a:latin typeface="Arial" pitchFamily="34" charset="0"/>
                          <a:cs typeface="Arial" pitchFamily="34" charset="0"/>
                        </a:rPr>
                        <a:t>Theme  </a:t>
                      </a:r>
                      <a:r>
                        <a:rPr lang="en-US" sz="1850" dirty="0">
                          <a:effectLst/>
                          <a:latin typeface="Arial" pitchFamily="34" charset="0"/>
                          <a:ea typeface="Times New Roman" panose="02020603050405020304" pitchFamily="18" charset="0"/>
                          <a:cs typeface="Arial" pitchFamily="34" charset="0"/>
                        </a:rPr>
                        <a:t>A</a:t>
                      </a:r>
                      <a:endParaRPr lang="en-IN" sz="1850" dirty="0">
                        <a:effectLst/>
                        <a:latin typeface="Arial" pitchFamily="34" charset="0"/>
                        <a:ea typeface="Times New Roman" panose="02020603050405020304" pitchFamily="18" charset="0"/>
                        <a:cs typeface="Arial" pitchFamily="34" charset="0"/>
                      </a:endParaRPr>
                    </a:p>
                  </a:txBody>
                  <a:tcPr marL="68580" marR="68580" marT="0" marB="0">
                    <a:solidFill>
                      <a:srgbClr val="FF3399"/>
                    </a:solidFill>
                  </a:tcPr>
                </a:tc>
                <a:tc>
                  <a:txBody>
                    <a:bodyPr/>
                    <a:lstStyle/>
                    <a:p>
                      <a:pPr algn="just">
                        <a:spcAft>
                          <a:spcPts val="0"/>
                        </a:spcAft>
                      </a:pPr>
                      <a:r>
                        <a:rPr lang="en-US" sz="1850" dirty="0">
                          <a:effectLst/>
                          <a:latin typeface="Arial" pitchFamily="34" charset="0"/>
                          <a:cs typeface="Arial" pitchFamily="34" charset="0"/>
                        </a:rPr>
                        <a:t>IMPROVEMENT IN PRODUCTIVITY</a:t>
                      </a:r>
                    </a:p>
                  </a:txBody>
                  <a:tcPr marL="68580" marR="68580" marT="0" marB="0">
                    <a:solidFill>
                      <a:srgbClr val="FF3399"/>
                    </a:solidFill>
                  </a:tcPr>
                </a:tc>
                <a:extLst>
                  <a:ext uri="{0D108BD9-81ED-4DB2-BD59-A6C34878D82A}">
                    <a16:rowId xmlns:a16="http://schemas.microsoft.com/office/drawing/2014/main" val="10001"/>
                  </a:ext>
                </a:extLst>
              </a:tr>
              <a:tr h="328735">
                <a:tc>
                  <a:txBody>
                    <a:bodyPr/>
                    <a:lstStyle/>
                    <a:p>
                      <a:pPr algn="ctr">
                        <a:spcAft>
                          <a:spcPts val="0"/>
                        </a:spcAft>
                      </a:pPr>
                      <a:endParaRPr lang="en-IN" sz="1850" dirty="0">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50" dirty="0">
                          <a:solidFill>
                            <a:srgbClr val="002060"/>
                          </a:solidFill>
                          <a:effectLst/>
                          <a:latin typeface="Arial" pitchFamily="34" charset="0"/>
                          <a:cs typeface="Arial" pitchFamily="34" charset="0"/>
                        </a:rPr>
                        <a:t>Integrated crop management practices</a:t>
                      </a:r>
                      <a:endParaRPr lang="en-IN" sz="1850" dirty="0">
                        <a:solidFill>
                          <a:srgbClr val="002060"/>
                        </a:solidFill>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0002"/>
                  </a:ext>
                </a:extLst>
              </a:tr>
              <a:tr h="328735">
                <a:tc>
                  <a:txBody>
                    <a:bodyPr/>
                    <a:lstStyle/>
                    <a:p>
                      <a:pPr algn="ctr">
                        <a:spcAft>
                          <a:spcPts val="0"/>
                        </a:spcAft>
                      </a:pPr>
                      <a:endParaRPr lang="en-IN" sz="1850" dirty="0">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50" dirty="0">
                          <a:solidFill>
                            <a:srgbClr val="002060"/>
                          </a:solidFill>
                          <a:effectLst/>
                          <a:latin typeface="Arial" pitchFamily="34" charset="0"/>
                          <a:cs typeface="Arial" pitchFamily="34" charset="0"/>
                        </a:rPr>
                        <a:t>Soil health management</a:t>
                      </a:r>
                      <a:endParaRPr lang="en-IN" sz="1850" dirty="0">
                        <a:solidFill>
                          <a:srgbClr val="002060"/>
                        </a:solidFill>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0003"/>
                  </a:ext>
                </a:extLst>
              </a:tr>
              <a:tr h="328735">
                <a:tc>
                  <a:txBody>
                    <a:bodyPr/>
                    <a:lstStyle/>
                    <a:p>
                      <a:pPr algn="ctr">
                        <a:spcAft>
                          <a:spcPts val="0"/>
                        </a:spcAft>
                      </a:pPr>
                      <a:endParaRPr lang="en-IN" sz="1850" dirty="0">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50" dirty="0">
                          <a:solidFill>
                            <a:srgbClr val="002060"/>
                          </a:solidFill>
                          <a:effectLst/>
                          <a:latin typeface="Arial" pitchFamily="34" charset="0"/>
                          <a:cs typeface="Arial" pitchFamily="34" charset="0"/>
                        </a:rPr>
                        <a:t>Crop improvement</a:t>
                      </a:r>
                      <a:endParaRPr lang="en-IN" sz="1850" dirty="0">
                        <a:solidFill>
                          <a:srgbClr val="002060"/>
                        </a:solidFill>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0004"/>
                  </a:ext>
                </a:extLst>
              </a:tr>
              <a:tr h="328735">
                <a:tc>
                  <a:txBody>
                    <a:bodyPr/>
                    <a:lstStyle/>
                    <a:p>
                      <a:pPr algn="ctr">
                        <a:spcAft>
                          <a:spcPts val="0"/>
                        </a:spcAft>
                      </a:pPr>
                      <a:endParaRPr lang="en-IN" sz="1850" dirty="0">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tc>
                  <a:txBody>
                    <a:bodyPr/>
                    <a:lstStyle/>
                    <a:p>
                      <a:pPr algn="just">
                        <a:spcAft>
                          <a:spcPts val="0"/>
                        </a:spcAft>
                      </a:pPr>
                      <a:r>
                        <a:rPr lang="en-US" sz="1850" dirty="0">
                          <a:solidFill>
                            <a:srgbClr val="002060"/>
                          </a:solidFill>
                          <a:latin typeface="Arial" pitchFamily="34" charset="0"/>
                          <a:cs typeface="Arial" pitchFamily="34" charset="0"/>
                        </a:rPr>
                        <a:t>Drought management</a:t>
                      </a:r>
                      <a:endParaRPr lang="en-IN" sz="1850" dirty="0">
                        <a:solidFill>
                          <a:srgbClr val="002060"/>
                        </a:solidFill>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0005"/>
                  </a:ext>
                </a:extLst>
              </a:tr>
              <a:tr h="328735">
                <a:tc>
                  <a:txBody>
                    <a:bodyPr/>
                    <a:lstStyle/>
                    <a:p>
                      <a:pPr algn="ctr">
                        <a:spcAft>
                          <a:spcPts val="0"/>
                        </a:spcAft>
                      </a:pPr>
                      <a:endParaRPr lang="en-IN" sz="1850" dirty="0">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tc>
                  <a:txBody>
                    <a:bodyPr/>
                    <a:lstStyle/>
                    <a:p>
                      <a:pPr algn="just">
                        <a:spcAft>
                          <a:spcPts val="0"/>
                        </a:spcAft>
                      </a:pPr>
                      <a:r>
                        <a:rPr lang="en-IN" sz="1850" b="1" dirty="0">
                          <a:solidFill>
                            <a:srgbClr val="002060"/>
                          </a:solidFill>
                          <a:effectLst/>
                          <a:latin typeface="Arial" pitchFamily="34" charset="0"/>
                          <a:ea typeface="Times New Roman" panose="02020603050405020304" pitchFamily="18" charset="0"/>
                          <a:cs typeface="Arial" pitchFamily="34" charset="0"/>
                        </a:rPr>
                        <a:t>Bio intensive crop health management </a:t>
                      </a:r>
                    </a:p>
                  </a:txBody>
                  <a:tcPr marL="68580" marR="68580" marT="0" marB="0">
                    <a:solidFill>
                      <a:schemeClr val="accent5">
                        <a:lumMod val="40000"/>
                        <a:lumOff val="60000"/>
                      </a:schemeClr>
                    </a:solidFill>
                  </a:tcPr>
                </a:tc>
                <a:extLst>
                  <a:ext uri="{0D108BD9-81ED-4DB2-BD59-A6C34878D82A}">
                    <a16:rowId xmlns:a16="http://schemas.microsoft.com/office/drawing/2014/main" val="10006"/>
                  </a:ext>
                </a:extLst>
              </a:tr>
              <a:tr h="328735">
                <a:tc>
                  <a:txBody>
                    <a:bodyPr/>
                    <a:lstStyle/>
                    <a:p>
                      <a:pPr algn="ctr">
                        <a:spcAft>
                          <a:spcPts val="0"/>
                        </a:spcAft>
                      </a:pPr>
                      <a:endParaRPr lang="en-IN" sz="1850" dirty="0">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tc>
                  <a:txBody>
                    <a:bodyPr/>
                    <a:lstStyle/>
                    <a:p>
                      <a:pPr algn="just">
                        <a:spcAft>
                          <a:spcPts val="0"/>
                        </a:spcAft>
                      </a:pPr>
                      <a:r>
                        <a:rPr lang="en-IN" sz="1850" b="1" dirty="0">
                          <a:solidFill>
                            <a:srgbClr val="002060"/>
                          </a:solidFill>
                          <a:effectLst/>
                          <a:latin typeface="Arial" pitchFamily="34" charset="0"/>
                          <a:ea typeface="Times New Roman" panose="02020603050405020304" pitchFamily="18" charset="0"/>
                          <a:cs typeface="Arial" pitchFamily="34" charset="0"/>
                        </a:rPr>
                        <a:t>Live stock production  and  management</a:t>
                      </a:r>
                    </a:p>
                  </a:txBody>
                  <a:tcPr marL="68580" marR="68580" marT="0" marB="0">
                    <a:solidFill>
                      <a:schemeClr val="accent5">
                        <a:lumMod val="40000"/>
                        <a:lumOff val="60000"/>
                      </a:schemeClr>
                    </a:solidFill>
                  </a:tcPr>
                </a:tc>
                <a:extLst>
                  <a:ext uri="{0D108BD9-81ED-4DB2-BD59-A6C34878D82A}">
                    <a16:rowId xmlns:a16="http://schemas.microsoft.com/office/drawing/2014/main" val="10007"/>
                  </a:ext>
                </a:extLst>
              </a:tr>
              <a:tr h="523480">
                <a:tc>
                  <a:txBody>
                    <a:bodyPr/>
                    <a:lstStyle/>
                    <a:p>
                      <a:pPr algn="ctr">
                        <a:spcAft>
                          <a:spcPts val="0"/>
                        </a:spcAft>
                      </a:pPr>
                      <a:r>
                        <a:rPr lang="en-IN" sz="1850" dirty="0">
                          <a:effectLst/>
                          <a:latin typeface="Arial" pitchFamily="34" charset="0"/>
                          <a:ea typeface="Times New Roman" panose="02020603050405020304" pitchFamily="18" charset="0"/>
                          <a:cs typeface="Arial" pitchFamily="34" charset="0"/>
                        </a:rPr>
                        <a:t>Theme  B</a:t>
                      </a:r>
                    </a:p>
                  </a:txBody>
                  <a:tcPr marL="68580" marR="68580" marT="0" marB="0">
                    <a:solidFill>
                      <a:srgbClr val="FF3399"/>
                    </a:solidFill>
                  </a:tcPr>
                </a:tc>
                <a:tc>
                  <a:txBody>
                    <a:bodyPr/>
                    <a:lstStyle/>
                    <a:p>
                      <a:r>
                        <a:rPr lang="en-US" sz="1850" dirty="0">
                          <a:latin typeface="Arial" pitchFamily="34" charset="0"/>
                          <a:cs typeface="Arial" pitchFamily="34" charset="0"/>
                        </a:rPr>
                        <a:t>RESOURCE</a:t>
                      </a:r>
                      <a:r>
                        <a:rPr lang="en-US" sz="1850" baseline="0" dirty="0">
                          <a:latin typeface="Arial" pitchFamily="34" charset="0"/>
                          <a:cs typeface="Arial" pitchFamily="34" charset="0"/>
                        </a:rPr>
                        <a:t> USE EFFICIENCY OR SAVING IN COST OF PRODUCTION</a:t>
                      </a:r>
                      <a:endParaRPr lang="en-US" sz="1850" dirty="0">
                        <a:latin typeface="Arial" pitchFamily="34" charset="0"/>
                        <a:cs typeface="Arial" pitchFamily="34" charset="0"/>
                      </a:endParaRPr>
                    </a:p>
                  </a:txBody>
                  <a:tcPr marL="68580" marR="68580" marT="0" marB="0">
                    <a:solidFill>
                      <a:srgbClr val="FF3399"/>
                    </a:solidFill>
                  </a:tcPr>
                </a:tc>
                <a:extLst>
                  <a:ext uri="{0D108BD9-81ED-4DB2-BD59-A6C34878D82A}">
                    <a16:rowId xmlns:a16="http://schemas.microsoft.com/office/drawing/2014/main" val="10008"/>
                  </a:ext>
                </a:extLst>
              </a:tr>
              <a:tr h="261740">
                <a:tc>
                  <a:txBody>
                    <a:bodyPr/>
                    <a:lstStyle/>
                    <a:p>
                      <a:pPr algn="ctr">
                        <a:spcAft>
                          <a:spcPts val="0"/>
                        </a:spcAft>
                      </a:pPr>
                      <a:endParaRPr lang="en-IN" sz="1850" dirty="0">
                        <a:solidFill>
                          <a:srgbClr val="002060"/>
                        </a:solidFill>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50" dirty="0">
                          <a:solidFill>
                            <a:srgbClr val="002060"/>
                          </a:solidFill>
                          <a:effectLst/>
                          <a:latin typeface="Arial" pitchFamily="34" charset="0"/>
                          <a:cs typeface="Arial" pitchFamily="34" charset="0"/>
                        </a:rPr>
                        <a:t>Natural resource management</a:t>
                      </a:r>
                      <a:endParaRPr lang="en-IN" sz="1850" dirty="0">
                        <a:solidFill>
                          <a:srgbClr val="002060"/>
                        </a:solidFill>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0009"/>
                  </a:ext>
                </a:extLst>
              </a:tr>
              <a:tr h="261740">
                <a:tc>
                  <a:txBody>
                    <a:bodyPr/>
                    <a:lstStyle/>
                    <a:p>
                      <a:pPr algn="ctr">
                        <a:spcAft>
                          <a:spcPts val="0"/>
                        </a:spcAft>
                      </a:pPr>
                      <a:endParaRPr lang="en-IN" sz="1850" dirty="0">
                        <a:solidFill>
                          <a:srgbClr val="002060"/>
                        </a:solidFill>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tc>
                  <a:txBody>
                    <a:bodyPr/>
                    <a:lstStyle/>
                    <a:p>
                      <a:r>
                        <a:rPr lang="en-US" sz="1850" dirty="0">
                          <a:solidFill>
                            <a:srgbClr val="002060"/>
                          </a:solidFill>
                          <a:latin typeface="Arial" pitchFamily="34" charset="0"/>
                          <a:cs typeface="Arial" pitchFamily="34" charset="0"/>
                        </a:rPr>
                        <a:t>Bio waste Management</a:t>
                      </a:r>
                    </a:p>
                  </a:txBody>
                  <a:tcPr marL="68580" marR="68580" marT="0" marB="0">
                    <a:solidFill>
                      <a:schemeClr val="accent5">
                        <a:lumMod val="40000"/>
                        <a:lumOff val="60000"/>
                      </a:schemeClr>
                    </a:solidFill>
                  </a:tcPr>
                </a:tc>
                <a:extLst>
                  <a:ext uri="{0D108BD9-81ED-4DB2-BD59-A6C34878D82A}">
                    <a16:rowId xmlns:a16="http://schemas.microsoft.com/office/drawing/2014/main" val="10010"/>
                  </a:ext>
                </a:extLst>
              </a:tr>
              <a:tr h="261740">
                <a:tc>
                  <a:txBody>
                    <a:bodyPr/>
                    <a:lstStyle/>
                    <a:p>
                      <a:pPr algn="ctr">
                        <a:spcAft>
                          <a:spcPts val="0"/>
                        </a:spcAft>
                      </a:pPr>
                      <a:endParaRPr lang="en-IN" sz="1850" dirty="0">
                        <a:solidFill>
                          <a:srgbClr val="002060"/>
                        </a:solidFill>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tc>
                  <a:txBody>
                    <a:bodyPr/>
                    <a:lstStyle/>
                    <a:p>
                      <a:r>
                        <a:rPr lang="en-US" sz="1850" dirty="0">
                          <a:solidFill>
                            <a:srgbClr val="002060"/>
                          </a:solidFill>
                          <a:latin typeface="Arial" pitchFamily="34" charset="0"/>
                          <a:cs typeface="Arial" pitchFamily="34" charset="0"/>
                        </a:rPr>
                        <a:t>Bee keeping</a:t>
                      </a:r>
                    </a:p>
                  </a:txBody>
                  <a:tcPr marL="68580" marR="68580" marT="0" marB="0">
                    <a:solidFill>
                      <a:schemeClr val="accent5">
                        <a:lumMod val="40000"/>
                        <a:lumOff val="60000"/>
                      </a:schemeClr>
                    </a:solidFill>
                  </a:tcPr>
                </a:tc>
                <a:extLst>
                  <a:ext uri="{0D108BD9-81ED-4DB2-BD59-A6C34878D82A}">
                    <a16:rowId xmlns:a16="http://schemas.microsoft.com/office/drawing/2014/main" val="10011"/>
                  </a:ext>
                </a:extLst>
              </a:tr>
              <a:tr h="481682">
                <a:tc>
                  <a:txBody>
                    <a:bodyPr/>
                    <a:lstStyle/>
                    <a:p>
                      <a:pPr algn="ctr">
                        <a:spcAft>
                          <a:spcPts val="0"/>
                        </a:spcAft>
                      </a:pPr>
                      <a:r>
                        <a:rPr lang="en-IN" sz="1850" dirty="0">
                          <a:effectLst/>
                          <a:latin typeface="Arial" pitchFamily="34" charset="0"/>
                          <a:ea typeface="Times New Roman" panose="02020603050405020304" pitchFamily="18" charset="0"/>
                          <a:cs typeface="Arial" pitchFamily="34" charset="0"/>
                        </a:rPr>
                        <a:t>Theme  C</a:t>
                      </a:r>
                    </a:p>
                  </a:txBody>
                  <a:tcPr marL="68580" marR="68580" marT="0" marB="0">
                    <a:solidFill>
                      <a:srgbClr val="FF3399"/>
                    </a:solidFill>
                  </a:tcPr>
                </a:tc>
                <a:tc>
                  <a:txBody>
                    <a:bodyPr/>
                    <a:lstStyle/>
                    <a:p>
                      <a:pPr algn="just">
                        <a:spcAft>
                          <a:spcPts val="0"/>
                        </a:spcAft>
                      </a:pPr>
                      <a:r>
                        <a:rPr lang="en-US" sz="1850" dirty="0">
                          <a:effectLst/>
                          <a:latin typeface="Arial" pitchFamily="34" charset="0"/>
                          <a:cs typeface="Arial" pitchFamily="34" charset="0"/>
                        </a:rPr>
                        <a:t>INCREASE</a:t>
                      </a:r>
                      <a:r>
                        <a:rPr lang="en-US" sz="1850" baseline="0" dirty="0">
                          <a:effectLst/>
                          <a:latin typeface="Arial" pitchFamily="34" charset="0"/>
                          <a:cs typeface="Arial" pitchFamily="34" charset="0"/>
                        </a:rPr>
                        <a:t> IN CROPPING INTENSITY</a:t>
                      </a:r>
                      <a:endParaRPr lang="en-IN" sz="1850" dirty="0">
                        <a:effectLst/>
                        <a:latin typeface="Arial" pitchFamily="34" charset="0"/>
                        <a:ea typeface="Times New Roman" panose="02020603050405020304" pitchFamily="18" charset="0"/>
                        <a:cs typeface="Arial" pitchFamily="34" charset="0"/>
                      </a:endParaRPr>
                    </a:p>
                  </a:txBody>
                  <a:tcPr marL="68580" marR="68580" marT="0" marB="0">
                    <a:solidFill>
                      <a:srgbClr val="FF3399"/>
                    </a:solidFill>
                  </a:tcPr>
                </a:tc>
                <a:extLst>
                  <a:ext uri="{0D108BD9-81ED-4DB2-BD59-A6C34878D82A}">
                    <a16:rowId xmlns:a16="http://schemas.microsoft.com/office/drawing/2014/main" val="10012"/>
                  </a:ext>
                </a:extLst>
              </a:tr>
              <a:tr h="261740">
                <a:tc>
                  <a:txBody>
                    <a:bodyPr/>
                    <a:lstStyle/>
                    <a:p>
                      <a:pPr algn="ctr">
                        <a:spcAft>
                          <a:spcPts val="0"/>
                        </a:spcAft>
                      </a:pPr>
                      <a:endParaRPr lang="en-IN" sz="1850" dirty="0">
                        <a:solidFill>
                          <a:srgbClr val="002060"/>
                        </a:solidFill>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tc>
                  <a:txBody>
                    <a:bodyPr/>
                    <a:lstStyle/>
                    <a:p>
                      <a:pPr algn="just">
                        <a:spcAft>
                          <a:spcPts val="0"/>
                        </a:spcAft>
                      </a:pPr>
                      <a:r>
                        <a:rPr lang="en-IN" sz="1850" dirty="0">
                          <a:solidFill>
                            <a:srgbClr val="002060"/>
                          </a:solidFill>
                          <a:effectLst/>
                          <a:latin typeface="Arial" pitchFamily="34" charset="0"/>
                          <a:ea typeface="Times New Roman" panose="02020603050405020304" pitchFamily="18" charset="0"/>
                          <a:cs typeface="Arial" pitchFamily="34" charset="0"/>
                        </a:rPr>
                        <a:t>Intercropping</a:t>
                      </a:r>
                      <a:r>
                        <a:rPr lang="en-IN" sz="1850" baseline="0" dirty="0">
                          <a:solidFill>
                            <a:srgbClr val="002060"/>
                          </a:solidFill>
                          <a:effectLst/>
                          <a:latin typeface="Arial" pitchFamily="34" charset="0"/>
                          <a:ea typeface="Times New Roman" panose="02020603050405020304" pitchFamily="18" charset="0"/>
                          <a:cs typeface="Arial" pitchFamily="34" charset="0"/>
                        </a:rPr>
                        <a:t> </a:t>
                      </a:r>
                      <a:endParaRPr lang="en-IN" sz="1850" dirty="0">
                        <a:solidFill>
                          <a:srgbClr val="002060"/>
                        </a:solidFill>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0013"/>
                  </a:ext>
                </a:extLst>
              </a:tr>
              <a:tr h="4816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850" dirty="0">
                          <a:effectLst/>
                          <a:latin typeface="Arial" pitchFamily="34" charset="0"/>
                          <a:ea typeface="Times New Roman" panose="02020603050405020304" pitchFamily="18" charset="0"/>
                          <a:cs typeface="Arial" pitchFamily="34" charset="0"/>
                        </a:rPr>
                        <a:t>Theme  D</a:t>
                      </a:r>
                    </a:p>
                  </a:txBody>
                  <a:tcPr marL="68580" marR="68580" marT="0" marB="0">
                    <a:solidFill>
                      <a:srgbClr val="FF3399"/>
                    </a:solidFill>
                  </a:tcPr>
                </a:tc>
                <a:tc>
                  <a:txBody>
                    <a:bodyPr/>
                    <a:lstStyle/>
                    <a:p>
                      <a:pPr algn="just">
                        <a:spcAft>
                          <a:spcPts val="0"/>
                        </a:spcAft>
                      </a:pPr>
                      <a:r>
                        <a:rPr lang="en-IN" sz="1850" dirty="0">
                          <a:effectLst/>
                          <a:latin typeface="Arial" pitchFamily="34" charset="0"/>
                          <a:ea typeface="Times New Roman" panose="02020603050405020304" pitchFamily="18" charset="0"/>
                          <a:cs typeface="Arial" pitchFamily="34" charset="0"/>
                        </a:rPr>
                        <a:t>CROP</a:t>
                      </a:r>
                      <a:r>
                        <a:rPr lang="en-IN" sz="1850" baseline="0" dirty="0">
                          <a:effectLst/>
                          <a:latin typeface="Arial" pitchFamily="34" charset="0"/>
                          <a:ea typeface="Times New Roman" panose="02020603050405020304" pitchFamily="18" charset="0"/>
                          <a:cs typeface="Arial" pitchFamily="34" charset="0"/>
                        </a:rPr>
                        <a:t> DIVERSIFICATION TOWARDS HIGH VALUE CROPS</a:t>
                      </a:r>
                      <a:endParaRPr lang="en-IN" sz="1850" dirty="0">
                        <a:effectLst/>
                        <a:latin typeface="Arial" pitchFamily="34" charset="0"/>
                        <a:ea typeface="Times New Roman" panose="02020603050405020304" pitchFamily="18" charset="0"/>
                        <a:cs typeface="Arial" pitchFamily="34" charset="0"/>
                      </a:endParaRPr>
                    </a:p>
                  </a:txBody>
                  <a:tcPr marL="68580" marR="68580" marT="0" marB="0">
                    <a:solidFill>
                      <a:srgbClr val="FF3399"/>
                    </a:solidFill>
                  </a:tcPr>
                </a:tc>
                <a:extLst>
                  <a:ext uri="{0D108BD9-81ED-4DB2-BD59-A6C34878D82A}">
                    <a16:rowId xmlns:a16="http://schemas.microsoft.com/office/drawing/2014/main" val="10014"/>
                  </a:ext>
                </a:extLst>
              </a:tr>
              <a:tr h="261740">
                <a:tc>
                  <a:txBody>
                    <a:bodyPr/>
                    <a:lstStyle/>
                    <a:p>
                      <a:pPr algn="ctr">
                        <a:spcAft>
                          <a:spcPts val="0"/>
                        </a:spcAft>
                      </a:pPr>
                      <a:endParaRPr lang="en-IN" sz="1850" dirty="0">
                        <a:solidFill>
                          <a:srgbClr val="002060"/>
                        </a:solidFill>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IN" sz="1850" dirty="0">
                          <a:solidFill>
                            <a:srgbClr val="002060"/>
                          </a:solidFill>
                          <a:effectLst/>
                          <a:latin typeface="Arial" pitchFamily="34" charset="0"/>
                          <a:ea typeface="Times New Roman" panose="02020603050405020304" pitchFamily="18" charset="0"/>
                          <a:cs typeface="Arial" pitchFamily="34" charset="0"/>
                        </a:rPr>
                        <a:t>Popularisation of</a:t>
                      </a:r>
                      <a:r>
                        <a:rPr lang="en-IN" sz="1850" baseline="0" dirty="0">
                          <a:solidFill>
                            <a:srgbClr val="002060"/>
                          </a:solidFill>
                          <a:effectLst/>
                          <a:latin typeface="Arial" pitchFamily="34" charset="0"/>
                          <a:ea typeface="Times New Roman" panose="02020603050405020304" pitchFamily="18" charset="0"/>
                          <a:cs typeface="Arial" pitchFamily="34" charset="0"/>
                        </a:rPr>
                        <a:t> hybrid poultry birds</a:t>
                      </a:r>
                      <a:endParaRPr lang="en-IN" sz="1850" dirty="0">
                        <a:solidFill>
                          <a:srgbClr val="002060"/>
                        </a:solidFill>
                        <a:effectLst/>
                        <a:latin typeface="Arial" pitchFamily="34" charset="0"/>
                        <a:ea typeface="Times New Roman" panose="02020603050405020304" pitchFamily="18" charset="0"/>
                        <a:cs typeface="Arial"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0016"/>
                  </a:ext>
                </a:extLst>
              </a:tr>
            </a:tbl>
          </a:graphicData>
        </a:graphic>
      </p:graphicFrame>
      <p:sp>
        <p:nvSpPr>
          <p:cNvPr id="6"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9144000" cy="523220"/>
          </a:xfrm>
          <a:prstGeom prst="rect">
            <a:avLst/>
          </a:prstGeom>
          <a:solidFill>
            <a:srgbClr val="009900"/>
          </a:solidFill>
          <a:ln>
            <a:solidFill>
              <a:schemeClr val="bg1"/>
            </a:solidFill>
          </a:ln>
          <a:scene3d>
            <a:camera prst="orthographicFront"/>
            <a:lightRig rig="threePt" dir="t"/>
          </a:scene3d>
          <a:sp3d>
            <a:bevelT/>
          </a:sp3d>
        </p:spPr>
        <p:txBody>
          <a:bodyPr wrap="square" rtlCol="0">
            <a:spAutoFit/>
          </a:bodyPr>
          <a:lstStyle/>
          <a:p>
            <a:pPr algn="ctr"/>
            <a:r>
              <a:rPr lang="en-US" sz="2800" b="1" dirty="0">
                <a:solidFill>
                  <a:schemeClr val="bg1"/>
                </a:solidFill>
                <a:latin typeface="Arial" pitchFamily="34" charset="0"/>
                <a:cs typeface="Arial" pitchFamily="34" charset="0"/>
              </a:rPr>
              <a:t>INTERNATIONAL WOMEN'S DAY</a:t>
            </a:r>
            <a:endParaRPr lang="en-US" sz="2800" dirty="0"/>
          </a:p>
        </p:txBody>
      </p:sp>
      <p:sp>
        <p:nvSpPr>
          <p:cNvPr id="15" name="Rectangle 12"/>
          <p:cNvSpPr>
            <a:spLocks noChangeArrowheads="1"/>
          </p:cNvSpPr>
          <p:nvPr/>
        </p:nvSpPr>
        <p:spPr bwMode="auto">
          <a:xfrm>
            <a:off x="4648200" y="4495800"/>
            <a:ext cx="4267200" cy="646331"/>
          </a:xfrm>
          <a:prstGeom prst="rect">
            <a:avLst/>
          </a:prstGeom>
          <a:noFill/>
          <a:ln w="9525">
            <a:solidFill>
              <a:srgbClr val="FF0000"/>
            </a:solidFill>
            <a:miter lim="800000"/>
            <a:headEnd/>
            <a:tailEnd/>
          </a:ln>
        </p:spPr>
        <p:txBody>
          <a:bodyPr wrap="square">
            <a:spAutoFit/>
          </a:bodyPr>
          <a:lstStyle/>
          <a:p>
            <a:r>
              <a:rPr lang="en-US" b="1" dirty="0">
                <a:latin typeface="Arial" pitchFamily="34" charset="0"/>
                <a:cs typeface="Arial" pitchFamily="34" charset="0"/>
              </a:rPr>
              <a:t>Date of the </a:t>
            </a:r>
            <a:r>
              <a:rPr lang="en-US" b="1" dirty="0" err="1">
                <a:latin typeface="Arial" pitchFamily="34" charset="0"/>
                <a:cs typeface="Arial" pitchFamily="34" charset="0"/>
              </a:rPr>
              <a:t>Programme</a:t>
            </a:r>
            <a:r>
              <a:rPr lang="en-US" b="1" dirty="0">
                <a:latin typeface="Arial" pitchFamily="34" charset="0"/>
                <a:cs typeface="Arial" pitchFamily="34" charset="0"/>
              </a:rPr>
              <a:t> </a:t>
            </a:r>
            <a:r>
              <a:rPr lang="en-US" b="1" dirty="0" smtClean="0">
                <a:latin typeface="Arial" pitchFamily="34" charset="0"/>
                <a:cs typeface="Arial" pitchFamily="34" charset="0"/>
              </a:rPr>
              <a:t>: 08/03/2021</a:t>
            </a:r>
            <a:endParaRPr lang="en-US" b="1" dirty="0">
              <a:latin typeface="Arial" pitchFamily="34" charset="0"/>
              <a:cs typeface="Arial" pitchFamily="34" charset="0"/>
            </a:endParaRPr>
          </a:p>
          <a:p>
            <a:r>
              <a:rPr lang="en-US" b="1" dirty="0">
                <a:latin typeface="Arial" pitchFamily="34" charset="0"/>
                <a:cs typeface="Arial" pitchFamily="34" charset="0"/>
              </a:rPr>
              <a:t>No. of Farmers participated </a:t>
            </a:r>
            <a:r>
              <a:rPr lang="en-US" b="1" dirty="0" smtClean="0">
                <a:latin typeface="Arial" pitchFamily="34" charset="0"/>
                <a:cs typeface="Arial" pitchFamily="34" charset="0"/>
              </a:rPr>
              <a:t>: 20</a:t>
            </a:r>
            <a:endParaRPr lang="en-US" b="1" dirty="0"/>
          </a:p>
        </p:txBody>
      </p:sp>
      <p:sp>
        <p:nvSpPr>
          <p:cNvPr id="10"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34" y="618492"/>
            <a:ext cx="4301066" cy="2910226"/>
          </a:xfrm>
          <a:prstGeom prst="rect">
            <a:avLst/>
          </a:prstGeom>
          <a:ln>
            <a:solidFill>
              <a:srgbClr val="FF0000"/>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535" y="3657600"/>
            <a:ext cx="4301065" cy="2819400"/>
          </a:xfrm>
          <a:prstGeom prst="rect">
            <a:avLst/>
          </a:prstGeom>
          <a:ln>
            <a:solidFill>
              <a:srgbClr val="FF000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18492"/>
            <a:ext cx="4463142" cy="2910226"/>
          </a:xfrm>
          <a:prstGeom prst="rect">
            <a:avLst/>
          </a:prstGeom>
          <a:ln>
            <a:solidFill>
              <a:srgbClr val="FF0000"/>
            </a:solidFill>
          </a:ln>
        </p:spPr>
      </p:pic>
    </p:spTree>
    <p:extLst>
      <p:ext uri="{BB962C8B-B14F-4D97-AF65-F5344CB8AC3E}">
        <p14:creationId xmlns:p14="http://schemas.microsoft.com/office/powerpoint/2010/main" val="34713910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txBox="1">
            <a:spLocks/>
          </p:cNvSpPr>
          <p:nvPr/>
        </p:nvSpPr>
        <p:spPr>
          <a:xfrm>
            <a:off x="0" y="-20934"/>
            <a:ext cx="9144000" cy="554334"/>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b="1" dirty="0">
                <a:solidFill>
                  <a:schemeClr val="bg1"/>
                </a:solidFill>
                <a:latin typeface="Arial" pitchFamily="34" charset="0"/>
                <a:cs typeface="Arial" pitchFamily="34" charset="0"/>
              </a:rPr>
              <a:t>WORLD WATER DAY</a:t>
            </a:r>
          </a:p>
        </p:txBody>
      </p:sp>
      <p:sp>
        <p:nvSpPr>
          <p:cNvPr id="6" name="TextBox 5"/>
          <p:cNvSpPr txBox="1"/>
          <p:nvPr/>
        </p:nvSpPr>
        <p:spPr>
          <a:xfrm>
            <a:off x="4495800" y="4840069"/>
            <a:ext cx="4572000" cy="646331"/>
          </a:xfrm>
          <a:prstGeom prst="rect">
            <a:avLst/>
          </a:prstGeom>
          <a:noFill/>
          <a:ln>
            <a:solidFill>
              <a:srgbClr val="FF0000"/>
            </a:solidFill>
          </a:ln>
        </p:spPr>
        <p:txBody>
          <a:bodyPr wrap="square" rtlCol="0">
            <a:spAutoFit/>
          </a:bodyPr>
          <a:lstStyle/>
          <a:p>
            <a:r>
              <a:rPr lang="en-US" b="1" dirty="0">
                <a:latin typeface="Arial" pitchFamily="34" charset="0"/>
                <a:cs typeface="Arial" pitchFamily="34" charset="0"/>
              </a:rPr>
              <a:t>Date of the </a:t>
            </a:r>
            <a:r>
              <a:rPr lang="en-US" b="1" dirty="0" err="1" smtClean="0">
                <a:latin typeface="Arial" pitchFamily="34" charset="0"/>
                <a:cs typeface="Arial" pitchFamily="34" charset="0"/>
              </a:rPr>
              <a:t>Programme</a:t>
            </a:r>
            <a:r>
              <a:rPr lang="en-US" b="1" dirty="0" smtClean="0">
                <a:latin typeface="Arial" pitchFamily="34" charset="0"/>
                <a:cs typeface="Arial" pitchFamily="34" charset="0"/>
              </a:rPr>
              <a:t> : 43</a:t>
            </a:r>
            <a:endParaRPr lang="en-US" b="1" dirty="0">
              <a:latin typeface="Arial" pitchFamily="34" charset="0"/>
              <a:cs typeface="Arial" pitchFamily="34" charset="0"/>
            </a:endParaRPr>
          </a:p>
          <a:p>
            <a:r>
              <a:rPr lang="en-US" b="1" dirty="0">
                <a:latin typeface="Arial" pitchFamily="34" charset="0"/>
                <a:cs typeface="Arial" pitchFamily="34" charset="0"/>
              </a:rPr>
              <a:t>No. of Farmers </a:t>
            </a:r>
            <a:r>
              <a:rPr lang="en-US" b="1" dirty="0" smtClean="0">
                <a:latin typeface="Arial" pitchFamily="34" charset="0"/>
                <a:cs typeface="Arial" pitchFamily="34" charset="0"/>
              </a:rPr>
              <a:t>participated : 22/03/2021 </a:t>
            </a:r>
            <a:endParaRPr lang="en-US" b="1" dirty="0"/>
          </a:p>
        </p:txBody>
      </p:sp>
      <p:pic>
        <p:nvPicPr>
          <p:cNvPr id="7"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685800"/>
            <a:ext cx="4267200" cy="2971800"/>
          </a:xfrm>
          <a:ln>
            <a:solidFill>
              <a:srgbClr val="FF0000"/>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685800"/>
            <a:ext cx="4419600" cy="2971800"/>
          </a:xfrm>
          <a:prstGeom prst="rect">
            <a:avLst/>
          </a:prstGeom>
          <a:ln>
            <a:solidFill>
              <a:srgbClr val="FF0000"/>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3733800"/>
            <a:ext cx="4267199" cy="2974460"/>
          </a:xfrm>
          <a:prstGeom prst="rect">
            <a:avLst/>
          </a:prstGeom>
          <a:ln>
            <a:solidFill>
              <a:srgbClr val="FF0000"/>
            </a:solidFill>
          </a:ln>
        </p:spPr>
      </p:pic>
    </p:spTree>
    <p:extLst>
      <p:ext uri="{BB962C8B-B14F-4D97-AF65-F5344CB8AC3E}">
        <p14:creationId xmlns:p14="http://schemas.microsoft.com/office/powerpoint/2010/main" val="20423602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34982121"/>
              </p:ext>
            </p:extLst>
          </p:nvPr>
        </p:nvGraphicFramePr>
        <p:xfrm>
          <a:off x="76200" y="1014098"/>
          <a:ext cx="8991600" cy="2414902"/>
        </p:xfrm>
        <a:graphic>
          <a:graphicData uri="http://schemas.openxmlformats.org/drawingml/2006/table">
            <a:tbl>
              <a:tblPr firstRow="1" bandRow="1">
                <a:tableStyleId>{93296810-A885-4BE3-A3E7-6D5BEEA58F35}</a:tableStyleId>
              </a:tblPr>
              <a:tblGrid>
                <a:gridCol w="580300">
                  <a:extLst>
                    <a:ext uri="{9D8B030D-6E8A-4147-A177-3AD203B41FA5}">
                      <a16:colId xmlns:a16="http://schemas.microsoft.com/office/drawing/2014/main" val="20000"/>
                    </a:ext>
                  </a:extLst>
                </a:gridCol>
                <a:gridCol w="2209990">
                  <a:extLst>
                    <a:ext uri="{9D8B030D-6E8A-4147-A177-3AD203B41FA5}">
                      <a16:colId xmlns:a16="http://schemas.microsoft.com/office/drawing/2014/main" val="20001"/>
                    </a:ext>
                  </a:extLst>
                </a:gridCol>
                <a:gridCol w="4614557">
                  <a:extLst>
                    <a:ext uri="{9D8B030D-6E8A-4147-A177-3AD203B41FA5}">
                      <a16:colId xmlns:a16="http://schemas.microsoft.com/office/drawing/2014/main" val="20002"/>
                    </a:ext>
                  </a:extLst>
                </a:gridCol>
                <a:gridCol w="1586753">
                  <a:extLst>
                    <a:ext uri="{9D8B030D-6E8A-4147-A177-3AD203B41FA5}">
                      <a16:colId xmlns:a16="http://schemas.microsoft.com/office/drawing/2014/main" val="20003"/>
                    </a:ext>
                  </a:extLst>
                </a:gridCol>
              </a:tblGrid>
              <a:tr h="609559">
                <a:tc>
                  <a:txBody>
                    <a:bodyPr/>
                    <a:lstStyle/>
                    <a:p>
                      <a:pPr algn="ctr"/>
                      <a:r>
                        <a:rPr lang="en-US" b="1" dirty="0">
                          <a:latin typeface="Arial" panose="020B0604020202020204" pitchFamily="34" charset="0"/>
                          <a:cs typeface="Arial" panose="020B0604020202020204" pitchFamily="34" charset="0"/>
                        </a:rPr>
                        <a:t>Sl.</a:t>
                      </a:r>
                      <a:r>
                        <a:rPr lang="en-US" b="1" baseline="0" dirty="0">
                          <a:latin typeface="Arial" panose="020B0604020202020204" pitchFamily="34" charset="0"/>
                          <a:cs typeface="Arial" panose="020B0604020202020204" pitchFamily="34" charset="0"/>
                        </a:rPr>
                        <a:t> No.</a:t>
                      </a:r>
                      <a:endParaRPr lang="en-IN" b="1" dirty="0">
                        <a:solidFill>
                          <a:schemeClr val="tx1"/>
                        </a:solidFill>
                        <a:latin typeface="Arial" pitchFamily="34" charset="0"/>
                        <a:cs typeface="Arial" pitchFamily="34" charset="0"/>
                      </a:endParaRPr>
                    </a:p>
                  </a:txBody>
                  <a:tcPr/>
                </a:tc>
                <a:tc>
                  <a:txBody>
                    <a:bodyPr/>
                    <a:lstStyle/>
                    <a:p>
                      <a:pPr algn="ctr"/>
                      <a:r>
                        <a:rPr lang="en-US" b="1" dirty="0">
                          <a:latin typeface="Arial" panose="020B0604020202020204" pitchFamily="34" charset="0"/>
                          <a:cs typeface="Arial" panose="020B0604020202020204" pitchFamily="34" charset="0"/>
                        </a:rPr>
                        <a:t>Agency</a:t>
                      </a:r>
                      <a:endParaRPr lang="en-IN" b="1" dirty="0">
                        <a:latin typeface="Arial" pitchFamily="34" charset="0"/>
                        <a:cs typeface="Arial" pitchFamily="34" charset="0"/>
                      </a:endParaRPr>
                    </a:p>
                  </a:txBody>
                  <a:tcPr/>
                </a:tc>
                <a:tc>
                  <a:txBody>
                    <a:bodyPr/>
                    <a:lstStyle/>
                    <a:p>
                      <a:pPr algn="ctr"/>
                      <a:r>
                        <a:rPr lang="en-US" b="1" dirty="0">
                          <a:latin typeface="Arial" panose="020B0604020202020204" pitchFamily="34" charset="0"/>
                          <a:cs typeface="Arial" panose="020B0604020202020204" pitchFamily="34" charset="0"/>
                        </a:rPr>
                        <a:t>Name of the Scheme</a:t>
                      </a:r>
                      <a:endParaRPr lang="en-IN" b="1" dirty="0">
                        <a:latin typeface="Arial" pitchFamily="34" charset="0"/>
                        <a:cs typeface="Arial" pitchFamily="34" charset="0"/>
                      </a:endParaRPr>
                    </a:p>
                  </a:txBody>
                  <a:tcPr/>
                </a:tc>
                <a:tc>
                  <a:txBody>
                    <a:bodyPr/>
                    <a:lstStyle/>
                    <a:p>
                      <a:pPr algn="ctr"/>
                      <a:r>
                        <a:rPr lang="en-US" b="1" dirty="0">
                          <a:latin typeface="Arial" panose="020B0604020202020204" pitchFamily="34" charset="0"/>
                          <a:cs typeface="Arial" panose="020B0604020202020204" pitchFamily="34" charset="0"/>
                        </a:rPr>
                        <a:t>Amount (Rs.)</a:t>
                      </a:r>
                      <a:endParaRPr lang="en-IN" b="1" dirty="0">
                        <a:latin typeface="Arial" pitchFamily="34" charset="0"/>
                        <a:cs typeface="Arial" pitchFamily="34" charset="0"/>
                      </a:endParaRPr>
                    </a:p>
                  </a:txBody>
                  <a:tcPr/>
                </a:tc>
                <a:extLst>
                  <a:ext uri="{0D108BD9-81ED-4DB2-BD59-A6C34878D82A}">
                    <a16:rowId xmlns:a16="http://schemas.microsoft.com/office/drawing/2014/main" val="10000"/>
                  </a:ext>
                </a:extLst>
              </a:tr>
              <a:tr h="725508">
                <a:tc>
                  <a:txBody>
                    <a:bodyPr/>
                    <a:lstStyle/>
                    <a:p>
                      <a:pPr algn="ctr"/>
                      <a:r>
                        <a:rPr lang="en-US" b="1" dirty="0">
                          <a:latin typeface="Arial" panose="020B0604020202020204" pitchFamily="34" charset="0"/>
                          <a:cs typeface="Arial" panose="020B0604020202020204" pitchFamily="34" charset="0"/>
                        </a:rPr>
                        <a:t>1.</a:t>
                      </a:r>
                      <a:endParaRPr lang="en-IN" b="1" dirty="0">
                        <a:latin typeface="Arial" pitchFamily="34" charset="0"/>
                        <a:cs typeface="Arial" pitchFamily="34" charset="0"/>
                      </a:endParaRPr>
                    </a:p>
                  </a:txBody>
                  <a:tcPr/>
                </a:tc>
                <a:tc>
                  <a:txBody>
                    <a:bodyPr/>
                    <a:lstStyle/>
                    <a:p>
                      <a:r>
                        <a:rPr lang="en-IN" b="1" dirty="0">
                          <a:latin typeface="Arial" panose="020B0604020202020204" pitchFamily="34" charset="0"/>
                          <a:cs typeface="Arial" panose="020B0604020202020204" pitchFamily="34" charset="0"/>
                        </a:rPr>
                        <a:t>ICAR NBAIR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b="1" dirty="0">
                          <a:latin typeface="Arial" panose="020B0604020202020204" pitchFamily="34" charset="0"/>
                          <a:cs typeface="Arial" panose="020B0604020202020204" pitchFamily="34" charset="0"/>
                        </a:rPr>
                        <a:t>Tribal sub plan – Sustainable Livelihood enhancement of tribal </a:t>
                      </a:r>
                    </a:p>
                  </a:txBody>
                  <a:tcPr/>
                </a:tc>
                <a:tc>
                  <a:txBody>
                    <a:bodyPr/>
                    <a:lstStyle/>
                    <a:p>
                      <a:pPr algn="r"/>
                      <a:r>
                        <a:rPr lang="en-IN" b="1" dirty="0">
                          <a:latin typeface="Arial" panose="020B0604020202020204" pitchFamily="34" charset="0"/>
                          <a:cs typeface="Arial" panose="020B0604020202020204" pitchFamily="34" charset="0"/>
                        </a:rPr>
                        <a:t>4,00,000.00</a:t>
                      </a:r>
                    </a:p>
                  </a:txBody>
                  <a:tcPr/>
                </a:tc>
                <a:extLst>
                  <a:ext uri="{0D108BD9-81ED-4DB2-BD59-A6C34878D82A}">
                    <a16:rowId xmlns:a16="http://schemas.microsoft.com/office/drawing/2014/main" val="10001"/>
                  </a:ext>
                </a:extLst>
              </a:tr>
              <a:tr h="306066">
                <a:tc>
                  <a:txBody>
                    <a:bodyPr/>
                    <a:lstStyle/>
                    <a:p>
                      <a:pPr algn="ctr"/>
                      <a:r>
                        <a:rPr lang="en-US" b="1" dirty="0">
                          <a:latin typeface="Arial" panose="020B0604020202020204" pitchFamily="34" charset="0"/>
                          <a:cs typeface="Arial" panose="020B0604020202020204" pitchFamily="34" charset="0"/>
                        </a:rPr>
                        <a:t>2.</a:t>
                      </a:r>
                      <a:endParaRPr lang="en-IN" b="1" dirty="0">
                        <a:latin typeface="Arial" pitchFamily="34" charset="0"/>
                        <a:cs typeface="Arial" pitchFamily="34" charset="0"/>
                      </a:endParaRPr>
                    </a:p>
                  </a:txBody>
                  <a:tcPr/>
                </a:tc>
                <a:tc>
                  <a:txBody>
                    <a:bodyPr/>
                    <a:lstStyle/>
                    <a:p>
                      <a:r>
                        <a:rPr lang="en-IN" b="1" dirty="0">
                          <a:latin typeface="Arial" panose="020B0604020202020204" pitchFamily="34" charset="0"/>
                          <a:cs typeface="Arial" panose="020B0604020202020204" pitchFamily="34" charset="0"/>
                        </a:rPr>
                        <a:t>NIPHM</a:t>
                      </a:r>
                    </a:p>
                  </a:txBody>
                  <a:tcPr/>
                </a:tc>
                <a:tc>
                  <a:txBody>
                    <a:bodyPr/>
                    <a:lstStyle/>
                    <a:p>
                      <a:r>
                        <a:rPr lang="en-IN" b="1" dirty="0">
                          <a:latin typeface="Arial" panose="020B0604020202020204" pitchFamily="34" charset="0"/>
                          <a:cs typeface="Arial" panose="020B0604020202020204" pitchFamily="34" charset="0"/>
                        </a:rPr>
                        <a:t>Insecticide management</a:t>
                      </a:r>
                      <a:r>
                        <a:rPr lang="en-IN" b="1" baseline="0" dirty="0">
                          <a:latin typeface="Arial" panose="020B0604020202020204" pitchFamily="34" charset="0"/>
                          <a:cs typeface="Arial" panose="020B0604020202020204" pitchFamily="34" charset="0"/>
                        </a:rPr>
                        <a:t> for Input dealers</a:t>
                      </a:r>
                      <a:endParaRPr lang="en-IN" b="1" dirty="0">
                        <a:latin typeface="Arial" pitchFamily="34" charset="0"/>
                        <a:cs typeface="Arial" pitchFamily="34" charset="0"/>
                      </a:endParaRPr>
                    </a:p>
                  </a:txBody>
                  <a:tcPr/>
                </a:tc>
                <a:tc>
                  <a:txBody>
                    <a:bodyPr/>
                    <a:lstStyle/>
                    <a:p>
                      <a:pPr algn="r"/>
                      <a:r>
                        <a:rPr lang="en-IN" b="1" dirty="0">
                          <a:latin typeface="Arial" panose="020B0604020202020204" pitchFamily="34" charset="0"/>
                          <a:cs typeface="Arial" panose="020B0604020202020204" pitchFamily="34" charset="0"/>
                        </a:rPr>
                        <a:t>3,80,000.00</a:t>
                      </a:r>
                    </a:p>
                  </a:txBody>
                  <a:tcPr/>
                </a:tc>
                <a:extLst>
                  <a:ext uri="{0D108BD9-81ED-4DB2-BD59-A6C34878D82A}">
                    <a16:rowId xmlns:a16="http://schemas.microsoft.com/office/drawing/2014/main" val="10002"/>
                  </a:ext>
                </a:extLst>
              </a:tr>
              <a:tr h="409234">
                <a:tc>
                  <a:txBody>
                    <a:bodyPr/>
                    <a:lstStyle/>
                    <a:p>
                      <a:pPr algn="ctr"/>
                      <a:r>
                        <a:rPr lang="en-US" b="1" dirty="0">
                          <a:latin typeface="Arial" panose="020B0604020202020204" pitchFamily="34" charset="0"/>
                          <a:cs typeface="Arial" panose="020B0604020202020204" pitchFamily="34" charset="0"/>
                        </a:rPr>
                        <a:t>3.</a:t>
                      </a:r>
                      <a:endParaRPr lang="en-IN" b="1" dirty="0">
                        <a:latin typeface="Arial" pitchFamily="34" charset="0"/>
                        <a:cs typeface="Arial" pitchFamily="34" charset="0"/>
                      </a:endParaRPr>
                    </a:p>
                  </a:txBody>
                  <a:tcPr/>
                </a:tc>
                <a:tc>
                  <a:txBody>
                    <a:bodyPr/>
                    <a:lstStyle/>
                    <a:p>
                      <a:r>
                        <a:rPr lang="en-IN" b="1" dirty="0">
                          <a:latin typeface="Arial" panose="020B0604020202020204" pitchFamily="34" charset="0"/>
                          <a:cs typeface="Arial" panose="020B0604020202020204" pitchFamily="34" charset="0"/>
                        </a:rPr>
                        <a:t>ATMA</a:t>
                      </a:r>
                      <a:r>
                        <a:rPr lang="en-IN" b="1" baseline="0" dirty="0">
                          <a:latin typeface="Arial" panose="020B0604020202020204" pitchFamily="34" charset="0"/>
                          <a:cs typeface="Arial" panose="020B0604020202020204" pitchFamily="34" charset="0"/>
                        </a:rPr>
                        <a:t> &amp; MANAGE</a:t>
                      </a:r>
                      <a:endParaRPr lang="en-IN" b="1" dirty="0">
                        <a:latin typeface="Arial" pitchFamily="34" charset="0"/>
                        <a:cs typeface="Arial" pitchFamily="34" charset="0"/>
                      </a:endParaRPr>
                    </a:p>
                  </a:txBody>
                  <a:tcPr/>
                </a:tc>
                <a:tc>
                  <a:txBody>
                    <a:bodyPr/>
                    <a:lstStyle/>
                    <a:p>
                      <a:r>
                        <a:rPr lang="en-IN" b="1" dirty="0">
                          <a:latin typeface="Arial" panose="020B0604020202020204" pitchFamily="34" charset="0"/>
                          <a:cs typeface="Arial" panose="020B0604020202020204" pitchFamily="34" charset="0"/>
                        </a:rPr>
                        <a:t>DAESI </a:t>
                      </a:r>
                    </a:p>
                  </a:txBody>
                  <a:tcPr/>
                </a:tc>
                <a:tc>
                  <a:txBody>
                    <a:bodyPr/>
                    <a:lstStyle/>
                    <a:p>
                      <a:pPr algn="r"/>
                      <a:r>
                        <a:rPr lang="en-IN" b="1" dirty="0">
                          <a:latin typeface="Arial" panose="020B0604020202020204" pitchFamily="34" charset="0"/>
                          <a:cs typeface="Arial" panose="020B0604020202020204" pitchFamily="34" charset="0"/>
                        </a:rPr>
                        <a:t>11,00,000.00</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0" y="0"/>
            <a:ext cx="9144000" cy="523220"/>
          </a:xfrm>
          <a:prstGeom prst="rect">
            <a:avLst/>
          </a:prstGeom>
          <a:solidFill>
            <a:srgbClr val="009900"/>
          </a:solidFill>
          <a:ln>
            <a:solidFill>
              <a:schemeClr val="bg1"/>
            </a:solidFill>
          </a:ln>
          <a:scene3d>
            <a:camera prst="orthographicFront"/>
            <a:lightRig rig="threePt" dir="t"/>
          </a:scene3d>
          <a:sp3d>
            <a:bevelT/>
          </a:sp3d>
        </p:spPr>
        <p:txBody>
          <a:bodyPr wrap="square" rtlCol="0">
            <a:spAutoFit/>
          </a:bodyPr>
          <a:lstStyle/>
          <a:p>
            <a:pPr algn="ctr"/>
            <a:r>
              <a:rPr lang="en-US" sz="2800" b="1" dirty="0">
                <a:solidFill>
                  <a:schemeClr val="bg1"/>
                </a:solidFill>
                <a:latin typeface="Arial" pitchFamily="34" charset="0"/>
                <a:cs typeface="Arial" pitchFamily="34" charset="0"/>
              </a:rPr>
              <a:t>SPONSORED PROGRAMMES</a:t>
            </a:r>
            <a:endParaRPr lang="en-US" sz="2800" dirty="0"/>
          </a:p>
        </p:txBody>
      </p:sp>
      <p:sp>
        <p:nvSpPr>
          <p:cNvPr id="8"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extLst>
      <p:ext uri="{BB962C8B-B14F-4D97-AF65-F5344CB8AC3E}">
        <p14:creationId xmlns:p14="http://schemas.microsoft.com/office/powerpoint/2010/main" val="34799002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
          </a:xfrm>
          <a:solidFill>
            <a:srgbClr val="005000"/>
          </a:solidFill>
        </p:spPr>
        <p:txBody>
          <a:bodyPr>
            <a:noAutofit/>
          </a:bodyPr>
          <a:lstStyle/>
          <a:p>
            <a:r>
              <a:rPr lang="en-US" sz="2400" b="1" dirty="0">
                <a:solidFill>
                  <a:schemeClr val="bg1"/>
                </a:solidFill>
                <a:latin typeface="Arial" panose="020B0604020202020204" pitchFamily="34" charset="0"/>
                <a:cs typeface="Arial" panose="020B0604020202020204" pitchFamily="34" charset="0"/>
              </a:rPr>
              <a:t>ICAR-NBAIR (TSP) PROJECT AT TRIBAL AREA</a:t>
            </a:r>
          </a:p>
        </p:txBody>
      </p:sp>
      <p:pic>
        <p:nvPicPr>
          <p:cNvPr id="3" name="Picture 2" descr="C:\Users\Sudhakar\Desktop\IMG-20210310-WA0078.jpg"/>
          <p:cNvPicPr>
            <a:picLocks noChangeAspect="1" noChangeArrowheads="1"/>
          </p:cNvPicPr>
          <p:nvPr/>
        </p:nvPicPr>
        <p:blipFill>
          <a:blip r:embed="rId2"/>
          <a:srcRect/>
          <a:stretch>
            <a:fillRect/>
          </a:stretch>
        </p:blipFill>
        <p:spPr bwMode="auto">
          <a:xfrm>
            <a:off x="152399" y="3764756"/>
            <a:ext cx="4419601" cy="2940844"/>
          </a:xfrm>
          <a:prstGeom prst="rect">
            <a:avLst/>
          </a:prstGeom>
          <a:noFill/>
          <a:ln>
            <a:solidFill>
              <a:srgbClr val="FF0000"/>
            </a:solidFill>
          </a:ln>
        </p:spPr>
      </p:pic>
      <p:pic>
        <p:nvPicPr>
          <p:cNvPr id="4" name="Picture 3" descr="C:\Users\Sudhakar\Desktop\IMG-20210310-WA0074.jpg"/>
          <p:cNvPicPr>
            <a:picLocks noChangeAspect="1" noChangeArrowheads="1"/>
          </p:cNvPicPr>
          <p:nvPr/>
        </p:nvPicPr>
        <p:blipFill>
          <a:blip r:embed="rId3"/>
          <a:srcRect/>
          <a:stretch>
            <a:fillRect/>
          </a:stretch>
        </p:blipFill>
        <p:spPr bwMode="auto">
          <a:xfrm>
            <a:off x="4800600" y="752476"/>
            <a:ext cx="4191000" cy="2828673"/>
          </a:xfrm>
          <a:prstGeom prst="rect">
            <a:avLst/>
          </a:prstGeom>
          <a:noFill/>
          <a:ln>
            <a:solidFill>
              <a:srgbClr val="FF0000"/>
            </a:solidFill>
          </a:ln>
        </p:spPr>
      </p:pic>
      <p:pic>
        <p:nvPicPr>
          <p:cNvPr id="3076" name="Picture 4" descr="C:\Users\Sudhakar\Desktop\IMG-20210310-WA0067.jpg"/>
          <p:cNvPicPr>
            <a:picLocks noChangeAspect="1" noChangeArrowheads="1"/>
          </p:cNvPicPr>
          <p:nvPr/>
        </p:nvPicPr>
        <p:blipFill>
          <a:blip r:embed="rId4"/>
          <a:srcRect/>
          <a:stretch>
            <a:fillRect/>
          </a:stretch>
        </p:blipFill>
        <p:spPr bwMode="auto">
          <a:xfrm>
            <a:off x="4800600" y="3762380"/>
            <a:ext cx="4191000" cy="2943152"/>
          </a:xfrm>
          <a:prstGeom prst="rect">
            <a:avLst/>
          </a:prstGeom>
          <a:noFill/>
          <a:ln>
            <a:solidFill>
              <a:srgbClr val="FF0000"/>
            </a:solidFill>
          </a:ln>
        </p:spPr>
      </p:pic>
      <p:pic>
        <p:nvPicPr>
          <p:cNvPr id="3077" name="Picture 5" descr="C:\Users\Sudhakar\Desktop\IMG-20210310-WA0073.jpg"/>
          <p:cNvPicPr>
            <a:picLocks noChangeAspect="1" noChangeArrowheads="1"/>
          </p:cNvPicPr>
          <p:nvPr/>
        </p:nvPicPr>
        <p:blipFill>
          <a:blip r:embed="rId5"/>
          <a:srcRect/>
          <a:stretch>
            <a:fillRect/>
          </a:stretch>
        </p:blipFill>
        <p:spPr bwMode="auto">
          <a:xfrm>
            <a:off x="152400" y="762000"/>
            <a:ext cx="4419600" cy="2819400"/>
          </a:xfrm>
          <a:prstGeom prst="rect">
            <a:avLst/>
          </a:prstGeom>
          <a:noFill/>
          <a:ln>
            <a:solidFill>
              <a:srgbClr val="FF0000"/>
            </a:solidFill>
          </a:ln>
        </p:spPr>
      </p:pic>
    </p:spTree>
    <p:extLst>
      <p:ext uri="{BB962C8B-B14F-4D97-AF65-F5344CB8AC3E}">
        <p14:creationId xmlns:p14="http://schemas.microsoft.com/office/powerpoint/2010/main" val="5554307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udhakar\Desktop\IMG-20210108-WA0004.jpg"/>
          <p:cNvPicPr>
            <a:picLocks noChangeAspect="1" noChangeArrowheads="1"/>
          </p:cNvPicPr>
          <p:nvPr/>
        </p:nvPicPr>
        <p:blipFill>
          <a:blip r:embed="rId2"/>
          <a:srcRect/>
          <a:stretch>
            <a:fillRect/>
          </a:stretch>
        </p:blipFill>
        <p:spPr bwMode="auto">
          <a:xfrm>
            <a:off x="152400" y="3657600"/>
            <a:ext cx="4343400" cy="3020273"/>
          </a:xfrm>
          <a:prstGeom prst="rect">
            <a:avLst/>
          </a:prstGeom>
          <a:noFill/>
          <a:ln>
            <a:solidFill>
              <a:srgbClr val="FF0000"/>
            </a:solidFill>
          </a:ln>
        </p:spPr>
      </p:pic>
      <p:pic>
        <p:nvPicPr>
          <p:cNvPr id="3075" name="Picture 3" descr="IMG-20201210-WA0022"/>
          <p:cNvPicPr>
            <a:picLocks noChangeAspect="1" noChangeArrowheads="1"/>
          </p:cNvPicPr>
          <p:nvPr/>
        </p:nvPicPr>
        <p:blipFill>
          <a:blip r:embed="rId3"/>
          <a:srcRect/>
          <a:stretch>
            <a:fillRect/>
          </a:stretch>
        </p:blipFill>
        <p:spPr bwMode="auto">
          <a:xfrm>
            <a:off x="152400" y="685800"/>
            <a:ext cx="4343400" cy="2819400"/>
          </a:xfrm>
          <a:prstGeom prst="rect">
            <a:avLst/>
          </a:prstGeom>
          <a:noFill/>
          <a:ln w="9525">
            <a:solidFill>
              <a:srgbClr val="FF0000"/>
            </a:solidFill>
            <a:miter lim="800000"/>
            <a:headEnd/>
            <a:tailEnd/>
          </a:ln>
        </p:spPr>
      </p:pic>
      <p:pic>
        <p:nvPicPr>
          <p:cNvPr id="3074" name="Picture 2" descr="IMG-20201217-WA0013"/>
          <p:cNvPicPr>
            <a:picLocks noChangeAspect="1" noChangeArrowheads="1"/>
          </p:cNvPicPr>
          <p:nvPr/>
        </p:nvPicPr>
        <p:blipFill>
          <a:blip r:embed="rId4"/>
          <a:srcRect/>
          <a:stretch>
            <a:fillRect/>
          </a:stretch>
        </p:blipFill>
        <p:spPr bwMode="auto">
          <a:xfrm>
            <a:off x="4648200" y="690562"/>
            <a:ext cx="4343400" cy="2814638"/>
          </a:xfrm>
          <a:prstGeom prst="rect">
            <a:avLst/>
          </a:prstGeom>
          <a:noFill/>
          <a:ln w="9525">
            <a:solidFill>
              <a:srgbClr val="FF0000"/>
            </a:solidFill>
            <a:miter lim="800000"/>
            <a:headEnd/>
            <a:tailEnd/>
          </a:ln>
        </p:spPr>
      </p:pic>
      <p:sp>
        <p:nvSpPr>
          <p:cNvPr id="2" name="Title 1"/>
          <p:cNvSpPr>
            <a:spLocks noGrp="1"/>
          </p:cNvSpPr>
          <p:nvPr>
            <p:ph type="title"/>
          </p:nvPr>
        </p:nvSpPr>
        <p:spPr>
          <a:xfrm>
            <a:off x="0" y="0"/>
            <a:ext cx="9144000" cy="381000"/>
          </a:xfrm>
          <a:solidFill>
            <a:srgbClr val="005000"/>
          </a:solidFill>
        </p:spPr>
        <p:txBody>
          <a:bodyPr>
            <a:noAutofit/>
          </a:bodyPr>
          <a:lstStyle/>
          <a:p>
            <a:r>
              <a:rPr lang="en-US" sz="2400" b="1" dirty="0">
                <a:solidFill>
                  <a:schemeClr val="bg1"/>
                </a:solidFill>
                <a:latin typeface="Arial" panose="020B0604020202020204" pitchFamily="34" charset="0"/>
                <a:cs typeface="Arial" panose="020B0604020202020204" pitchFamily="34" charset="0"/>
              </a:rPr>
              <a:t>NIPHM-INSECTICIDES MANAGEMENT FOR INPUT DEALERS</a:t>
            </a:r>
          </a:p>
        </p:txBody>
      </p:sp>
      <p:pic>
        <p:nvPicPr>
          <p:cNvPr id="2051" name="Picture 3" descr="C:\Users\Sudhakar\Desktop\IMG-20210118-WA0031.jpg"/>
          <p:cNvPicPr>
            <a:picLocks noChangeAspect="1" noChangeArrowheads="1"/>
          </p:cNvPicPr>
          <p:nvPr/>
        </p:nvPicPr>
        <p:blipFill>
          <a:blip r:embed="rId5"/>
          <a:srcRect/>
          <a:stretch>
            <a:fillRect/>
          </a:stretch>
        </p:blipFill>
        <p:spPr bwMode="auto">
          <a:xfrm>
            <a:off x="4648200" y="3657600"/>
            <a:ext cx="4343400" cy="3020273"/>
          </a:xfrm>
          <a:prstGeom prst="rect">
            <a:avLst/>
          </a:prstGeom>
          <a:noFill/>
          <a:ln>
            <a:solidFill>
              <a:srgbClr val="FF0000"/>
            </a:solidFill>
          </a:ln>
        </p:spPr>
      </p:pic>
    </p:spTree>
    <p:extLst>
      <p:ext uri="{BB962C8B-B14F-4D97-AF65-F5344CB8AC3E}">
        <p14:creationId xmlns:p14="http://schemas.microsoft.com/office/powerpoint/2010/main" val="9054849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8" y="3543304"/>
            <a:ext cx="4343401" cy="3162296"/>
          </a:xfrm>
          <a:prstGeom prst="rect">
            <a:avLst/>
          </a:prstGeom>
          <a:ln>
            <a:solidFill>
              <a:srgbClr val="FF0000"/>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533400"/>
            <a:ext cx="4343400" cy="2819400"/>
          </a:xfrm>
          <a:prstGeom prst="rect">
            <a:avLst/>
          </a:prstGeom>
          <a:ln>
            <a:solidFill>
              <a:srgbClr val="FF000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33400"/>
            <a:ext cx="4343400" cy="2819400"/>
          </a:xfrm>
          <a:prstGeom prst="rect">
            <a:avLst/>
          </a:prstGeom>
          <a:ln>
            <a:solidFill>
              <a:srgbClr val="FF0000"/>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3543300"/>
            <a:ext cx="4355605" cy="3162300"/>
          </a:xfrm>
          <a:prstGeom prst="rect">
            <a:avLst/>
          </a:prstGeom>
          <a:ln>
            <a:solidFill>
              <a:srgbClr val="FF0000"/>
            </a:solidFill>
          </a:ln>
        </p:spPr>
      </p:pic>
      <p:sp>
        <p:nvSpPr>
          <p:cNvPr id="7" name="Title 1"/>
          <p:cNvSpPr>
            <a:spLocks noGrp="1"/>
          </p:cNvSpPr>
          <p:nvPr>
            <p:ph type="title"/>
          </p:nvPr>
        </p:nvSpPr>
        <p:spPr>
          <a:xfrm>
            <a:off x="0" y="0"/>
            <a:ext cx="9144000" cy="381000"/>
          </a:xfrm>
          <a:solidFill>
            <a:srgbClr val="005000"/>
          </a:solidFill>
        </p:spPr>
        <p:txBody>
          <a:bodyPr>
            <a:noAutofit/>
          </a:bodyPr>
          <a:lstStyle/>
          <a:p>
            <a:r>
              <a:rPr lang="en-US" sz="2400" b="1" dirty="0">
                <a:solidFill>
                  <a:schemeClr val="bg1"/>
                </a:solidFill>
                <a:latin typeface="Arial" panose="020B0604020202020204" pitchFamily="34" charset="0"/>
                <a:cs typeface="Arial" panose="020B0604020202020204" pitchFamily="34" charset="0"/>
              </a:rPr>
              <a:t>DAESI 2020-2021 ( Two batches)</a:t>
            </a:r>
          </a:p>
        </p:txBody>
      </p:sp>
    </p:spTree>
    <p:extLst>
      <p:ext uri="{BB962C8B-B14F-4D97-AF65-F5344CB8AC3E}">
        <p14:creationId xmlns:p14="http://schemas.microsoft.com/office/powerpoint/2010/main" val="10399697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077532427"/>
              </p:ext>
            </p:extLst>
          </p:nvPr>
        </p:nvGraphicFramePr>
        <p:xfrm>
          <a:off x="152399" y="838200"/>
          <a:ext cx="8839200" cy="4591066"/>
        </p:xfrm>
        <a:graphic>
          <a:graphicData uri="http://schemas.openxmlformats.org/drawingml/2006/table">
            <a:tbl>
              <a:tblPr firstRow="1" bandRow="1">
                <a:tableStyleId>{F5AB1C69-6EDB-4FF4-983F-18BD219EF322}</a:tableStyleId>
              </a:tblPr>
              <a:tblGrid>
                <a:gridCol w="4343401">
                  <a:extLst>
                    <a:ext uri="{9D8B030D-6E8A-4147-A177-3AD203B41FA5}">
                      <a16:colId xmlns:a16="http://schemas.microsoft.com/office/drawing/2014/main" val="20000"/>
                    </a:ext>
                  </a:extLst>
                </a:gridCol>
                <a:gridCol w="2219339">
                  <a:extLst>
                    <a:ext uri="{9D8B030D-6E8A-4147-A177-3AD203B41FA5}">
                      <a16:colId xmlns:a16="http://schemas.microsoft.com/office/drawing/2014/main" val="20001"/>
                    </a:ext>
                  </a:extLst>
                </a:gridCol>
                <a:gridCol w="2276460">
                  <a:extLst>
                    <a:ext uri="{9D8B030D-6E8A-4147-A177-3AD203B41FA5}">
                      <a16:colId xmlns:a16="http://schemas.microsoft.com/office/drawing/2014/main" val="20002"/>
                    </a:ext>
                  </a:extLst>
                </a:gridCol>
              </a:tblGrid>
              <a:tr h="1112899">
                <a:tc>
                  <a:txBody>
                    <a:bodyPr/>
                    <a:lstStyle/>
                    <a:p>
                      <a:pPr algn="ctr"/>
                      <a:r>
                        <a:rPr lang="en-US" sz="2800" b="1" dirty="0">
                          <a:latin typeface="Arial" panose="020B0604020202020204" pitchFamily="34" charset="0"/>
                          <a:cs typeface="Arial" panose="020B0604020202020204" pitchFamily="34" charset="0"/>
                        </a:rPr>
                        <a:t>Particulars</a:t>
                      </a:r>
                      <a:endParaRPr lang="en-US" sz="2800" b="1" dirty="0">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a:latin typeface="Arial" panose="020B0604020202020204" pitchFamily="34" charset="0"/>
                          <a:cs typeface="Arial" panose="020B0604020202020204" pitchFamily="34" charset="0"/>
                        </a:rPr>
                        <a:t>No. trainings </a:t>
                      </a:r>
                      <a:endParaRPr lang="en-US" sz="2800" b="1" dirty="0">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a:latin typeface="Arial" panose="020B0604020202020204" pitchFamily="34" charset="0"/>
                          <a:cs typeface="Arial" panose="020B0604020202020204" pitchFamily="34" charset="0"/>
                        </a:rPr>
                        <a:t>No. of participants</a:t>
                      </a:r>
                      <a:endParaRPr lang="en-US" sz="2800" b="1" dirty="0">
                        <a:solidFill>
                          <a:srgbClr val="0000CC"/>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18686">
                <a:tc>
                  <a:txBody>
                    <a:bodyPr/>
                    <a:lstStyle/>
                    <a:p>
                      <a:r>
                        <a:rPr lang="en-US" sz="2400" b="1" dirty="0">
                          <a:latin typeface="Arial" panose="020B0604020202020204" pitchFamily="34" charset="0"/>
                          <a:cs typeface="Arial" panose="020B0604020202020204" pitchFamily="34" charset="0"/>
                        </a:rPr>
                        <a:t>On campus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Arial" panose="020B0604020202020204" pitchFamily="34" charset="0"/>
                          <a:cs typeface="Arial" panose="020B0604020202020204"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Arial" panose="020B0604020202020204" pitchFamily="34" charset="0"/>
                          <a:cs typeface="Arial" panose="020B0604020202020204" pitchFamily="34" charset="0"/>
                        </a:rPr>
                        <a:t>1589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38500">
                <a:tc>
                  <a:txBody>
                    <a:bodyPr/>
                    <a:lstStyle/>
                    <a:p>
                      <a:r>
                        <a:rPr lang="en-US" sz="2400" b="1" dirty="0">
                          <a:latin typeface="Arial" panose="020B0604020202020204" pitchFamily="34" charset="0"/>
                          <a:cs typeface="Arial" panose="020B0604020202020204" pitchFamily="34" charset="0"/>
                        </a:rPr>
                        <a:t>Off campus 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Arial" panose="020B0604020202020204" pitchFamily="34" charset="0"/>
                          <a:cs typeface="Arial" panose="020B0604020202020204" pitchFamily="34" charset="0"/>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Arial" panose="020B0604020202020204" pitchFamily="34" charset="0"/>
                          <a:cs typeface="Arial" panose="020B0604020202020204" pitchFamily="34" charset="0"/>
                        </a:rPr>
                        <a:t>2742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50191">
                <a:tc>
                  <a:txBody>
                    <a:bodyPr/>
                    <a:lstStyle/>
                    <a:p>
                      <a:r>
                        <a:rPr lang="en-US" sz="2400" b="1" dirty="0">
                          <a:latin typeface="Arial" panose="020B0604020202020204" pitchFamily="34" charset="0"/>
                          <a:cs typeface="Arial" panose="020B0604020202020204" pitchFamily="34" charset="0"/>
                        </a:rPr>
                        <a:t>Rural youth</a:t>
                      </a:r>
                      <a:r>
                        <a:rPr lang="en-US" sz="2400" b="1" baseline="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Arial" panose="020B0604020202020204" pitchFamily="34" charset="0"/>
                          <a:cs typeface="Arial" panose="020B0604020202020204" pitchFamily="34"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38500">
                <a:tc>
                  <a:txBody>
                    <a:bodyPr/>
                    <a:lstStyle/>
                    <a:p>
                      <a:r>
                        <a:rPr lang="en-US" sz="2400" b="1" dirty="0">
                          <a:latin typeface="Arial" panose="020B0604020202020204" pitchFamily="34" charset="0"/>
                          <a:cs typeface="Arial" panose="020B0604020202020204" pitchFamily="34" charset="0"/>
                        </a:rPr>
                        <a:t>Extension</a:t>
                      </a:r>
                      <a:r>
                        <a:rPr lang="en-US" sz="2400" b="1" baseline="0" dirty="0">
                          <a:latin typeface="Arial" panose="020B0604020202020204" pitchFamily="34" charset="0"/>
                          <a:cs typeface="Arial" panose="020B0604020202020204" pitchFamily="34" charset="0"/>
                        </a:rPr>
                        <a:t> personnel</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Arial" panose="020B0604020202020204" pitchFamily="34" charset="0"/>
                          <a:cs typeface="Arial" panose="020B0604020202020204" pitchFamily="34" charset="0"/>
                        </a:rPr>
                        <a:t>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50191">
                <a:tc>
                  <a:txBody>
                    <a:bodyPr/>
                    <a:lstStyle/>
                    <a:p>
                      <a:r>
                        <a:rPr lang="en-US" sz="2400" b="1" dirty="0">
                          <a:latin typeface="Arial" panose="020B0604020202020204" pitchFamily="34" charset="0"/>
                          <a:cs typeface="Arial" panose="020B0604020202020204" pitchFamily="34" charset="0"/>
                        </a:rPr>
                        <a:t>Sponsored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latin typeface="Arial" panose="020B0604020202020204" pitchFamily="34" charset="0"/>
                          <a:cs typeface="Arial" panose="020B0604020202020204" pitchFamily="34" charset="0"/>
                        </a:rPr>
                        <a:t>272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82099">
                <a:tc>
                  <a:txBody>
                    <a:bodyPr/>
                    <a:lstStyle/>
                    <a:p>
                      <a:r>
                        <a:rPr lang="en-US" sz="3200" b="1" dirty="0">
                          <a:latin typeface="Arial" panose="020B0604020202020204" pitchFamily="34" charset="0"/>
                          <a:cs typeface="Arial" panose="020B0604020202020204" pitchFamily="34" charset="0"/>
                        </a:rPr>
                        <a:t>Total</a:t>
                      </a:r>
                      <a:endParaRPr lang="en-US" sz="3200" b="1" dirty="0">
                        <a:solidFill>
                          <a:srgbClr val="FF3399"/>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b="1" dirty="0">
                          <a:solidFill>
                            <a:srgbClr val="FF3399"/>
                          </a:solidFill>
                          <a:latin typeface="Arial" panose="020B0604020202020204" pitchFamily="34" charset="0"/>
                          <a:cs typeface="Arial" panose="020B0604020202020204" pitchFamily="34" charset="0"/>
                        </a:rPr>
                        <a:t>137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b="1" dirty="0">
                          <a:solidFill>
                            <a:srgbClr val="FF3399"/>
                          </a:solidFill>
                          <a:latin typeface="Arial" panose="020B0604020202020204" pitchFamily="34" charset="0"/>
                          <a:cs typeface="Arial" panose="020B0604020202020204" pitchFamily="34" charset="0"/>
                        </a:rPr>
                        <a:t>4831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7" name="Footer Placeholder 3"/>
          <p:cNvSpPr txBox="1">
            <a:spLocks/>
          </p:cNvSpPr>
          <p:nvPr/>
        </p:nvSpPr>
        <p:spPr>
          <a:xfrm>
            <a:off x="0" y="0"/>
            <a:ext cx="9144000" cy="457200"/>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800" b="1" dirty="0">
                <a:solidFill>
                  <a:schemeClr val="bg1"/>
                </a:solidFill>
                <a:latin typeface="Arial" charset="0"/>
                <a:cs typeface="Arial" charset="0"/>
              </a:rPr>
              <a:t>TRAININGS (up to March 2021)</a:t>
            </a:r>
            <a:endParaRPr lang="en-US" sz="2800" b="1" dirty="0">
              <a:solidFill>
                <a:schemeClr val="bg1"/>
              </a:solidFill>
              <a:latin typeface="Arial" pitchFamily="34" charset="0"/>
              <a:cs typeface="Arial"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Footer Placeholder 3"/>
          <p:cNvSpPr txBox="1">
            <a:spLocks/>
          </p:cNvSpPr>
          <p:nvPr/>
        </p:nvSpPr>
        <p:spPr>
          <a:xfrm>
            <a:off x="0" y="-1"/>
            <a:ext cx="9144000" cy="487363"/>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charset="0"/>
                <a:cs typeface="Arial" charset="0"/>
              </a:rPr>
              <a:t>ON CAMPUS TRAININGS</a:t>
            </a:r>
            <a:endParaRPr lang="en-US" sz="2400" b="1" dirty="0">
              <a:solidFill>
                <a:schemeClr val="bg1"/>
              </a:solidFill>
              <a:latin typeface="Arial" pitchFamily="34" charset="0"/>
              <a:cs typeface="Arial" pitchFamily="34" charset="0"/>
            </a:endParaRPr>
          </a:p>
        </p:txBody>
      </p:sp>
      <p:pic>
        <p:nvPicPr>
          <p:cNvPr id="6146" name="Picture 2" descr="C:\Users\user\Desktop\ARM (2019-20) Photos-KVK, Idukki\Method demonstration of  IIHR-Microbial Consortium to Organic Vegetable farmers at KVK, Idukki.JPG"/>
          <p:cNvPicPr>
            <a:picLocks noChangeAspect="1" noChangeArrowheads="1"/>
          </p:cNvPicPr>
          <p:nvPr/>
        </p:nvPicPr>
        <p:blipFill>
          <a:blip r:embed="rId2" cstate="print"/>
          <a:srcRect/>
          <a:stretch>
            <a:fillRect/>
          </a:stretch>
        </p:blipFill>
        <p:spPr bwMode="auto">
          <a:xfrm>
            <a:off x="152400" y="609600"/>
            <a:ext cx="4343400" cy="2854930"/>
          </a:xfrm>
          <a:prstGeom prst="rect">
            <a:avLst/>
          </a:prstGeom>
          <a:noFill/>
          <a:ln>
            <a:solidFill>
              <a:srgbClr val="FF0000"/>
            </a:solidFill>
          </a:ln>
        </p:spPr>
      </p:pic>
      <p:pic>
        <p:nvPicPr>
          <p:cNvPr id="6148" name="Picture 4" descr="C:\Users\user\Desktop\ARM (2019-20) Photos-KVK, Idukki\Training on Eco-friendly carrybag making at Chinnakanal village, KVK, Idukki.jpeg"/>
          <p:cNvPicPr>
            <a:picLocks noChangeAspect="1" noChangeArrowheads="1"/>
          </p:cNvPicPr>
          <p:nvPr/>
        </p:nvPicPr>
        <p:blipFill>
          <a:blip r:embed="rId3" cstate="print"/>
          <a:srcRect/>
          <a:stretch>
            <a:fillRect/>
          </a:stretch>
        </p:blipFill>
        <p:spPr bwMode="auto">
          <a:xfrm>
            <a:off x="152400" y="3586655"/>
            <a:ext cx="4343400" cy="2890345"/>
          </a:xfrm>
          <a:prstGeom prst="rect">
            <a:avLst/>
          </a:prstGeom>
          <a:noFill/>
          <a:ln>
            <a:solidFill>
              <a:srgbClr val="FF0000"/>
            </a:solidFill>
          </a:ln>
        </p:spPr>
      </p:pic>
      <p:pic>
        <p:nvPicPr>
          <p:cNvPr id="8" name="Picture 2" descr="E:\MANJU\19-20 PHOTOS\portal manju\16-01-2020 On camus training on soil and water testing\20200116_120222.jpg"/>
          <p:cNvPicPr>
            <a:picLocks noGrp="1" noChangeAspect="1" noChangeArrowheads="1"/>
          </p:cNvPicPr>
          <p:nvPr>
            <p:ph sz="half" idx="1"/>
          </p:nvPr>
        </p:nvPicPr>
        <p:blipFill>
          <a:blip r:embed="rId4" cstate="print"/>
          <a:srcRect/>
          <a:stretch>
            <a:fillRect/>
          </a:stretch>
        </p:blipFill>
        <p:spPr bwMode="auto">
          <a:xfrm>
            <a:off x="4648200" y="609600"/>
            <a:ext cx="4343400" cy="2854930"/>
          </a:xfrm>
          <a:prstGeom prst="rect">
            <a:avLst/>
          </a:prstGeom>
          <a:noFill/>
          <a:ln>
            <a:solidFill>
              <a:srgbClr val="FF0000"/>
            </a:solidFill>
          </a:ln>
        </p:spPr>
      </p:pic>
      <p:sp>
        <p:nvSpPr>
          <p:cNvPr id="10"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pic>
        <p:nvPicPr>
          <p:cNvPr id="9" name="Picture 7" descr="C:\Users\user\Desktop\ARM (2019-20) Photos-KVK, Idukki\On campus training on package of practices of paddy -KVK, Idukki.jpeg"/>
          <p:cNvPicPr>
            <a:picLocks noChangeAspect="1" noChangeArrowheads="1"/>
          </p:cNvPicPr>
          <p:nvPr/>
        </p:nvPicPr>
        <p:blipFill>
          <a:blip r:embed="rId5" cstate="print"/>
          <a:srcRect/>
          <a:stretch>
            <a:fillRect/>
          </a:stretch>
        </p:blipFill>
        <p:spPr bwMode="auto">
          <a:xfrm>
            <a:off x="4648200" y="3581860"/>
            <a:ext cx="4343400" cy="2895140"/>
          </a:xfrm>
          <a:prstGeom prst="rect">
            <a:avLst/>
          </a:prstGeom>
          <a:noFill/>
          <a:ln>
            <a:solidFill>
              <a:srgbClr val="FF0000"/>
            </a:solid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Footer Placeholder 3"/>
          <p:cNvSpPr txBox="1">
            <a:spLocks/>
          </p:cNvSpPr>
          <p:nvPr/>
        </p:nvSpPr>
        <p:spPr>
          <a:xfrm>
            <a:off x="0" y="-1"/>
            <a:ext cx="9144000" cy="487363"/>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charset="0"/>
                <a:cs typeface="Arial" charset="0"/>
              </a:rPr>
              <a:t>OFF CAMPUS TRAININGS</a:t>
            </a:r>
            <a:endParaRPr lang="en-US" sz="2400" b="1" dirty="0">
              <a:solidFill>
                <a:schemeClr val="bg1"/>
              </a:solidFill>
              <a:latin typeface="Arial" pitchFamily="34" charset="0"/>
              <a:cs typeface="Arial" pitchFamily="34" charset="0"/>
            </a:endParaRPr>
          </a:p>
        </p:txBody>
      </p:sp>
      <p:pic>
        <p:nvPicPr>
          <p:cNvPr id="7173" name="Picture 5" descr="C:\Users\user\Desktop\ARM (2019-20) Photos-KVK, Idukki\Off campus training  on Scientific Goat management at Thadiyambadu village, KVK, Idukki.jpg"/>
          <p:cNvPicPr>
            <a:picLocks noChangeAspect="1" noChangeArrowheads="1"/>
          </p:cNvPicPr>
          <p:nvPr/>
        </p:nvPicPr>
        <p:blipFill>
          <a:blip r:embed="rId2" cstate="print"/>
          <a:srcRect/>
          <a:stretch>
            <a:fillRect/>
          </a:stretch>
        </p:blipFill>
        <p:spPr bwMode="auto">
          <a:xfrm>
            <a:off x="4648200" y="571481"/>
            <a:ext cx="4343400" cy="2893074"/>
          </a:xfrm>
          <a:prstGeom prst="rect">
            <a:avLst/>
          </a:prstGeom>
          <a:noFill/>
          <a:ln>
            <a:solidFill>
              <a:srgbClr val="FF0000"/>
            </a:solidFill>
          </a:ln>
        </p:spPr>
      </p:pic>
      <p:pic>
        <p:nvPicPr>
          <p:cNvPr id="7174" name="Picture 6" descr="C:\Users\user\Desktop\ARM (2019-20) Photos-KVK, Idukki\Training on Kiwi cultivation at Vattavada, KVK,Idukki.JPG"/>
          <p:cNvPicPr>
            <a:picLocks noChangeAspect="1" noChangeArrowheads="1"/>
          </p:cNvPicPr>
          <p:nvPr/>
        </p:nvPicPr>
        <p:blipFill>
          <a:blip r:embed="rId3" cstate="print"/>
          <a:srcRect/>
          <a:stretch>
            <a:fillRect/>
          </a:stretch>
        </p:blipFill>
        <p:spPr bwMode="auto">
          <a:xfrm>
            <a:off x="152400" y="3585875"/>
            <a:ext cx="4191000" cy="2891125"/>
          </a:xfrm>
          <a:prstGeom prst="rect">
            <a:avLst/>
          </a:prstGeom>
          <a:noFill/>
          <a:ln>
            <a:solidFill>
              <a:srgbClr val="FF0000"/>
            </a:solidFill>
          </a:ln>
        </p:spPr>
      </p:pic>
      <p:pic>
        <p:nvPicPr>
          <p:cNvPr id="7176" name="Picture 8" descr="C:\Users\user\Desktop\ARM (2019-20) Photos-KVK, Idukki\Front line Demonstration Farmers selection on Bio-intensive pest management in cowpea at vandanmedu village, KVK, Idukki.JPG"/>
          <p:cNvPicPr>
            <a:picLocks noChangeAspect="1" noChangeArrowheads="1"/>
          </p:cNvPicPr>
          <p:nvPr/>
        </p:nvPicPr>
        <p:blipFill>
          <a:blip r:embed="rId4" cstate="print"/>
          <a:srcRect/>
          <a:stretch>
            <a:fillRect/>
          </a:stretch>
        </p:blipFill>
        <p:spPr bwMode="auto">
          <a:xfrm>
            <a:off x="152400" y="571480"/>
            <a:ext cx="4191000" cy="2893074"/>
          </a:xfrm>
          <a:prstGeom prst="rect">
            <a:avLst/>
          </a:prstGeom>
          <a:noFill/>
          <a:ln>
            <a:solidFill>
              <a:srgbClr val="FF0000"/>
            </a:solidFill>
          </a:ln>
        </p:spPr>
      </p:pic>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pic>
        <p:nvPicPr>
          <p:cNvPr id="8" name="Picture 5" descr="C:\Users\user\Desktop\ARM (2019-20) Photos-KVK, Idukki\Training on Zero Budget Natural farming conducted at Udumbanchola (1).jpg"/>
          <p:cNvPicPr>
            <a:picLocks noChangeAspect="1" noChangeArrowheads="1"/>
          </p:cNvPicPr>
          <p:nvPr/>
        </p:nvPicPr>
        <p:blipFill>
          <a:blip r:embed="rId5" cstate="print"/>
          <a:srcRect/>
          <a:stretch>
            <a:fillRect/>
          </a:stretch>
        </p:blipFill>
        <p:spPr bwMode="auto">
          <a:xfrm>
            <a:off x="4648200" y="3581400"/>
            <a:ext cx="4343400" cy="2881896"/>
          </a:xfrm>
          <a:prstGeom prst="rect">
            <a:avLst/>
          </a:prstGeom>
          <a:noFill/>
          <a:ln>
            <a:solidFill>
              <a:srgbClr val="FF0000"/>
            </a:solid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Footer Placeholder 3"/>
          <p:cNvSpPr txBox="1">
            <a:spLocks/>
          </p:cNvSpPr>
          <p:nvPr/>
        </p:nvSpPr>
        <p:spPr>
          <a:xfrm>
            <a:off x="0" y="-1"/>
            <a:ext cx="9144000" cy="487363"/>
          </a:xfrm>
          <a:prstGeom prst="rect">
            <a:avLst/>
          </a:prstGeom>
          <a:solidFill>
            <a:srgbClr val="009900"/>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400" b="1" dirty="0">
                <a:solidFill>
                  <a:schemeClr val="bg1"/>
                </a:solidFill>
                <a:latin typeface="Arial" charset="0"/>
                <a:cs typeface="Arial" charset="0"/>
              </a:rPr>
              <a:t>SPONSORED  TRAININGS</a:t>
            </a:r>
            <a:endParaRPr lang="en-US" sz="2400" b="1" dirty="0">
              <a:solidFill>
                <a:schemeClr val="bg1"/>
              </a:solidFill>
              <a:latin typeface="Arial" pitchFamily="34" charset="0"/>
              <a:cs typeface="Arial" pitchFamily="34" charset="0"/>
            </a:endParaRPr>
          </a:p>
        </p:txBody>
      </p:sp>
      <p:pic>
        <p:nvPicPr>
          <p:cNvPr id="8195" name="Picture 3" descr="C:\Users\user\Desktop\ARM (2019-20) Photos-KVK, Idukki\Tribal Developement Scheme-Beekeeping Training conducted at Kanathaloore.jpg"/>
          <p:cNvPicPr>
            <a:picLocks noChangeAspect="1" noChangeArrowheads="1"/>
          </p:cNvPicPr>
          <p:nvPr/>
        </p:nvPicPr>
        <p:blipFill>
          <a:blip r:embed="rId2" cstate="print"/>
          <a:srcRect/>
          <a:stretch>
            <a:fillRect/>
          </a:stretch>
        </p:blipFill>
        <p:spPr bwMode="auto">
          <a:xfrm>
            <a:off x="4643438" y="685800"/>
            <a:ext cx="4286280" cy="2701527"/>
          </a:xfrm>
          <a:prstGeom prst="rect">
            <a:avLst/>
          </a:prstGeom>
          <a:noFill/>
          <a:ln>
            <a:solidFill>
              <a:srgbClr val="FF0000"/>
            </a:solidFill>
          </a:ln>
        </p:spPr>
      </p:pic>
      <p:pic>
        <p:nvPicPr>
          <p:cNvPr id="76801" name="Picture 1"/>
          <p:cNvPicPr>
            <a:picLocks noChangeAspect="1" noChangeArrowheads="1"/>
          </p:cNvPicPr>
          <p:nvPr/>
        </p:nvPicPr>
        <p:blipFill>
          <a:blip r:embed="rId3" cstate="print"/>
          <a:srcRect/>
          <a:stretch>
            <a:fillRect/>
          </a:stretch>
        </p:blipFill>
        <p:spPr bwMode="auto">
          <a:xfrm>
            <a:off x="4643438" y="3581399"/>
            <a:ext cx="4286248" cy="2819378"/>
          </a:xfrm>
          <a:prstGeom prst="rect">
            <a:avLst/>
          </a:prstGeom>
          <a:noFill/>
          <a:ln w="9525">
            <a:solidFill>
              <a:srgbClr val="FF0000"/>
            </a:solidFill>
            <a:miter lim="800000"/>
            <a:headEnd/>
            <a:tailEnd/>
          </a:ln>
          <a:effectLst/>
        </p:spPr>
      </p:pic>
      <p:pic>
        <p:nvPicPr>
          <p:cNvPr id="7" name="Picture 2" descr="J:\Sudhakar\ASCI\ASCI-Organic Farming -Small cardamom conducted on 30.07.2019.jpg"/>
          <p:cNvPicPr>
            <a:picLocks noGrp="1" noChangeAspect="1" noChangeArrowheads="1"/>
          </p:cNvPicPr>
          <p:nvPr>
            <p:ph sz="half" idx="1"/>
          </p:nvPr>
        </p:nvPicPr>
        <p:blipFill>
          <a:blip r:embed="rId4"/>
          <a:srcRect/>
          <a:stretch>
            <a:fillRect/>
          </a:stretch>
        </p:blipFill>
        <p:spPr bwMode="auto">
          <a:xfrm>
            <a:off x="214282" y="685800"/>
            <a:ext cx="4071966" cy="2701527"/>
          </a:xfrm>
          <a:prstGeom prst="rect">
            <a:avLst/>
          </a:prstGeom>
          <a:noFill/>
          <a:ln>
            <a:solidFill>
              <a:srgbClr val="FF0000"/>
            </a:solidFill>
          </a:ln>
        </p:spPr>
      </p:pic>
      <p:pic>
        <p:nvPicPr>
          <p:cNvPr id="8" name="Picture 3" descr="J:\19-20 PHOTOS\daesi\20190607_140106.jpg"/>
          <p:cNvPicPr>
            <a:picLocks noGrp="1" noChangeAspect="1" noChangeArrowheads="1"/>
          </p:cNvPicPr>
          <p:nvPr>
            <p:ph sz="half" idx="1"/>
          </p:nvPr>
        </p:nvPicPr>
        <p:blipFill>
          <a:blip r:embed="rId5" cstate="print"/>
          <a:srcRect/>
          <a:stretch>
            <a:fillRect/>
          </a:stretch>
        </p:blipFill>
        <p:spPr bwMode="auto">
          <a:xfrm>
            <a:off x="214282" y="3581400"/>
            <a:ext cx="4071966" cy="2819400"/>
          </a:xfrm>
          <a:prstGeom prst="rect">
            <a:avLst/>
          </a:prstGeom>
          <a:noFill/>
          <a:ln>
            <a:solidFill>
              <a:srgbClr val="FF0000"/>
            </a:solidFill>
          </a:ln>
        </p:spPr>
      </p:pic>
      <p:sp>
        <p:nvSpPr>
          <p:cNvPr id="9" name="Footer Placeholder 3"/>
          <p:cNvSpPr txBox="1">
            <a:spLocks/>
          </p:cNvSpPr>
          <p:nvPr/>
        </p:nvSpPr>
        <p:spPr bwMode="auto">
          <a:xfrm>
            <a:off x="0" y="6572272"/>
            <a:ext cx="9144000" cy="285728"/>
          </a:xfrm>
          <a:prstGeom prst="rect">
            <a:avLst/>
          </a:prstGeom>
          <a:solidFill>
            <a:srgbClr val="003300"/>
          </a:soli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itchFamily="34" charset="0"/>
                <a:cs typeface="Arial" pitchFamily="34" charset="0"/>
              </a:rPr>
              <a:t>Annual Review Workshop 2020-21		                                                                                   ICAR-KVK (BSS), Idukki</a:t>
            </a: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6762</TotalTime>
  <Words>8111</Words>
  <Application>Microsoft Office PowerPoint</Application>
  <PresentationFormat>On-screen Show (4:3)</PresentationFormat>
  <Paragraphs>2798</Paragraphs>
  <Slides>111</Slides>
  <Notes>25</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111</vt:i4>
      </vt:variant>
    </vt:vector>
  </HeadingPairs>
  <TitlesOfParts>
    <vt:vector size="128" baseType="lpstr">
      <vt:lpstr>Arial</vt:lpstr>
      <vt:lpstr>Arial Black</vt:lpstr>
      <vt:lpstr>Arial Unicode MS</vt:lpstr>
      <vt:lpstr>Bookman Old Style</vt:lpstr>
      <vt:lpstr>Calibri</vt:lpstr>
      <vt:lpstr>Calibri Light</vt:lpstr>
      <vt:lpstr>Californian FB</vt:lpstr>
      <vt:lpstr>Century Gothic</vt:lpstr>
      <vt:lpstr>Comic Sans MS</vt:lpstr>
      <vt:lpstr>Mangal</vt:lpstr>
      <vt:lpstr>Times New Roman</vt:lpstr>
      <vt:lpstr>Verdana</vt:lpstr>
      <vt:lpstr>Wingdings</vt:lpstr>
      <vt:lpstr>Wingdings 2</vt:lpstr>
      <vt:lpstr>Office Theme</vt:lpstr>
      <vt:lpstr>Verve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 of different innovative technologies for deterring crop raiding wild elephants</vt:lpstr>
      <vt:lpstr>Application of IIHR Vegetable Nutrient spray which results in mitigating nutritional irregularities in Passion fruit</vt:lpstr>
      <vt:lpstr>Integrated Nutrient Management in Banana variety of Nendran</vt:lpstr>
      <vt:lpstr>Strawberry: A Potential Crop for Doubling the Farmer’s Income at Vattavada village in Idukki District</vt:lpstr>
      <vt:lpstr>Case study-IIHR Vegetable Special – A booster spray for the vegetable growers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ICAR-NBAIR (TSP) PROJECT AT TRIBAL AREA</vt:lpstr>
      <vt:lpstr>NIPHM-INSECTICIDES MANAGEMENT FOR INPUT DEALERS</vt:lpstr>
      <vt:lpstr>DAESI 2020-2021 ( Two batches)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Alagar</dc:creator>
  <cp:lastModifiedBy>KVK</cp:lastModifiedBy>
  <cp:revision>1018</cp:revision>
  <dcterms:created xsi:type="dcterms:W3CDTF">2006-08-16T00:00:00Z</dcterms:created>
  <dcterms:modified xsi:type="dcterms:W3CDTF">2021-04-20T06:04:17Z</dcterms:modified>
</cp:coreProperties>
</file>