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8"/>
  </p:notesMasterIdLst>
  <p:sldIdLst>
    <p:sldId id="524" r:id="rId2"/>
    <p:sldId id="401" r:id="rId3"/>
    <p:sldId id="259" r:id="rId4"/>
    <p:sldId id="402" r:id="rId5"/>
    <p:sldId id="260" r:id="rId6"/>
    <p:sldId id="403" r:id="rId7"/>
    <p:sldId id="405" r:id="rId8"/>
    <p:sldId id="613" r:id="rId9"/>
    <p:sldId id="268" r:id="rId10"/>
    <p:sldId id="269" r:id="rId11"/>
    <p:sldId id="578" r:id="rId12"/>
    <p:sldId id="579" r:id="rId13"/>
    <p:sldId id="552" r:id="rId14"/>
    <p:sldId id="554" r:id="rId15"/>
    <p:sldId id="600" r:id="rId16"/>
    <p:sldId id="601" r:id="rId17"/>
    <p:sldId id="602" r:id="rId18"/>
    <p:sldId id="603" r:id="rId19"/>
    <p:sldId id="580" r:id="rId20"/>
    <p:sldId id="581" r:id="rId21"/>
    <p:sldId id="582" r:id="rId22"/>
    <p:sldId id="618" r:id="rId23"/>
    <p:sldId id="619" r:id="rId24"/>
    <p:sldId id="555" r:id="rId25"/>
    <p:sldId id="556" r:id="rId26"/>
    <p:sldId id="557" r:id="rId27"/>
    <p:sldId id="270" r:id="rId28"/>
    <p:sldId id="569" r:id="rId29"/>
    <p:sldId id="570" r:id="rId30"/>
    <p:sldId id="583" r:id="rId31"/>
    <p:sldId id="584" r:id="rId32"/>
    <p:sldId id="585" r:id="rId33"/>
    <p:sldId id="586" r:id="rId34"/>
    <p:sldId id="604" r:id="rId35"/>
    <p:sldId id="605" r:id="rId36"/>
    <p:sldId id="571" r:id="rId37"/>
    <p:sldId id="572" r:id="rId38"/>
    <p:sldId id="573" r:id="rId39"/>
    <p:sldId id="606" r:id="rId40"/>
    <p:sldId id="607" r:id="rId41"/>
    <p:sldId id="608" r:id="rId42"/>
    <p:sldId id="609" r:id="rId43"/>
    <p:sldId id="598" r:id="rId44"/>
    <p:sldId id="599" r:id="rId45"/>
    <p:sldId id="587" r:id="rId46"/>
    <p:sldId id="588" r:id="rId47"/>
    <p:sldId id="576" r:id="rId48"/>
    <p:sldId id="589" r:id="rId49"/>
    <p:sldId id="590" r:id="rId50"/>
    <p:sldId id="595" r:id="rId51"/>
    <p:sldId id="596" r:id="rId52"/>
    <p:sldId id="592" r:id="rId53"/>
    <p:sldId id="593" r:id="rId54"/>
    <p:sldId id="636" r:id="rId55"/>
    <p:sldId id="637" r:id="rId56"/>
    <p:sldId id="565" r:id="rId57"/>
    <p:sldId id="566" r:id="rId58"/>
    <p:sldId id="626" r:id="rId59"/>
    <p:sldId id="627" r:id="rId60"/>
    <p:sldId id="271" r:id="rId61"/>
    <p:sldId id="638" r:id="rId62"/>
    <p:sldId id="610" r:id="rId63"/>
    <p:sldId id="611" r:id="rId64"/>
    <p:sldId id="624" r:id="rId65"/>
    <p:sldId id="625" r:id="rId66"/>
    <p:sldId id="347" r:id="rId67"/>
    <p:sldId id="628" r:id="rId68"/>
    <p:sldId id="631" r:id="rId69"/>
    <p:sldId id="634" r:id="rId70"/>
    <p:sldId id="635" r:id="rId71"/>
    <p:sldId id="324" r:id="rId72"/>
    <p:sldId id="325" r:id="rId73"/>
    <p:sldId id="326" r:id="rId74"/>
    <p:sldId id="329" r:id="rId75"/>
    <p:sldId id="330" r:id="rId76"/>
    <p:sldId id="328" r:id="rId77"/>
    <p:sldId id="424" r:id="rId78"/>
    <p:sldId id="514" r:id="rId79"/>
    <p:sldId id="515" r:id="rId80"/>
    <p:sldId id="535" r:id="rId81"/>
    <p:sldId id="517" r:id="rId82"/>
    <p:sldId id="516" r:id="rId83"/>
    <p:sldId id="530" r:id="rId84"/>
    <p:sldId id="536" r:id="rId85"/>
    <p:sldId id="533" r:id="rId86"/>
    <p:sldId id="537" r:id="rId87"/>
    <p:sldId id="529" r:id="rId88"/>
    <p:sldId id="538" r:id="rId89"/>
    <p:sldId id="539" r:id="rId90"/>
    <p:sldId id="540" r:id="rId91"/>
    <p:sldId id="544" r:id="rId92"/>
    <p:sldId id="617" r:id="rId93"/>
    <p:sldId id="614" r:id="rId94"/>
    <p:sldId id="615" r:id="rId95"/>
    <p:sldId id="616" r:id="rId96"/>
    <p:sldId id="546" r:id="rId97"/>
    <p:sldId id="545" r:id="rId98"/>
    <p:sldId id="531" r:id="rId99"/>
    <p:sldId id="532" r:id="rId100"/>
    <p:sldId id="455" r:id="rId101"/>
    <p:sldId id="340" r:id="rId102"/>
    <p:sldId id="341" r:id="rId103"/>
    <p:sldId id="644" r:id="rId104"/>
    <p:sldId id="643" r:id="rId105"/>
    <p:sldId id="645" r:id="rId106"/>
    <p:sldId id="344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8000"/>
    <a:srgbClr val="009900"/>
    <a:srgbClr val="005000"/>
    <a:srgbClr val="00CC00"/>
    <a:srgbClr val="93FF93"/>
    <a:srgbClr val="2B113F"/>
    <a:srgbClr val="00FA9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9785" autoAdjust="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22505154639175259"/>
          <c:y val="6.5128205128205122E-2"/>
          <c:w val="0.52756013745704256"/>
          <c:h val="0.83320683760684144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8644911654084585E-2"/>
                  <c:y val="-4.8687820512820522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22136537056598E-2"/>
                  <c:y val="-6.8087179487179489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88343209676125E-2"/>
                  <c:y val="7.4023504273503888E-3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981870822848246E-2"/>
                  <c:y val="-2.6709401709401792E-3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9.1580756013746028E-3"/>
                  <c:y val="2.3552350427350412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5383012690424011E-3"/>
                  <c:y val="2.852072649572647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0763319533512012E-3"/>
                  <c:y val="2.0322222222222231E-2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0573639635251843E-2"/>
                  <c:y val="2.4358974358974292E-4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3768163000243527E-2"/>
                  <c:y val="9.2649572649573146E-4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Sheet1!$G$12:$O$12</c:f>
              <c:strCache>
                <c:ptCount val="9"/>
                <c:pt idx="0">
                  <c:v>Pepper</c:v>
                </c:pt>
                <c:pt idx="1">
                  <c:v>Cardamom</c:v>
                </c:pt>
                <c:pt idx="2">
                  <c:v>Paddy</c:v>
                </c:pt>
                <c:pt idx="3">
                  <c:v>Tea</c:v>
                </c:pt>
                <c:pt idx="4">
                  <c:v>Coffee</c:v>
                </c:pt>
                <c:pt idx="5">
                  <c:v>Cocoa</c:v>
                </c:pt>
                <c:pt idx="6">
                  <c:v>Banana</c:v>
                </c:pt>
                <c:pt idx="7">
                  <c:v>Vegetables</c:v>
                </c:pt>
                <c:pt idx="8">
                  <c:v>Nutmeg</c:v>
                </c:pt>
              </c:strCache>
            </c:strRef>
          </c:cat>
          <c:val>
            <c:numRef>
              <c:f>Sheet1!$G$13:$O$13</c:f>
              <c:numCache>
                <c:formatCode>General</c:formatCode>
                <c:ptCount val="9"/>
                <c:pt idx="0">
                  <c:v>84290</c:v>
                </c:pt>
                <c:pt idx="1">
                  <c:v>32846</c:v>
                </c:pt>
                <c:pt idx="2">
                  <c:v>2932</c:v>
                </c:pt>
                <c:pt idx="3">
                  <c:v>23072</c:v>
                </c:pt>
                <c:pt idx="4">
                  <c:v>10870</c:v>
                </c:pt>
                <c:pt idx="5">
                  <c:v>4908</c:v>
                </c:pt>
                <c:pt idx="6">
                  <c:v>10828</c:v>
                </c:pt>
                <c:pt idx="7">
                  <c:v>3189</c:v>
                </c:pt>
                <c:pt idx="8">
                  <c:v>976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696752136752132"/>
          <c:w val="0.98072219065400312"/>
          <c:h val="0.1203188034188034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E80AE-C75C-4875-A1D9-EBE703596005}" type="datetimeFigureOut">
              <a:rPr lang="en-US" smtClean="0"/>
              <a:pPr/>
              <a:t>7/10/2020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05CF0-9001-4D08-9004-1FB987372B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8856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77051A-F5C0-4426-8EF2-FD51D7BF234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4470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6411ED-D6F0-48B2-AEC5-0745CB52601B}" type="slidenum">
              <a:rPr lang="en-US" smtClean="0"/>
              <a:pPr/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514750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9CC7BC-FF7F-472A-BF3E-CBCF22245194}" type="slidenum">
              <a:rPr lang="en-US" smtClean="0"/>
              <a:pPr/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310335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57D94E-F9E1-4D61-B558-A8FFB47B1873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63626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4254D-FA20-461D-B921-0647031BF58B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4254D-FA20-461D-B921-0647031BF58B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9CC7BC-FF7F-472A-BF3E-CBCF22245194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310335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9CC7BC-FF7F-472A-BF3E-CBCF22245194}" type="slidenum">
              <a:rPr lang="en-US" smtClean="0"/>
              <a:pPr/>
              <a:t>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310335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9CC7BC-FF7F-472A-BF3E-CBCF22245194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9CC7BC-FF7F-472A-BF3E-CBCF22245194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6411ED-D6F0-48B2-AEC5-0745CB52601B}" type="slidenum">
              <a:rPr lang="en-US" smtClean="0"/>
              <a:pPr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514750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9CC7BC-FF7F-472A-BF3E-CBCF22245194}" type="slidenum">
              <a:rPr lang="en-US" smtClean="0"/>
              <a:pPr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310335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6411ED-D6F0-48B2-AEC5-0745CB52601B}" type="slidenum">
              <a:rPr lang="en-US" smtClean="0"/>
              <a:pPr/>
              <a:t>22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4080156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9CC7BC-FF7F-472A-BF3E-CBCF22245194}" type="slidenum">
              <a:rPr lang="en-US" smtClean="0"/>
              <a:pPr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561912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A65C19-B17E-4847-ADEF-7D3C43010AF5}" type="datetimeFigureOut">
              <a:rPr lang="en-US" smtClean="0"/>
              <a:pPr>
                <a:defRPr/>
              </a:pPr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E9AA0E-4855-4573-B8B1-78F892F96F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E2ADEE-ADCA-4261-872A-B2F754C31183}" type="datetimeFigureOut">
              <a:rPr lang="en-US" smtClean="0"/>
              <a:pPr>
                <a:defRPr/>
              </a:pPr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4CA787-C480-4FD5-B052-199EEDF819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7B3C71-A96A-4803-8A98-6ACA947C89BF}" type="datetimeFigureOut">
              <a:rPr lang="en-US" smtClean="0"/>
              <a:pPr>
                <a:defRPr/>
              </a:pPr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703718-5AC4-4E77-BD94-E1DB2D4D0E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4F58D8-D412-4837-898B-89F7D29DAA0F}" type="datetimeFigureOut">
              <a:rPr lang="en-US" smtClean="0"/>
              <a:pPr>
                <a:defRPr/>
              </a:pPr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881CB-EA68-4F05-9A3A-33F0DB56601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B4A569-C120-457A-80F4-87F1B07D7D68}" type="datetimeFigureOut">
              <a:rPr lang="en-US" smtClean="0"/>
              <a:pPr>
                <a:defRPr/>
              </a:pPr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A5B07-AA33-45FC-A0A4-3312E1D13C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B0A888-2D5B-45F8-A7A5-C73DF93D2CBC}" type="datetimeFigureOut">
              <a:rPr lang="en-US" smtClean="0"/>
              <a:pPr>
                <a:defRPr/>
              </a:pPr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BC55A5-C7F8-4AE7-843D-C3B99B6F1E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C83CC9-FD18-432C-B0EA-00B60C034C71}" type="datetimeFigureOut">
              <a:rPr lang="en-US" smtClean="0"/>
              <a:pPr>
                <a:defRPr/>
              </a:pPr>
              <a:t>7/10/2020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69A014-6FA7-4F1E-B2A8-4AB82520A6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BDDDB4-CF79-4968-B42E-F15B8E505D79}" type="datetimeFigureOut">
              <a:rPr lang="en-US" smtClean="0"/>
              <a:pPr>
                <a:defRPr/>
              </a:pPr>
              <a:t>7/10/2020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35B5E4-E656-4FCD-A425-5449F72CEC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29157-7CA6-41D5-9DFB-94B6F39661E6}" type="datetimeFigureOut">
              <a:rPr lang="en-US" smtClean="0"/>
              <a:pPr>
                <a:defRPr/>
              </a:pPr>
              <a:t>7/10/2020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63773-CB05-4881-AF1E-A073F0963E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AA5B2C-2A3E-4842-B652-0ADF11BBEA30}" type="datetimeFigureOut">
              <a:rPr lang="en-US" smtClean="0"/>
              <a:pPr>
                <a:defRPr/>
              </a:pPr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8BDCB-8F7A-489F-85BE-424B1B0350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ECF91D-113D-4667-911C-D76875C59E95}" type="datetimeFigureOut">
              <a:rPr lang="en-US" smtClean="0"/>
              <a:pPr>
                <a:defRPr/>
              </a:pPr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C3C806-C1CD-4E10-A53C-5C292FF621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C00515-FDAE-4C98-A977-8E08906E689F}" type="datetimeFigureOut">
              <a:rPr lang="en-US" smtClean="0"/>
              <a:pPr>
                <a:defRPr/>
              </a:pPr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40C5E5-19F6-4EAC-A6F0-8EE45FFD76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G:\ARM%20(2019-20)%20PPT-%20KVK,%20IDUKKI\Assessment%20of%20different%20innovative%20technologies%20for%20deterring%20crop%20raiding%20wild%20elephants.mp4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G:\ARM%20(2019-20)%20PPT-%20KVK,%20IDUKKI\FLD%20-%20Soft%20rot%20in%20carrot.mp4" TargetMode="Externa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ARM%20(2019-20)%20PPT-%20KVK,%20IDUKKI\PKVY%20News%20video.mp4" TargetMode="External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8.jpe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10" Type="http://schemas.openxmlformats.org/officeDocument/2006/relationships/image" Target="../media/image187.jpeg"/><Relationship Id="rId4" Type="http://schemas.openxmlformats.org/officeDocument/2006/relationships/image" Target="../media/image181.jpeg"/><Relationship Id="rId9" Type="http://schemas.openxmlformats.org/officeDocument/2006/relationships/image" Target="../media/image186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G:\ARM%20(2019-20)%20PPT-%20KVK,%20IDUKKI\Humic%20%20Acid%20Appln..mp4" TargetMode="External"/><Relationship Id="rId4" Type="http://schemas.openxmlformats.org/officeDocument/2006/relationships/image" Target="../media/image1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 txBox="1">
            <a:spLocks/>
          </p:cNvSpPr>
          <p:nvPr/>
        </p:nvSpPr>
        <p:spPr>
          <a:xfrm>
            <a:off x="0" y="-76200"/>
            <a:ext cx="9144000" cy="1371600"/>
          </a:xfrm>
          <a:prstGeom prst="rect">
            <a:avLst/>
          </a:prstGeom>
          <a:solidFill>
            <a:srgbClr val="93FF9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0099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fornian FB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14400" y="121243"/>
            <a:ext cx="7162800" cy="892552"/>
          </a:xfrm>
          <a:prstGeom prst="rect">
            <a:avLst/>
          </a:prstGeom>
          <a:noFill/>
        </p:spPr>
        <p:txBody>
          <a:bodyPr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ICAR - KRISHI VIGYAN KENDRA (BSS)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IDUKKI</a:t>
            </a:r>
            <a:endParaRPr lang="en-US" sz="20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7" descr="I:\icar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8100"/>
            <a:ext cx="92868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6125272"/>
            <a:ext cx="9144000" cy="732728"/>
          </a:xfrm>
          <a:prstGeom prst="rect">
            <a:avLst/>
          </a:prstGeom>
          <a:solidFill>
            <a:srgbClr val="93FF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ANNUAL  REVIEW WORKSHOP (</a:t>
            </a:r>
            <a:r>
              <a:rPr lang="en-IN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2019-20)</a:t>
            </a:r>
            <a:endParaRPr lang="en-IN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IN" sz="1200" dirty="0">
              <a:solidFill>
                <a:srgbClr val="002060"/>
              </a:solidFill>
            </a:endParaRPr>
          </a:p>
        </p:txBody>
      </p:sp>
      <p:pic>
        <p:nvPicPr>
          <p:cNvPr id="12" name="Picture 2" descr="D:\BKVK\EMBLEMS\BAPOOJIKVK EMBL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3250" y="149225"/>
            <a:ext cx="76835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J:\KVK Photos\ICAR-KVK, Idukki-1 dt.10-07-2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76" y="1415397"/>
            <a:ext cx="9003252" cy="45853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9085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 txBox="1">
            <a:spLocks/>
          </p:cNvSpPr>
          <p:nvPr/>
        </p:nvSpPr>
        <p:spPr>
          <a:xfrm>
            <a:off x="0" y="76200"/>
            <a:ext cx="9144000" cy="366712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LIST OF APPROVED OFTs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57977446"/>
              </p:ext>
            </p:extLst>
          </p:nvPr>
        </p:nvGraphicFramePr>
        <p:xfrm>
          <a:off x="71406" y="571480"/>
          <a:ext cx="8929750" cy="5819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4"/>
                <a:gridCol w="1357322"/>
                <a:gridCol w="5072098"/>
                <a:gridCol w="714380"/>
                <a:gridCol w="1214446"/>
              </a:tblGrid>
              <a:tr h="94116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Sl.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No.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Crop/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Enterprises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Title of Assessment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No. of trials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Cost</a:t>
                      </a:r>
                    </a:p>
                    <a:p>
                      <a:pPr algn="ctr"/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(Rs.)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55772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Finger millet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Assessment of finger millet varieties in tribal belt of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Idukki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district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3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8550.00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772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Black pepper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Assessment of different potting mixture to produce healthy planting material of Black pepper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2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15920.00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748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Plantation Crops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Assessment  of different innovative technologies for deterring crop raiding  wild elephants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1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12630.00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659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Small Cardamom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Assessment of different biological control agents for the management of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thrips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(</a:t>
                      </a:r>
                      <a:r>
                        <a:rPr lang="en-US" sz="1600" b="1" i="1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Sciothrips</a:t>
                      </a:r>
                      <a:r>
                        <a:rPr lang="en-US" sz="1600" b="1" i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i="1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cardamomi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) in small cardamom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2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46800.00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088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Passion Fruit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Assessment of micro-nutrient sprays for mitigating irregularities in passion fruit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2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10600.00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659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Poultry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43200" algn="ctr"/>
                          <a:tab pos="5486400" algn="r"/>
                          <a:tab pos="457200" algn="l"/>
                        </a:tabLst>
                        <a:defRPr/>
                      </a:pPr>
                      <a:r>
                        <a:rPr lang="en-US" sz="16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Assessment of Production performance of different breeds of poultry under homesteads in </a:t>
                      </a:r>
                      <a:r>
                        <a:rPr lang="en-US" sz="1600" b="1" dirty="0" err="1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Idukki</a:t>
                      </a:r>
                      <a:r>
                        <a:rPr lang="en-US" sz="16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district</a:t>
                      </a:r>
                      <a:endParaRPr lang="en-IN" sz="1600" b="1" dirty="0" smtClean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5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10500.00</a:t>
                      </a:r>
                      <a:endParaRPr lang="en-IN" sz="16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3438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1,05,000.00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34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Tapioca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Assessing the effect of Customized fertilizer formulation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for Cassava and Elephant  Foot Yam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lowchart: Connector 46"/>
          <p:cNvSpPr/>
          <p:nvPr/>
        </p:nvSpPr>
        <p:spPr>
          <a:xfrm>
            <a:off x="6011382" y="4647257"/>
            <a:ext cx="1840787" cy="121063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Flowchart: Connector 45"/>
          <p:cNvSpPr/>
          <p:nvPr/>
        </p:nvSpPr>
        <p:spPr>
          <a:xfrm>
            <a:off x="3802783" y="5214951"/>
            <a:ext cx="1840787" cy="1143008"/>
          </a:xfrm>
          <a:prstGeom prst="flowChartConnector">
            <a:avLst/>
          </a:prstGeom>
          <a:solidFill>
            <a:schemeClr val="accent4"/>
          </a:solidFill>
          <a:ln>
            <a:solidFill>
              <a:srgbClr val="00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Flowchart: Connector 44"/>
          <p:cNvSpPr/>
          <p:nvPr/>
        </p:nvSpPr>
        <p:spPr>
          <a:xfrm>
            <a:off x="1588205" y="4485153"/>
            <a:ext cx="1840787" cy="1431307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Rectangle 37"/>
          <p:cNvSpPr/>
          <p:nvPr/>
        </p:nvSpPr>
        <p:spPr>
          <a:xfrm>
            <a:off x="2332288" y="4927524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PDS</a:t>
            </a:r>
            <a:endParaRPr lang="en-IN" b="1" dirty="0"/>
          </a:p>
        </p:txBody>
      </p:sp>
      <p:sp>
        <p:nvSpPr>
          <p:cNvPr id="44" name="Flowchart: Connector 43"/>
          <p:cNvSpPr/>
          <p:nvPr/>
        </p:nvSpPr>
        <p:spPr>
          <a:xfrm>
            <a:off x="847710" y="2902901"/>
            <a:ext cx="1840787" cy="1431307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3" name="Flowchart: Connector 42"/>
          <p:cNvSpPr/>
          <p:nvPr/>
        </p:nvSpPr>
        <p:spPr>
          <a:xfrm>
            <a:off x="1530695" y="1359121"/>
            <a:ext cx="1840787" cy="1431307"/>
          </a:xfrm>
          <a:prstGeom prst="flowChartConnector">
            <a:avLst/>
          </a:prstGeom>
          <a:solidFill>
            <a:srgbClr val="00FA95"/>
          </a:solidFill>
          <a:ln>
            <a:solidFill>
              <a:srgbClr val="00F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Flowchart: Connector 41"/>
          <p:cNvSpPr/>
          <p:nvPr/>
        </p:nvSpPr>
        <p:spPr>
          <a:xfrm>
            <a:off x="6662312" y="3053846"/>
            <a:ext cx="1840787" cy="1431307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Flowchart: Connector 40"/>
          <p:cNvSpPr/>
          <p:nvPr/>
        </p:nvSpPr>
        <p:spPr>
          <a:xfrm>
            <a:off x="5848298" y="1371600"/>
            <a:ext cx="1840787" cy="1406494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Flowchart: Connector 4"/>
          <p:cNvSpPr/>
          <p:nvPr/>
        </p:nvSpPr>
        <p:spPr>
          <a:xfrm>
            <a:off x="3751642" y="3143248"/>
            <a:ext cx="1676400" cy="932764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4191008" y="3357562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9900"/>
                </a:solidFill>
              </a:rPr>
              <a:t>KVK</a:t>
            </a:r>
            <a:endParaRPr lang="en-IN" sz="3600" b="1" dirty="0">
              <a:solidFill>
                <a:srgbClr val="0099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258662">
            <a:off x="5463208" y="4213528"/>
            <a:ext cx="359695" cy="893187"/>
          </a:xfrm>
          <a:prstGeom prst="rect">
            <a:avLst/>
          </a:prstGeom>
        </p:spPr>
      </p:pic>
      <p:sp>
        <p:nvSpPr>
          <p:cNvPr id="19" name="Flowchart: Connector 18"/>
          <p:cNvSpPr/>
          <p:nvPr/>
        </p:nvSpPr>
        <p:spPr>
          <a:xfrm>
            <a:off x="3668731" y="642918"/>
            <a:ext cx="1840787" cy="1431307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ectangle 28"/>
          <p:cNvSpPr/>
          <p:nvPr/>
        </p:nvSpPr>
        <p:spPr>
          <a:xfrm>
            <a:off x="6318086" y="1734300"/>
            <a:ext cx="901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b="1" dirty="0" smtClean="0"/>
              <a:t>ATMA</a:t>
            </a:r>
            <a:endParaRPr lang="en-IN" sz="2000" b="1" dirty="0"/>
          </a:p>
        </p:txBody>
      </p:sp>
      <p:sp>
        <p:nvSpPr>
          <p:cNvPr id="31" name="Rectangle 30"/>
          <p:cNvSpPr/>
          <p:nvPr/>
        </p:nvSpPr>
        <p:spPr>
          <a:xfrm>
            <a:off x="3805512" y="1156213"/>
            <a:ext cx="1598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000" b="1" dirty="0" smtClean="0"/>
              <a:t>Dept. of Agriculture</a:t>
            </a:r>
            <a:endParaRPr lang="en-IN" sz="2000" b="1" dirty="0"/>
          </a:p>
        </p:txBody>
      </p:sp>
      <p:sp>
        <p:nvSpPr>
          <p:cNvPr id="33" name="Rectangle 32"/>
          <p:cNvSpPr/>
          <p:nvPr/>
        </p:nvSpPr>
        <p:spPr>
          <a:xfrm>
            <a:off x="1556562" y="1867682"/>
            <a:ext cx="18149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Spices board</a:t>
            </a:r>
            <a:endParaRPr lang="en-IN" sz="2000" b="1" dirty="0"/>
          </a:p>
        </p:txBody>
      </p:sp>
      <p:sp>
        <p:nvSpPr>
          <p:cNvPr id="35" name="Rectangle 34"/>
          <p:cNvSpPr/>
          <p:nvPr/>
        </p:nvSpPr>
        <p:spPr>
          <a:xfrm>
            <a:off x="6931775" y="3276597"/>
            <a:ext cx="14035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/>
              <a:t>Dept. of </a:t>
            </a:r>
            <a:r>
              <a:rPr lang="en-IN" b="1" dirty="0" smtClean="0"/>
              <a:t>Animal Husbandry</a:t>
            </a:r>
            <a:endParaRPr lang="en-IN" b="1" dirty="0"/>
          </a:p>
        </p:txBody>
      </p:sp>
      <p:sp>
        <p:nvSpPr>
          <p:cNvPr id="37" name="Rectangle 36"/>
          <p:cNvSpPr/>
          <p:nvPr/>
        </p:nvSpPr>
        <p:spPr>
          <a:xfrm>
            <a:off x="897604" y="3424954"/>
            <a:ext cx="18469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Coffee board</a:t>
            </a:r>
            <a:endParaRPr lang="en-IN" sz="2000" b="1" dirty="0"/>
          </a:p>
        </p:txBody>
      </p:sp>
      <p:sp>
        <p:nvSpPr>
          <p:cNvPr id="39" name="Rectangle 38"/>
          <p:cNvSpPr/>
          <p:nvPr/>
        </p:nvSpPr>
        <p:spPr>
          <a:xfrm>
            <a:off x="6401204" y="4965167"/>
            <a:ext cx="11192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Dept. of </a:t>
            </a:r>
          </a:p>
          <a:p>
            <a:pPr algn="ctr"/>
            <a:r>
              <a:rPr lang="en-US" b="1" dirty="0" smtClean="0"/>
              <a:t>forestry</a:t>
            </a:r>
            <a:endParaRPr lang="en-IN" b="1" dirty="0"/>
          </a:p>
        </p:txBody>
      </p:sp>
      <p:sp>
        <p:nvSpPr>
          <p:cNvPr id="40" name="Rectangle 39"/>
          <p:cNvSpPr/>
          <p:nvPr/>
        </p:nvSpPr>
        <p:spPr>
          <a:xfrm>
            <a:off x="4295403" y="5643578"/>
            <a:ext cx="9909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VFPCK</a:t>
            </a:r>
            <a:endParaRPr lang="en-IN" sz="2000" b="1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430541">
            <a:off x="5839975" y="3350674"/>
            <a:ext cx="359695" cy="89318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390719">
            <a:off x="3467863" y="4012027"/>
            <a:ext cx="359695" cy="89318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615640">
            <a:off x="2996752" y="3346306"/>
            <a:ext cx="359695" cy="89318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356832">
            <a:off x="3324344" y="2526844"/>
            <a:ext cx="359695" cy="8931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1093500">
            <a:off x="4337158" y="2156953"/>
            <a:ext cx="363042" cy="90149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3482204">
            <a:off x="5377485" y="2526845"/>
            <a:ext cx="359695" cy="89318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74276">
            <a:off x="4476666" y="4313223"/>
            <a:ext cx="359695" cy="893187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0" y="12714"/>
            <a:ext cx="9144000" cy="523220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LINKAGES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0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26321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0091032"/>
              </p:ext>
            </p:extLst>
          </p:nvPr>
        </p:nvGraphicFramePr>
        <p:xfrm>
          <a:off x="76198" y="761999"/>
          <a:ext cx="8991601" cy="3817620"/>
        </p:xfrm>
        <a:graphic>
          <a:graphicData uri="http://schemas.openxmlformats.org/drawingml/2006/table">
            <a:tbl>
              <a:tblPr/>
              <a:tblGrid>
                <a:gridCol w="1844432"/>
                <a:gridCol w="1998133"/>
                <a:gridCol w="1767579"/>
                <a:gridCol w="1690728"/>
                <a:gridCol w="1690729"/>
              </a:tblGrid>
              <a:tr h="11526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Year</a:t>
                      </a:r>
                      <a:endParaRPr lang="en-US" sz="220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Opening balance as on 1</a:t>
                      </a:r>
                      <a:r>
                        <a:rPr lang="en-US" sz="2000" b="1" baseline="300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April</a:t>
                      </a:r>
                      <a:endParaRPr lang="en-US" sz="240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Income during the year</a:t>
                      </a:r>
                      <a:endParaRPr lang="en-US" sz="240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Expenditure during the year</a:t>
                      </a:r>
                      <a:endParaRPr lang="en-US" sz="240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Net balance in hand as on </a:t>
                      </a: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31</a:t>
                      </a:r>
                      <a:r>
                        <a:rPr lang="en-US" sz="2000" b="1" baseline="30000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March (including stock)</a:t>
                      </a:r>
                      <a:endParaRPr lang="en-US" sz="240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31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April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2017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 March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2018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4,10,526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24,53,736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15,22,669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13,41,593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2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April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2018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March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2019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13,41,593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30,33,360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30,22,873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13,52,080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2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April 2019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 March 2020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13,52,080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79,58,619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73,26,187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19,84,512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Footer Placeholder 3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REVOLVING FUND STATUS (Rs. )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1593578"/>
              </p:ext>
            </p:extLst>
          </p:nvPr>
        </p:nvGraphicFramePr>
        <p:xfrm>
          <a:off x="14288" y="381005"/>
          <a:ext cx="9144002" cy="640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289"/>
                <a:gridCol w="5047511"/>
                <a:gridCol w="1143000"/>
                <a:gridCol w="1143000"/>
                <a:gridCol w="1219202"/>
              </a:tblGrid>
              <a:tr h="313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Sl.</a:t>
                      </a:r>
                      <a:endParaRPr lang="en-IN" sz="12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n-IN" sz="12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Particulars</a:t>
                      </a:r>
                      <a:endParaRPr lang="en-IN" sz="12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Sanctioned</a:t>
                      </a:r>
                      <a:endParaRPr lang="en-IN" sz="12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Released</a:t>
                      </a:r>
                      <a:endParaRPr lang="en-IN" sz="12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Expenditure</a:t>
                      </a:r>
                      <a:endParaRPr lang="en-IN" sz="12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Recurring Contingencies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Pay &amp; Allowances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138.10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 - 0.67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138.20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Traveling allowances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149.96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Contingencies</a:t>
                      </a:r>
                      <a:endParaRPr lang="en-IN" sz="12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470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Stationery, telephone, postage and other expenditure on office running, publication of Newsletter and library maintenance (Purchase of News Paper &amp; Magazines)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2,25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2.25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POL, repair of vehicles, tractor and equipments</a:t>
                      </a:r>
                      <a:endParaRPr lang="en-IN" sz="12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1.60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1.60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Meals / refreshment for trainees (ceiling up to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Rs.150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day / trainee be maintained)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 material (posters, charts, demonstration material including chemicals etc. required for conducting the training)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Frontline demonstration except oilseeds and pulses (minimum of 30 demonstration in a year)</a:t>
                      </a:r>
                      <a:endParaRPr lang="en-IN" sz="12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2.43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2.43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farm testing (on need based, location specific and newly generated information in the major production systems of the area)</a:t>
                      </a:r>
                      <a:endParaRPr lang="en-IN" sz="12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3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 of extension functionaries</a:t>
                      </a:r>
                      <a:endParaRPr lang="en-IN" sz="12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Maintenance of buildings</a:t>
                      </a:r>
                      <a:endParaRPr lang="en-IN" sz="12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Establishment of Soil, Plant &amp; Water Testing Laboratory </a:t>
                      </a:r>
                      <a:endParaRPr lang="en-IN" sz="12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0,50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Library  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Extension activities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0.45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0.45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Farmers Field School (FFS)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EDP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Special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Progamme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Nutrition  Garden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0.25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(A)</a:t>
                      </a:r>
                      <a:endParaRPr lang="en-IN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150.63</a:t>
                      </a:r>
                      <a:endParaRPr lang="en-IN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b="1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150.65</a:t>
                      </a: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Non-Recurring Contingencies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Works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Equipments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including SWTL &amp; Furniture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N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Vehicle (Four wheeler/Two wheeler, please specify)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N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Library (Purchase of assets like books &amp; journals)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(B)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REVOLVING FUND</a:t>
                      </a:r>
                      <a:endParaRPr lang="en-IN" sz="1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673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 TOTAL (A+B+C)</a:t>
                      </a:r>
                      <a:endParaRPr lang="en-IN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2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150.63</a:t>
                      </a:r>
                      <a:endParaRPr lang="en-IN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150.63</a:t>
                      </a: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150.65</a:t>
                      </a:r>
                    </a:p>
                  </a:txBody>
                  <a:tcPr marL="62220" marR="622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UTILIZATION  OF BUDGET (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Rs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Lakhs)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 txBox="1">
            <a:spLocks/>
          </p:cNvSpPr>
          <p:nvPr/>
        </p:nvSpPr>
        <p:spPr>
          <a:xfrm>
            <a:off x="0" y="76200"/>
            <a:ext cx="9144000" cy="366712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LIST OF APPROVED OFTs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57977446"/>
              </p:ext>
            </p:extLst>
          </p:nvPr>
        </p:nvGraphicFramePr>
        <p:xfrm>
          <a:off x="71438" y="693158"/>
          <a:ext cx="9072594" cy="4849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279"/>
                <a:gridCol w="1612705"/>
                <a:gridCol w="4518462"/>
                <a:gridCol w="1134074"/>
                <a:gridCol w="1134074"/>
              </a:tblGrid>
              <a:tr h="112010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Sl.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No.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Crop/</a:t>
                      </a:r>
                    </a:p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Enterprises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Title of Assessment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Season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No. of trials</a:t>
                      </a:r>
                    </a:p>
                    <a:p>
                      <a:pPr algn="ctr"/>
                      <a:endParaRPr lang="en-US" sz="18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5169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Banana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Assessment of Fusarium wilt disease management in banana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800" b="1" dirty="0" err="1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Khari</a:t>
                      </a:r>
                      <a:endParaRPr lang="en-IN" sz="18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5</a:t>
                      </a:r>
                      <a:endParaRPr lang="en-IN" sz="18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9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Yard long bean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Assessment of yard long bean varieties in Idukki district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Rabi</a:t>
                      </a:r>
                      <a:endParaRPr lang="en-IN" sz="18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5</a:t>
                      </a:r>
                      <a:endParaRPr lang="en-IN" sz="18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9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indent="-4572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Tapioca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Assessment of cassava varieties in high range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Rabi</a:t>
                      </a:r>
                      <a:endParaRPr lang="en-IN" sz="18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5</a:t>
                      </a:r>
                      <a:endParaRPr lang="en-IN" sz="18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422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Composting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Assessment of different decomposing cultures in composting of agricultural wastes.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800" b="1" dirty="0" err="1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Zaid</a:t>
                      </a:r>
                      <a:endParaRPr lang="en-IN" sz="18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5</a:t>
                      </a:r>
                      <a:endParaRPr lang="en-IN" sz="18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67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Dairy cattle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Assessment of EVM preparations for control of </a:t>
                      </a:r>
                      <a:r>
                        <a:rPr lang="en-US" sz="18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ecto</a:t>
                      </a: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-parasites in dairy cattle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Round the year</a:t>
                      </a:r>
                      <a:endParaRPr lang="en-IN" sz="18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5</a:t>
                      </a:r>
                      <a:endParaRPr lang="en-IN" sz="180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647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dirty="0">
                        <a:solidFill>
                          <a:srgbClr val="FF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FF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1800" b="1" dirty="0">
                        <a:solidFill>
                          <a:srgbClr val="FF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Footer Placeholder 3"/>
          <p:cNvSpPr txBox="1">
            <a:spLocks/>
          </p:cNvSpPr>
          <p:nvPr/>
        </p:nvSpPr>
        <p:spPr bwMode="auto">
          <a:xfrm>
            <a:off x="0" y="6429396"/>
            <a:ext cx="9144000" cy="428604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2278357"/>
              </p:ext>
            </p:extLst>
          </p:nvPr>
        </p:nvGraphicFramePr>
        <p:xfrm>
          <a:off x="71437" y="559605"/>
          <a:ext cx="8929719" cy="5609160"/>
        </p:xfrm>
        <a:graphic>
          <a:graphicData uri="http://schemas.openxmlformats.org/drawingml/2006/table">
            <a:tbl>
              <a:tblPr/>
              <a:tblGrid>
                <a:gridCol w="430475"/>
                <a:gridCol w="1498320"/>
                <a:gridCol w="5214974"/>
                <a:gridCol w="1000132"/>
                <a:gridCol w="785818"/>
              </a:tblGrid>
              <a:tr h="3696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Sl. 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004" marR="31004" marT="62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Crop/ Enterprise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Title of FLDs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Season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 of Demo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3318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Paddy 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Demonstration of paddy variety ‘</a:t>
                      </a:r>
                      <a:r>
                        <a:rPr lang="en-US" sz="1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Manuratna</a:t>
                      </a: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’ in high range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Kharif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8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Garden pea 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Demonstration of new whole pod edible dual purpose pea variety of </a:t>
                      </a:r>
                      <a:r>
                        <a:rPr lang="en-US" sz="1600" b="1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ArkaApoorva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Rabi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6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Black Pepper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Demonstration of IISR- PGPR consortium for growth promotion in Black Pepper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Perennial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8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Ginger 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GAP  in </a:t>
                      </a:r>
                      <a:r>
                        <a:rPr lang="en-US" sz="1600" b="1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Ashwathy </a:t>
                      </a: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variety of Ginger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Zaid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8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Cabbage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Integrated nutrient management in cabbage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Rabi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8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Small cardamom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Bio-intensive intervention of pest, drought management and  deterring crop raiding  wild elephants in small cardamom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Perennial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8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Strawberry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AESA based Integrated Pest Management in Strawberry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Kharif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6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Poultry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Popularization </a:t>
                      </a: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of Ethno Veterinary Medicine (EVM) for prevention of </a:t>
                      </a:r>
                      <a:r>
                        <a:rPr lang="en-US" sz="16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Ranikhet</a:t>
                      </a:r>
                      <a:r>
                        <a:rPr lang="en-US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disease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Round the Year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6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Dairy cattle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Demonstration on  estrus synchronization in cattle  by using progesterone vaginal sponges</a:t>
                      </a:r>
                      <a:endParaRPr lang="en-US" sz="1800" b="1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Round the Year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8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Tapioca </a:t>
                      </a: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Demonstration of Customized fertilizer-1 in Tapioca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Rabi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8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  <a:endParaRPr lang="en-US" sz="1800" b="1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FF339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55</a:t>
                      </a:r>
                      <a:endParaRPr lang="en-US" sz="1600" b="1" dirty="0">
                        <a:solidFill>
                          <a:srgbClr val="FF339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Footer Placeholder 3"/>
          <p:cNvSpPr txBox="1">
            <a:spLocks/>
          </p:cNvSpPr>
          <p:nvPr/>
        </p:nvSpPr>
        <p:spPr>
          <a:xfrm>
            <a:off x="0" y="-24"/>
            <a:ext cx="9144000" cy="366712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LIST OF APPROVED FLDs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2278357"/>
              </p:ext>
            </p:extLst>
          </p:nvPr>
        </p:nvGraphicFramePr>
        <p:xfrm>
          <a:off x="71437" y="683399"/>
          <a:ext cx="8929719" cy="1316841"/>
        </p:xfrm>
        <a:graphic>
          <a:graphicData uri="http://schemas.openxmlformats.org/drawingml/2006/table">
            <a:tbl>
              <a:tblPr/>
              <a:tblGrid>
                <a:gridCol w="430475"/>
                <a:gridCol w="1641196"/>
                <a:gridCol w="4929222"/>
                <a:gridCol w="1143008"/>
                <a:gridCol w="785818"/>
              </a:tblGrid>
              <a:tr h="3696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Sl. 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004" marR="31004" marT="62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ACTIVITY/PROGRAMME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Title of FLDs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Season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 of Demo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3318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en-US" sz="24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FFS</a:t>
                      </a:r>
                      <a:endParaRPr lang="en-US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Good Agricultural Practices</a:t>
                      </a:r>
                      <a:r>
                        <a:rPr lang="en-US" sz="20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in Bitter gourd</a:t>
                      </a:r>
                      <a:r>
                        <a:rPr lang="en-US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en-US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RABI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Footer Placeholder 3"/>
          <p:cNvSpPr txBox="1">
            <a:spLocks/>
          </p:cNvSpPr>
          <p:nvPr/>
        </p:nvSpPr>
        <p:spPr>
          <a:xfrm>
            <a:off x="0" y="-24"/>
            <a:ext cx="9144000" cy="500066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LIST OF SPECIAL PROGRAMMES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-32" y="3000372"/>
            <a:ext cx="9144000" cy="500066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SUMMARY OF BUDGET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2278357"/>
              </p:ext>
            </p:extLst>
          </p:nvPr>
        </p:nvGraphicFramePr>
        <p:xfrm>
          <a:off x="142845" y="3714753"/>
          <a:ext cx="8929749" cy="2414541"/>
        </p:xfrm>
        <a:graphic>
          <a:graphicData uri="http://schemas.openxmlformats.org/drawingml/2006/table">
            <a:tbl>
              <a:tblPr/>
              <a:tblGrid>
                <a:gridCol w="472013"/>
                <a:gridCol w="3606154"/>
                <a:gridCol w="2953156"/>
                <a:gridCol w="1898426"/>
              </a:tblGrid>
              <a:tr h="4306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Sl. 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004" marR="31004" marT="62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TECHNICAL</a:t>
                      </a:r>
                      <a:r>
                        <a:rPr lang="en-US" sz="2000" b="1" kern="12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ACTIVITY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 OF TECHNOLOGIES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BUDGET (Rs.)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</a:tr>
              <a:tr h="2852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en-US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OFT</a:t>
                      </a:r>
                      <a:endParaRPr lang="en-US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  <a:endParaRPr lang="en-US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81625.00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2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en-US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FLD</a:t>
                      </a:r>
                      <a:endParaRPr lang="en-US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en-US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242850.00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2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US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Special</a:t>
                      </a:r>
                      <a:r>
                        <a:rPr lang="en-US" sz="24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Activities : FFS</a:t>
                      </a:r>
                      <a:endParaRPr lang="en-US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en-US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30000.00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2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24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  <a:endParaRPr lang="en-US" sz="2400" b="1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354475.00</a:t>
                      </a:r>
                      <a:endParaRPr lang="en-US" sz="2400" b="1" dirty="0">
                        <a:solidFill>
                          <a:srgbClr val="FF339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2" descr="E:\aswin\NATURE\yellow_sunflower-wallpaper-2560x1440.jpg"/>
          <p:cNvPicPr>
            <a:picLocks noChangeAspect="1" noChangeArrowheads="1"/>
          </p:cNvPicPr>
          <p:nvPr/>
        </p:nvPicPr>
        <p:blipFill>
          <a:blip r:embed="rId2" cstate="print"/>
          <a:srcRect b="2000"/>
          <a:stretch>
            <a:fillRect/>
          </a:stretch>
        </p:blipFill>
        <p:spPr bwMode="auto">
          <a:xfrm>
            <a:off x="0" y="-5959"/>
            <a:ext cx="9144000" cy="686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5760" y="3717032"/>
            <a:ext cx="388620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4800" b="1" dirty="0">
                <a:ln/>
                <a:solidFill>
                  <a:schemeClr val="accent3"/>
                </a:solidFill>
                <a:latin typeface="Bookman Old Style" pitchFamily="18" charset="0"/>
              </a:rPr>
              <a:t>THANK U</a:t>
            </a:r>
            <a:r>
              <a:rPr lang="en-US" sz="4800" b="1" dirty="0" smtClean="0">
                <a:ln/>
                <a:solidFill>
                  <a:schemeClr val="accent3"/>
                </a:solidFill>
                <a:latin typeface="Bookman Old Style" pitchFamily="18" charset="0"/>
              </a:rPr>
              <a:t>…</a:t>
            </a:r>
            <a:endParaRPr lang="en-US" sz="80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76200" y="761999"/>
          <a:ext cx="9067800" cy="33150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5394"/>
                <a:gridCol w="5322406"/>
              </a:tblGrid>
              <a:tr h="414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Vattavada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414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Area under finger millet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27 ha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414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Rabi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4143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ha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414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Trials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1243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Prioritized Problem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Lodging (Yield loss 16 - 19%)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Shattering losses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Severe disease incidence (Yield loss 28%)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Non availability of improved variety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9" name="Footer Placeholder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OFT 1.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ASSESSMENT OF  FINGER MILLET VARIETIES IN TRIBAL BELTS OF IDUKKI DISTRICT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76200" y="4221088"/>
          <a:ext cx="5281618" cy="1989576"/>
        </p:xfrm>
        <a:graphic>
          <a:graphicData uri="http://schemas.openxmlformats.org/drawingml/2006/table">
            <a:tbl>
              <a:tblPr/>
              <a:tblGrid>
                <a:gridCol w="805671"/>
                <a:gridCol w="4475947"/>
              </a:tblGrid>
              <a:tr h="49739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Technological options 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73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TO1</a:t>
                      </a:r>
                      <a:r>
                        <a:rPr lang="en-IN" sz="1800" b="1" baseline="3000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Farmer Practice </a:t>
                      </a:r>
                      <a:r>
                        <a:rPr lang="en-IN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– Traditional</a:t>
                      </a:r>
                      <a:r>
                        <a:rPr lang="en-IN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variety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973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TO2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5240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 15 (TNAU)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973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TO3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GPU 67 (UAS, Bangalore)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 descr="group meeting -OFT farmer selection.JPG"/>
          <p:cNvPicPr>
            <a:picLocks noChangeAspect="1"/>
          </p:cNvPicPr>
          <p:nvPr/>
        </p:nvPicPr>
        <p:blipFill>
          <a:blip r:embed="rId2" cstate="print"/>
          <a:srcRect r="1818" b="12707"/>
          <a:stretch>
            <a:fillRect/>
          </a:stretch>
        </p:blipFill>
        <p:spPr>
          <a:xfrm>
            <a:off x="5486400" y="4221088"/>
            <a:ext cx="3657600" cy="2209800"/>
          </a:xfrm>
          <a:prstGeom prst="rect">
            <a:avLst/>
          </a:prstGeom>
        </p:spPr>
      </p:pic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="" xmlns:p14="http://schemas.microsoft.com/office/powerpoint/2010/main" val="244910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G_20191227_150143.jpg"/>
          <p:cNvPicPr>
            <a:picLocks noChangeAspect="1"/>
          </p:cNvPicPr>
          <p:nvPr/>
        </p:nvPicPr>
        <p:blipFill>
          <a:blip r:embed="rId3" cstate="print"/>
          <a:srcRect r="42424" b="4545"/>
          <a:stretch>
            <a:fillRect/>
          </a:stretch>
        </p:blipFill>
        <p:spPr>
          <a:xfrm>
            <a:off x="5410200" y="3962400"/>
            <a:ext cx="3585029" cy="2590800"/>
          </a:xfrm>
          <a:prstGeom prst="rect">
            <a:avLst/>
          </a:prstGeom>
        </p:spPr>
      </p:pic>
      <p:sp>
        <p:nvSpPr>
          <p:cNvPr id="12299" name="Rectangle 2056"/>
          <p:cNvSpPr>
            <a:spLocks noChangeArrowheads="1"/>
          </p:cNvSpPr>
          <p:nvPr/>
        </p:nvSpPr>
        <p:spPr bwMode="auto">
          <a:xfrm>
            <a:off x="1600200" y="76200"/>
            <a:ext cx="7315200" cy="685800"/>
          </a:xfrm>
          <a:prstGeom prst="snip2Diag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03364543"/>
              </p:ext>
            </p:extLst>
          </p:nvPr>
        </p:nvGraphicFramePr>
        <p:xfrm>
          <a:off x="76201" y="423869"/>
          <a:ext cx="9067798" cy="3505197"/>
        </p:xfrm>
        <a:graphic>
          <a:graphicData uri="http://schemas.openxmlformats.org/drawingml/2006/table">
            <a:tbl>
              <a:tblPr/>
              <a:tblGrid>
                <a:gridCol w="3188677"/>
                <a:gridCol w="1936601"/>
                <a:gridCol w="1971260"/>
                <a:gridCol w="1971260"/>
              </a:tblGrid>
              <a:tr h="3624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Parameters</a:t>
                      </a:r>
                      <a:endParaRPr lang="en-US" sz="20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To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1 (Traditional)</a:t>
                      </a:r>
                      <a:endParaRPr lang="en-US" sz="20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TO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2 (CO 15)</a:t>
                      </a:r>
                      <a:endParaRPr lang="en-US" sz="20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To 3 (GPU 67)</a:t>
                      </a:r>
                      <a:endParaRPr lang="en-US" sz="20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328469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itchFamily="34" charset="0"/>
                        </a:rPr>
                        <a:t>No.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+mj-lt"/>
                          <a:cs typeface="Arial" pitchFamily="34" charset="0"/>
                        </a:rPr>
                        <a:t> of tillers/plant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j-lt"/>
                          <a:cs typeface="Arial" pitchFamily="34" charset="0"/>
                        </a:rPr>
                        <a:t>6</a:t>
                      </a:r>
                      <a:endParaRPr lang="en-US" sz="2000" b="1" dirty="0">
                        <a:latin typeface="+mj-lt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j-lt"/>
                          <a:cs typeface="Arial" pitchFamily="34" charset="0"/>
                        </a:rPr>
                        <a:t>5</a:t>
                      </a:r>
                      <a:endParaRPr lang="en-US" sz="2000" b="1" dirty="0">
                        <a:latin typeface="+mj-lt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j-lt"/>
                          <a:cs typeface="Arial" pitchFamily="34" charset="0"/>
                        </a:rPr>
                        <a:t>7</a:t>
                      </a:r>
                      <a:endParaRPr lang="en-US" sz="2000" b="1" dirty="0">
                        <a:latin typeface="+mj-lt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28469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itchFamily="34" charset="0"/>
                        </a:rPr>
                        <a:t>Ear length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+mj-lt"/>
                          <a:cs typeface="Arial" pitchFamily="34" charset="0"/>
                        </a:rPr>
                        <a:t> (cm)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j-lt"/>
                          <a:cs typeface="Arial" pitchFamily="34" charset="0"/>
                        </a:rPr>
                        <a:t>8.17</a:t>
                      </a:r>
                      <a:endParaRPr lang="en-US" sz="2000" b="1" dirty="0">
                        <a:latin typeface="+mj-lt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j-lt"/>
                          <a:cs typeface="Arial" pitchFamily="34" charset="0"/>
                        </a:rPr>
                        <a:t>7.0</a:t>
                      </a:r>
                      <a:endParaRPr lang="en-US" sz="2000" b="1" dirty="0">
                        <a:latin typeface="+mj-lt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j-lt"/>
                          <a:cs typeface="Arial" pitchFamily="34" charset="0"/>
                        </a:rPr>
                        <a:t>6.93</a:t>
                      </a:r>
                      <a:endParaRPr lang="en-US" sz="2000" b="1" dirty="0">
                        <a:latin typeface="+mj-lt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28469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itchFamily="34" charset="0"/>
                        </a:rPr>
                        <a:t>Shattering loss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j-lt"/>
                          <a:cs typeface="Arial" pitchFamily="34" charset="0"/>
                        </a:rPr>
                        <a:t>23 %</a:t>
                      </a:r>
                      <a:endParaRPr lang="en-US" sz="2000" b="1" dirty="0">
                        <a:latin typeface="+mj-lt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j-lt"/>
                          <a:cs typeface="Arial" pitchFamily="34" charset="0"/>
                        </a:rPr>
                        <a:t>7%</a:t>
                      </a:r>
                      <a:endParaRPr lang="en-US" sz="2000" b="1" dirty="0">
                        <a:latin typeface="+mj-lt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j-lt"/>
                          <a:cs typeface="Arial" pitchFamily="34" charset="0"/>
                        </a:rPr>
                        <a:t>4%</a:t>
                      </a:r>
                      <a:endParaRPr lang="en-US" sz="2000" b="1" dirty="0">
                        <a:latin typeface="+mj-lt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28469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itchFamily="34" charset="0"/>
                        </a:rPr>
                        <a:t>Disease incidence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j-lt"/>
                          <a:cs typeface="Arial" pitchFamily="34" charset="0"/>
                        </a:rPr>
                        <a:t>47%</a:t>
                      </a:r>
                      <a:endParaRPr lang="en-US" sz="2000" b="1" dirty="0">
                        <a:latin typeface="+mj-lt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j-lt"/>
                          <a:cs typeface="Arial" pitchFamily="34" charset="0"/>
                        </a:rPr>
                        <a:t>12%</a:t>
                      </a:r>
                      <a:endParaRPr lang="en-US" sz="2000" b="1" dirty="0">
                        <a:latin typeface="+mj-lt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j-lt"/>
                          <a:cs typeface="Arial" pitchFamily="34" charset="0"/>
                        </a:rPr>
                        <a:t>5%</a:t>
                      </a:r>
                      <a:endParaRPr lang="en-US" sz="2000" b="1" dirty="0">
                        <a:latin typeface="+mj-lt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624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Yield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(q/ha)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10.8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13.5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19.5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624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Gross Cost (Rs./ha)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13833.00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14667.00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15333.00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79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Gross Return (Rs./ha)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21667.00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27000.00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39000.00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624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Arial" pitchFamily="34" charset="0"/>
                        </a:rPr>
                        <a:t>Net return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j-lt"/>
                        </a:rPr>
                        <a:t>7833.00</a:t>
                      </a:r>
                      <a:endParaRPr lang="en-US" sz="2000" b="1" dirty="0">
                        <a:latin typeface="+mj-lt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j-lt"/>
                        </a:rPr>
                        <a:t>12333.00</a:t>
                      </a:r>
                      <a:endParaRPr lang="en-US" sz="2000" b="1" dirty="0">
                        <a:latin typeface="+mj-lt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j-lt"/>
                        </a:rPr>
                        <a:t>23667.00</a:t>
                      </a:r>
                      <a:endParaRPr lang="en-US" sz="2000" b="1" dirty="0">
                        <a:latin typeface="+mj-lt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624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  <a:cs typeface="Arial" pitchFamily="34" charset="0"/>
                        </a:rPr>
                        <a:t>BC ratio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1.57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1.84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2.54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9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000504"/>
            <a:ext cx="1500165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CONCLUSION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4429132"/>
            <a:ext cx="5181600" cy="1323439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GPU 67 found effective in terms of yield compared to CO 15 and traditional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Pest and disease incidence was less in GPU 67</a:t>
            </a:r>
            <a:endParaRPr lang="en-IN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406" y="6100724"/>
            <a:ext cx="5181600" cy="400110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26 farmers took sowing with GPU 67</a:t>
            </a:r>
            <a:endParaRPr lang="en-IN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489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C\Desktop\IMG_20200623_1156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803239"/>
            <a:ext cx="3771479" cy="2768637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J:\19-20 PHOTOS\oft\oft in pepper\21. 12.2019 SS Media\Media preparation for pepper nurser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91510" y="3717032"/>
            <a:ext cx="3781084" cy="270904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0" y="792480"/>
          <a:ext cx="5143504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1554"/>
                <a:gridCol w="2671950"/>
              </a:tblGrid>
              <a:tr h="3485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Vadanmedu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485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Area under Pepper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1215 ha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485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Summer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485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Area/units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485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Trials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11528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Prioritized Problem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indent="-1651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Less recovery of plants due to Quick wilt </a:t>
                      </a:r>
                    </a:p>
                    <a:p>
                      <a:pPr marL="165100" indent="-1651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Growth retardation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9" name="Footer Placeholder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OFT  2. ASSESSMENT OF DIFFERENT POTTING MIXTURE TO PRODUCE HEALTHY PLANTING MATERIAL OF BLACK PEPPER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0" y="4000504"/>
          <a:ext cx="5143504" cy="24960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42910"/>
                <a:gridCol w="4500594"/>
              </a:tblGrid>
              <a:tr h="46730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                          Technological options</a:t>
                      </a:r>
                      <a:endParaRPr kumimoji="0" lang="en-IN" sz="1800" b="1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400" kern="1200" dirty="0" smtClean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24" marB="45724"/>
                </a:tc>
              </a:tr>
              <a:tr h="431362">
                <a:tc>
                  <a:txBody>
                    <a:bodyPr/>
                    <a:lstStyle/>
                    <a:p>
                      <a:r>
                        <a:rPr kumimoji="0" lang="en-IN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TO1</a:t>
                      </a:r>
                      <a:endParaRPr lang="en-US" sz="1800" b="1" baseline="30000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Farmers Practice (1:1:1</a:t>
                      </a:r>
                      <a:r>
                        <a:rPr kumimoji="0" lang="en-IN" sz="18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 of soil+ </a:t>
                      </a:r>
                      <a:r>
                        <a:rPr kumimoji="0" lang="en-IN" sz="1800" b="1" kern="1200" baseline="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cowdung</a:t>
                      </a:r>
                      <a:r>
                        <a:rPr kumimoji="0" lang="en-IN" sz="18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 + sand)</a:t>
                      </a:r>
                      <a:endParaRPr kumimoji="0" lang="en-IN" sz="1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99736">
                <a:tc>
                  <a:txBody>
                    <a:bodyPr/>
                    <a:lstStyle/>
                    <a:p>
                      <a:r>
                        <a:rPr kumimoji="0" lang="en-IN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TO2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5240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Coir pith compost + Soil + 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Trichoderma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- 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 KAU)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748597">
                <a:tc>
                  <a:txBody>
                    <a:bodyPr/>
                    <a:lstStyle/>
                    <a:p>
                      <a:r>
                        <a:rPr kumimoji="0" lang="en-IN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TO3</a:t>
                      </a:r>
                      <a:br>
                        <a:rPr kumimoji="0" lang="en-IN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</a:b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Arka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fermented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cocopeat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+ soil +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cowdung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 IIHR)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12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244910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Rectangle 2056"/>
          <p:cNvSpPr>
            <a:spLocks noChangeArrowheads="1"/>
          </p:cNvSpPr>
          <p:nvPr/>
        </p:nvSpPr>
        <p:spPr bwMode="auto">
          <a:xfrm>
            <a:off x="1600200" y="76200"/>
            <a:ext cx="7315200" cy="685800"/>
          </a:xfrm>
          <a:prstGeom prst="snip2Diag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03364543"/>
              </p:ext>
            </p:extLst>
          </p:nvPr>
        </p:nvGraphicFramePr>
        <p:xfrm>
          <a:off x="76200" y="457201"/>
          <a:ext cx="9067800" cy="2355950"/>
        </p:xfrm>
        <a:graphic>
          <a:graphicData uri="http://schemas.openxmlformats.org/drawingml/2006/table">
            <a:tbl>
              <a:tblPr/>
              <a:tblGrid>
                <a:gridCol w="3952630"/>
                <a:gridCol w="1860062"/>
                <a:gridCol w="1627554"/>
                <a:gridCol w="1627554"/>
              </a:tblGrid>
              <a:tr h="3300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Parameters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2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303373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% recovery of plants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03373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% incidence of diseases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3009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Gross Cost (Rs/500 plant)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5990.00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5900.00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5850.00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30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Gross Return (Rs/500plant)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8700.00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15560.00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11250.00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3009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Net return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2710.00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9660.00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5400.00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288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 ratio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1.45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2.63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0" y="4214818"/>
            <a:ext cx="4714876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Feed back</a:t>
            </a:r>
            <a:endParaRPr lang="en-US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AutoNum type="arabicPeriod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% recovery of plants were more in treatment with </a:t>
            </a:r>
            <a:r>
              <a:rPr lang="en-US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Trichoderma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enriched  coir pith compost </a:t>
            </a:r>
          </a:p>
          <a:p>
            <a:pPr marL="342900" indent="-342900" algn="just">
              <a:buAutoNum type="arabicPeriod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nursery units were established </a:t>
            </a:r>
          </a:p>
          <a:p>
            <a:pPr marL="342900" indent="-342900" algn="just">
              <a:buAutoNum type="arabicPeriod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2lakhs rooted cutting were produced</a:t>
            </a:r>
          </a:p>
          <a:p>
            <a:pPr marL="342900" indent="-342900" algn="just">
              <a:buAutoNum type="arabicPeriod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Linked with FPOs</a:t>
            </a:r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928934"/>
            <a:ext cx="471487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Conclusion</a:t>
            </a:r>
          </a:p>
          <a:p>
            <a:pPr algn="just"/>
            <a:r>
              <a:rPr lang="en-US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Trichoderma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enriched  coir pith compost gave better result in reducing quick wilt  incidence </a:t>
            </a:r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Users\user\Desktop\IMG-20200611-WA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57752" y="2928934"/>
            <a:ext cx="4067544" cy="32861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2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191489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42876" y="838201"/>
          <a:ext cx="5429256" cy="58769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1201"/>
                <a:gridCol w="3198055"/>
              </a:tblGrid>
              <a:tr h="6510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 Udumbanchola</a:t>
                      </a:r>
                    </a:p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3FF93"/>
                    </a:solidFill>
                  </a:tcPr>
                </a:tc>
              </a:tr>
              <a:tr h="4266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Perennial 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4266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Situation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Irrigated 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4266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ha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4266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Trials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746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 under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Small cardamom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2602 ha</a:t>
                      </a: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endParaRPr lang="en-US" sz="18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746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 under 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wild elephant problems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828 ha </a:t>
                      </a: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endParaRPr lang="en-US" sz="18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0263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Prioritized problem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indent="-165100" algn="just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Crop raiding by wild elephants targeting field , pose serious socio economic and conservation problems in  Idukki district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-24"/>
            <a:ext cx="9144000" cy="707886"/>
          </a:xfrm>
          <a:prstGeom prst="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OFT 3 ASSESSMENT OF DIFFERENT INNOVATIVE TECHNOLOGIES FOR DETERRING CROP RAIDING WILD ELEPHANTS</a:t>
            </a:r>
            <a:endParaRPr lang="en-US" sz="2000" b="1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D:\PP Phots ARM 2019-20\PP Portal Photos\IMG_20191206_1235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5476" y="857232"/>
            <a:ext cx="3367118" cy="2714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9" name="Picture 2" descr="J:\OFT-Elephan t, Moolathurai 10-07-2020\IMG_20200710_115245.jpg"/>
          <p:cNvPicPr>
            <a:picLocks noChangeAspect="1" noChangeArrowheads="1"/>
          </p:cNvPicPr>
          <p:nvPr/>
        </p:nvPicPr>
        <p:blipFill>
          <a:blip r:embed="rId3" cstate="print"/>
          <a:srcRect l="8136" r="33491"/>
          <a:stretch>
            <a:fillRect/>
          </a:stretch>
        </p:blipFill>
        <p:spPr bwMode="auto">
          <a:xfrm>
            <a:off x="5715008" y="3643314"/>
            <a:ext cx="3341870" cy="2714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5700746" y="6429396"/>
            <a:ext cx="3371848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Krishi </a:t>
            </a:r>
            <a:r>
              <a:rPr lang="en-US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Rakshik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LED light fixed field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Rectangle 2056"/>
          <p:cNvSpPr>
            <a:spLocks noChangeArrowheads="1"/>
          </p:cNvSpPr>
          <p:nvPr/>
        </p:nvSpPr>
        <p:spPr bwMode="auto">
          <a:xfrm>
            <a:off x="1600200" y="76200"/>
            <a:ext cx="7315200" cy="685800"/>
          </a:xfrm>
          <a:prstGeom prst="snip2Diag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5384046"/>
            <a:ext cx="4710114" cy="1357322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IN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IN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Conclusion : </a:t>
            </a:r>
          </a:p>
          <a:p>
            <a:pPr>
              <a:defRPr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Solar based LED light fixed field was not trespassed by wild elephants as compared to different treatments and crop stand is good.</a:t>
            </a:r>
            <a:endParaRPr lang="en-IN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IN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IN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995" y="2643183"/>
          <a:ext cx="8932162" cy="2586592"/>
        </p:xfrm>
        <a:graphic>
          <a:graphicData uri="http://schemas.openxmlformats.org/drawingml/2006/table">
            <a:tbl>
              <a:tblPr/>
              <a:tblGrid>
                <a:gridCol w="3665522"/>
                <a:gridCol w="1296698"/>
                <a:gridCol w="1141704"/>
                <a:gridCol w="1300717"/>
                <a:gridCol w="1527521"/>
              </a:tblGrid>
              <a:tr h="1785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Parameters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1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</a:t>
                      </a: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3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4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 of wild animals raids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Per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cent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of crop damage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Yield q/ha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6.5</a:t>
                      </a: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4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Gross cost (Rs.)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550000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690000</a:t>
                      </a: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690000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590000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Gross return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(Rs.)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6858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850000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1480000</a:t>
                      </a: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1200000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1010000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Net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return (Rs.)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300000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790000</a:t>
                      </a: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510000</a:t>
                      </a: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489000</a:t>
                      </a: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BC ratio</a:t>
                      </a: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1.54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2.14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1.73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1.71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20407"/>
          <a:ext cx="9067800" cy="2526792"/>
        </p:xfrm>
        <a:graphic>
          <a:graphicData uri="http://schemas.openxmlformats.org/drawingml/2006/table">
            <a:tbl>
              <a:tblPr/>
              <a:tblGrid>
                <a:gridCol w="709586"/>
                <a:gridCol w="8358214"/>
              </a:tblGrid>
              <a:tr h="301127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Technological options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6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TO1</a:t>
                      </a:r>
                      <a:r>
                        <a:rPr lang="en-IN" sz="1800" b="1" baseline="3000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Farmer Practice </a:t>
                      </a:r>
                      <a:r>
                        <a:rPr lang="en-IN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(solar fencing)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008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TO2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Placing of 3 units (Krishi </a:t>
                      </a:r>
                      <a:r>
                        <a:rPr lang="en-US" sz="1800" b="1" i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Rakshak</a:t>
                      </a: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 per acre  to keep the light units at </a:t>
                      </a:r>
                      <a:r>
                        <a:rPr lang="en-US" sz="1800" b="1" i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8 </a:t>
                      </a: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feet height  for the wild elephants</a:t>
                      </a: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5081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TO3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Spray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Panchagavya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based Herbal Extract @ 100ml/ L of water ( 20-days intervals).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7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TO4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Placing of 10 bee boxes with colonies per acre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3" descr="J:\OFT-Elephan t, Moolathurai 10-07-2020\IMG_20200710_1159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5357826"/>
            <a:ext cx="2286016" cy="13819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Assessment of different innovative technologies for deterring crop raiding wild elephant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857752" y="5357826"/>
            <a:ext cx="1690678" cy="139887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2400" y="1085581"/>
          <a:ext cx="6134112" cy="50580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33650"/>
                <a:gridCol w="3500462"/>
              </a:tblGrid>
              <a:tr h="347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Udumbanchola</a:t>
                      </a:r>
                    </a:p>
                  </a:txBody>
                  <a:tcPr marL="9525" marR="9525" marT="9525" marB="0" anchor="b">
                    <a:solidFill>
                      <a:srgbClr val="93FF93"/>
                    </a:solidFill>
                  </a:tcPr>
                </a:tc>
              </a:tr>
              <a:tr h="347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Perennial 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47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Situation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Irrigated 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476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ha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47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Trials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615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 under small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cardamom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39080 ha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615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 under Thrips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affected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3450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ha</a:t>
                      </a:r>
                      <a:endParaRPr lang="en-US" sz="2000" b="1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1674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Prioritized problem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indent="-1651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Panicles become stunted.</a:t>
                      </a:r>
                    </a:p>
                    <a:p>
                      <a:pPr marL="165100" marR="0" indent="-1651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Shedding of flowers and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immature capsules</a:t>
                      </a:r>
                    </a:p>
                    <a:p>
                      <a:pPr marL="165100" marR="0" indent="-1651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Malformed and shriveled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capsules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0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OFT4. ASSESSMENT OF DIFFERENT BIOLOGICAL CONTROL AGENTS FOR THE MANAGEMENT OF THRIPS IN   SMALL CARDAMOM</a:t>
            </a:r>
            <a:endParaRPr lang="en-US" sz="2000" b="1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D:\PP Phots ARM 2019-20\oft small cardamom\IMG-20191116-WA00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785794"/>
            <a:ext cx="2571768" cy="20717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Picture 8" descr="C:\Users\Sudhakar\Documents\IMG_20200503_1559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928934"/>
            <a:ext cx="2571736" cy="1785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" name="Picture 13" descr="C:\Users\Sudhakar\Documents\IMG_20200617_1614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4786322"/>
            <a:ext cx="2571768" cy="200026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Rectangle 2056"/>
          <p:cNvSpPr>
            <a:spLocks noChangeArrowheads="1"/>
          </p:cNvSpPr>
          <p:nvPr/>
        </p:nvSpPr>
        <p:spPr bwMode="auto">
          <a:xfrm>
            <a:off x="1600200" y="76200"/>
            <a:ext cx="7315200" cy="685800"/>
          </a:xfrm>
          <a:prstGeom prst="snip2Diag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2844" y="4572008"/>
            <a:ext cx="5929354" cy="21431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IN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Conclusion :</a:t>
            </a:r>
            <a:r>
              <a:rPr lang="en-I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en-US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Lecanicillium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psalliotae</a:t>
            </a:r>
            <a:r>
              <a:rPr lang="en-US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treated field recorded below ETL  of </a:t>
            </a: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thrips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(10 </a:t>
            </a: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thrips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/panicle)as compared to other treatments</a:t>
            </a:r>
            <a:endParaRPr lang="en-IN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1437" y="2214555"/>
          <a:ext cx="8929719" cy="2263268"/>
        </p:xfrm>
        <a:graphic>
          <a:graphicData uri="http://schemas.openxmlformats.org/drawingml/2006/table">
            <a:tbl>
              <a:tblPr/>
              <a:tblGrid>
                <a:gridCol w="4038943"/>
                <a:gridCol w="1725812"/>
                <a:gridCol w="1582482"/>
                <a:gridCol w="1582482"/>
              </a:tblGrid>
              <a:tr h="2245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Parameters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1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</a:t>
                      </a: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3</a:t>
                      </a:r>
                      <a:endParaRPr lang="en-US" sz="18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5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Per cent reduction over control (%)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37.5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49.5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5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Yield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q/ha)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6.8</a:t>
                      </a: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5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Gross cost (Rs.)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555000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675000</a:t>
                      </a: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675000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5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Gross return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(Rs.)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6858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1189000</a:t>
                      </a: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1943000</a:t>
                      </a: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1566000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5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Net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return (Rs.)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629000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1268000</a:t>
                      </a: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891000</a:t>
                      </a: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5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BC ratio</a:t>
                      </a: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2.12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2.87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2.32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76201"/>
          <a:ext cx="9067800" cy="2119884"/>
        </p:xfrm>
        <a:graphic>
          <a:graphicData uri="http://schemas.openxmlformats.org/drawingml/2006/table">
            <a:tbl>
              <a:tblPr/>
              <a:tblGrid>
                <a:gridCol w="930031"/>
                <a:gridCol w="8137769"/>
              </a:tblGrid>
              <a:tr h="259287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Technological options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91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TO1</a:t>
                      </a:r>
                      <a:r>
                        <a:rPr lang="en-IN" sz="1800" b="1" baseline="3000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Farmer Practice </a:t>
                      </a:r>
                      <a:r>
                        <a:rPr lang="en-IN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(PPC)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451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TO2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Spray of Lecanicillium  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psalliotae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@ 10 ml/lit </a:t>
                      </a: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of water during March, April ,May  , August, September and December </a:t>
                      </a:r>
                      <a:r>
                        <a:rPr lang="en-US" sz="1800" b="1" i="0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(IISR)</a:t>
                      </a: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375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TO3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Spray of </a:t>
                      </a:r>
                      <a:r>
                        <a:rPr kumimoji="0" lang="en-US" sz="1800" b="1" i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Steinernema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sp @ 3g/L of water during March, April, May , August, September and December  </a:t>
                      </a:r>
                      <a:r>
                        <a:rPr kumimoji="0" lang="en-US" sz="1800" b="1" kern="1200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(NBAIR)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18" descr="D:\PP Phots ARM 2019-20\News letter PP 2020\Dr.G.Sivakumar Pricipal scintist ICAR-NBAIR visited small cardmom farmers field on 13.01.2020\IMG_20200113_1250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4500570"/>
            <a:ext cx="2728292" cy="220602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30235447"/>
              </p:ext>
            </p:extLst>
          </p:nvPr>
        </p:nvGraphicFramePr>
        <p:xfrm>
          <a:off x="14287" y="920925"/>
          <a:ext cx="6129349" cy="27938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9926"/>
                <a:gridCol w="3899423"/>
              </a:tblGrid>
              <a:tr h="416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Vadanmedu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&amp;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Koviloor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44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Rabi 2019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44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Situation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Irrigated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447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44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No. of trials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861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Prioritized Problem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3"/>
                        </a:lnSpc>
                      </a:pPr>
                      <a:r>
                        <a:rPr lang="en-US" sz="1800" b="1" dirty="0" smtClean="0"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High fruit</a:t>
                      </a:r>
                      <a:r>
                        <a:rPr lang="en-US" sz="1800" b="1" baseline="0" dirty="0" smtClean="0"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 drop, Malformed fruits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12" name="Footer Placeholder 3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OFT 5. ASSESSMENT OF MICRONUTRIENT SPRAYS FOR MITIGATING IRREGULARITIES IN PASSION FRUIT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42846" y="4214818"/>
          <a:ext cx="6000789" cy="1775983"/>
        </p:xfrm>
        <a:graphic>
          <a:graphicData uri="http://schemas.openxmlformats.org/drawingml/2006/table">
            <a:tbl>
              <a:tblPr/>
              <a:tblGrid>
                <a:gridCol w="2393312"/>
                <a:gridCol w="1037103"/>
                <a:gridCol w="669060"/>
                <a:gridCol w="1037103"/>
                <a:gridCol w="864211"/>
              </a:tblGrid>
              <a:tr h="19935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Soil test report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 smtClean="0">
                        <a:solidFill>
                          <a:schemeClr val="tx1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 smtClean="0">
                        <a:solidFill>
                          <a:schemeClr val="tx1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 smtClean="0">
                        <a:solidFill>
                          <a:schemeClr val="tx1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99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TO-1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TO-2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TO-4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926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Soil pH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853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Potassium (Kg/ha)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984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Zinc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ppm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92666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Boron </a:t>
                      </a: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ppm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3" descr="J:\Sudhakar\Paassion Friuts\IMG20160727170148.jpg"/>
          <p:cNvPicPr>
            <a:picLocks noChangeAspect="1" noChangeArrowheads="1"/>
          </p:cNvPicPr>
          <p:nvPr/>
        </p:nvPicPr>
        <p:blipFill>
          <a:blip r:embed="rId3" cstate="print"/>
          <a:srcRect b="21622"/>
          <a:stretch>
            <a:fillRect/>
          </a:stretch>
        </p:blipFill>
        <p:spPr bwMode="auto">
          <a:xfrm>
            <a:off x="6286512" y="785794"/>
            <a:ext cx="2786082" cy="1857389"/>
          </a:xfrm>
          <a:prstGeom prst="rect">
            <a:avLst/>
          </a:prstGeom>
          <a:noFill/>
        </p:spPr>
      </p:pic>
      <p:pic>
        <p:nvPicPr>
          <p:cNvPr id="15" name="Picture 2" descr="C:\Users\MANJU\Desktop\nutr def in rice\20170810_1405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714620"/>
            <a:ext cx="2846436" cy="1857388"/>
          </a:xfrm>
          <a:prstGeom prst="rect">
            <a:avLst/>
          </a:prstGeom>
          <a:noFill/>
        </p:spPr>
      </p:pic>
      <p:pic>
        <p:nvPicPr>
          <p:cNvPr id="17" name="Picture 2" descr="J:\Sudhakar\Paassion Friuts\IMG201607271615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643446"/>
            <a:ext cx="2857520" cy="1907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5592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 txBox="1">
            <a:spLocks/>
          </p:cNvSpPr>
          <p:nvPr/>
        </p:nvSpPr>
        <p:spPr>
          <a:xfrm>
            <a:off x="0" y="14288"/>
            <a:ext cx="9144000" cy="366712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IDUKKI 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DISTRICT 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PROFILE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1" r="27478" b="4215"/>
          <a:stretch/>
        </p:blipFill>
        <p:spPr>
          <a:xfrm>
            <a:off x="1905000" y="566526"/>
            <a:ext cx="5657469" cy="339587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3878700"/>
              </p:ext>
            </p:extLst>
          </p:nvPr>
        </p:nvGraphicFramePr>
        <p:xfrm>
          <a:off x="142873" y="4214818"/>
          <a:ext cx="8924929" cy="2332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4727"/>
                <a:gridCol w="5410202"/>
              </a:tblGrid>
              <a:tr h="23329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Geographical area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 4358 </a:t>
                      </a:r>
                      <a:r>
                        <a:rPr lang="en-US" sz="1600" b="1" dirty="0" err="1" smtClean="0">
                          <a:latin typeface="Arial" pitchFamily="34" charset="0"/>
                          <a:cs typeface="Arial" pitchFamily="34" charset="0"/>
                        </a:rPr>
                        <a:t>sqkm</a:t>
                      </a: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 Population	 : 11.08 lakhs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dirty="0" err="1" smtClean="0">
                          <a:latin typeface="Arial" pitchFamily="34" charset="0"/>
                          <a:cs typeface="Arial" pitchFamily="34" charset="0"/>
                        </a:rPr>
                        <a:t>Taluks</a:t>
                      </a: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		 :   5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 Blocks		 :   8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dirty="0" err="1" smtClean="0">
                          <a:latin typeface="Arial" pitchFamily="34" charset="0"/>
                          <a:cs typeface="Arial" pitchFamily="34" charset="0"/>
                        </a:rPr>
                        <a:t>Panchayats</a:t>
                      </a: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	 :   53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4"/>
                        </a:buBlip>
                        <a:tabLst/>
                        <a:defRPr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Villages	                 :   65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Avg. ann. rainfall	       :   2900 mm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Temperature 	       :  max 35</a:t>
                      </a:r>
                      <a:r>
                        <a:rPr lang="en-US" sz="1600" b="1" baseline="30000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C min 10</a:t>
                      </a:r>
                      <a:r>
                        <a:rPr lang="en-US" sz="1600" b="1" baseline="30000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en-US" sz="18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Relative Hum. (%)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      </a:t>
                      </a: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:  73.7%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Agro climatic Zone      :  High Altitude Zone (KE – 4)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Blip>
                          <a:blip r:embed="rId4"/>
                        </a:buBlip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Agro Ecological Zone  : </a:t>
                      </a:r>
                      <a:r>
                        <a:rPr lang="en-IN" sz="1600" b="1" dirty="0" smtClean="0">
                          <a:latin typeface="Arial" pitchFamily="34" charset="0"/>
                          <a:cs typeface="Arial" pitchFamily="34" charset="0"/>
                        </a:rPr>
                        <a:t>Western Plains and </a:t>
                      </a:r>
                      <a:r>
                        <a:rPr lang="en-IN" sz="1600" b="1" dirty="0" err="1" smtClean="0">
                          <a:latin typeface="Arial" pitchFamily="34" charset="0"/>
                          <a:cs typeface="Arial" pitchFamily="34" charset="0"/>
                        </a:rPr>
                        <a:t>Ghat</a:t>
                      </a:r>
                      <a:r>
                        <a:rPr lang="en-IN" sz="1600" b="1" dirty="0" smtClean="0">
                          <a:latin typeface="Arial" pitchFamily="34" charset="0"/>
                          <a:cs typeface="Arial" pitchFamily="34" charset="0"/>
                        </a:rPr>
                        <a:t> region(XII)</a:t>
                      </a:r>
                      <a:endParaRPr lang="en-IN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15" descr="C:\Users\kvk\Desktop\dancing_star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1981200"/>
            <a:ext cx="3810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6878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76200" y="-24"/>
          <a:ext cx="8924956" cy="2651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23900"/>
                <a:gridCol w="8001056"/>
              </a:tblGrid>
              <a:tr h="25653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Technological options</a:t>
                      </a:r>
                      <a:endParaRPr kumimoji="0" lang="en-IN" sz="1800" b="1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400" kern="1200" dirty="0" smtClean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24" marB="45724"/>
                </a:tc>
              </a:tr>
              <a:tr h="448939">
                <a:tc>
                  <a:txBody>
                    <a:bodyPr/>
                    <a:lstStyle/>
                    <a:p>
                      <a:r>
                        <a:rPr kumimoji="0" lang="en-IN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TO1</a:t>
                      </a:r>
                      <a:endParaRPr lang="en-US" sz="1800" b="1" baseline="30000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Farmers Practice ( Basal</a:t>
                      </a:r>
                      <a:r>
                        <a:rPr kumimoji="0" lang="en-IN" sz="18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 application of FYM + complex fertilizers+ Secondary nutrients</a:t>
                      </a:r>
                      <a:r>
                        <a:rPr kumimoji="0" lang="en-IN" sz="1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)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48939">
                <a:tc>
                  <a:txBody>
                    <a:bodyPr/>
                    <a:lstStyle/>
                    <a:p>
                      <a:r>
                        <a:rPr kumimoji="0" lang="en-IN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TO2</a:t>
                      </a: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Recommended POP fertilizers(FYM 10 kg, N-20 g, P-20 g, K- 15 g/plant + Boron spray @1.5g/lit)</a:t>
                      </a:r>
                      <a:endParaRPr lang="en-IN" sz="18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48939">
                <a:tc>
                  <a:txBody>
                    <a:bodyPr/>
                    <a:lstStyle/>
                    <a:p>
                      <a:r>
                        <a:rPr kumimoji="0" lang="en-IN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TO3</a:t>
                      </a:r>
                      <a:br>
                        <a:rPr kumimoji="0" lang="en-IN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</a:b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FYM- 10 kg , N-110g, P- 60g, K-110g per vine/annum +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 IIHR micronutrient spray @ 1g/lit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2068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TO4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FYM- 10 kg , N-110g, P- 60g, K-110g per vine/annum  +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Ayar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 @ 50g/plant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10" name="Content Placeholder 3" descr="C:\Users\MANJU\Desktop\IMG_20200625_160809.jpg"/>
          <p:cNvPicPr>
            <a:picLocks noChangeAspect="1" noChangeArrowheads="1"/>
          </p:cNvPicPr>
          <p:nvPr/>
        </p:nvPicPr>
        <p:blipFill>
          <a:blip r:embed="rId2" cstate="print"/>
          <a:srcRect l="9194" t="7143" r="7783"/>
          <a:stretch>
            <a:fillRect/>
          </a:stretch>
        </p:blipFill>
        <p:spPr bwMode="auto">
          <a:xfrm>
            <a:off x="6286512" y="2714620"/>
            <a:ext cx="2725634" cy="2214578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3857620" y="2786058"/>
            <a:ext cx="2428892" cy="107157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IIHR Micro Nutrient sprayed fruit</a:t>
            </a:r>
            <a:endParaRPr lang="en-US" b="1" dirty="0"/>
          </a:p>
        </p:txBody>
      </p:sp>
      <p:sp>
        <p:nvSpPr>
          <p:cNvPr id="11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pic>
        <p:nvPicPr>
          <p:cNvPr id="12" name="Picture 3" descr="C:\Users\PC\Desktop\SAVE_20200623_1038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786190"/>
            <a:ext cx="2951142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H:\ARM (2018-19)\(Ag. Extn) SMS\OFT field at Vattavada village, KVK, Idukk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305866"/>
            <a:ext cx="2928958" cy="2124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Rectangle 2056"/>
          <p:cNvSpPr>
            <a:spLocks noChangeArrowheads="1"/>
          </p:cNvSpPr>
          <p:nvPr/>
        </p:nvSpPr>
        <p:spPr bwMode="auto">
          <a:xfrm>
            <a:off x="1600200" y="76200"/>
            <a:ext cx="7315200" cy="685800"/>
          </a:xfrm>
          <a:prstGeom prst="snip2Diag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03364543"/>
              </p:ext>
            </p:extLst>
          </p:nvPr>
        </p:nvGraphicFramePr>
        <p:xfrm>
          <a:off x="76201" y="457201"/>
          <a:ext cx="9067800" cy="3111923"/>
        </p:xfrm>
        <a:graphic>
          <a:graphicData uri="http://schemas.openxmlformats.org/drawingml/2006/table">
            <a:tbl>
              <a:tblPr/>
              <a:tblGrid>
                <a:gridCol w="3138477"/>
                <a:gridCol w="1439943"/>
                <a:gridCol w="1432886"/>
                <a:gridCol w="1528247"/>
                <a:gridCol w="1528247"/>
              </a:tblGrid>
              <a:tr h="2600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Parameters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2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TO4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247424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Fruit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drop (%)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47424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Malformed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fruits (%)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47424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TSS (</a:t>
                      </a: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Brix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unit)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11.0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11.6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12.3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11.9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2545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Average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weight of fruit (Kg)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0.15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0.18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0.23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0.20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600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Yield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(q/ha)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600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Gross Cost (Rs/ha)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215000.00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210000.00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200000.00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212000.00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600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Gross Return (</a:t>
                      </a: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Rs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350000.00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450000.00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500000.00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400000.00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600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Net return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135000.00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240000.00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300000.00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188000.00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600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 ratio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1.62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2.14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1.88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0" y="485776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Feed back</a:t>
            </a:r>
            <a:endParaRPr lang="en-US" sz="2400" b="1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TO-3 showed better result in terms of size , appearance and  juiciness of fruit which increased the marketability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65743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Conclusion</a:t>
            </a:r>
          </a:p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TO3 was found effective in terms of yield, less fruit fall  and less malformed fruits as compared to other treatments.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191489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Rectangle 2056"/>
          <p:cNvSpPr>
            <a:spLocks noChangeArrowheads="1"/>
          </p:cNvSpPr>
          <p:nvPr/>
        </p:nvSpPr>
        <p:spPr bwMode="auto">
          <a:xfrm>
            <a:off x="1600200" y="76200"/>
            <a:ext cx="7315200" cy="685800"/>
          </a:xfrm>
          <a:prstGeom prst="snip2Diag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71442689"/>
              </p:ext>
            </p:extLst>
          </p:nvPr>
        </p:nvGraphicFramePr>
        <p:xfrm>
          <a:off x="142844" y="714357"/>
          <a:ext cx="9001156" cy="2758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81965"/>
                <a:gridCol w="5219191"/>
              </a:tblGrid>
              <a:tr h="240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Devikulam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40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Season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Through out the year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40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Situation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Homestead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406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40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trials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654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Prioritized Problem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1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 availability of quality layer chicks, low growth rate, poor laying performance  and feather pecking 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9" name="Footer Placeholder 3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OFT 6. ASSESSMENT OF PRODUCTION PERFORMANCE OF DIFFERENT BREEDS OF POULTRY UNDER HOMESTEADs IN HIGHRANGES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9565243"/>
              </p:ext>
            </p:extLst>
          </p:nvPr>
        </p:nvGraphicFramePr>
        <p:xfrm>
          <a:off x="0" y="3602376"/>
          <a:ext cx="9144001" cy="2907411"/>
        </p:xfrm>
        <a:graphic>
          <a:graphicData uri="http://schemas.openxmlformats.org/drawingml/2006/table">
            <a:tbl>
              <a:tblPr/>
              <a:tblGrid>
                <a:gridCol w="937847"/>
                <a:gridCol w="8206154"/>
              </a:tblGrid>
              <a:tr h="295769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Technological options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TO1</a:t>
                      </a:r>
                      <a:r>
                        <a:rPr lang="en-IN" sz="1800" b="1" baseline="30000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Rearing</a:t>
                      </a:r>
                      <a:r>
                        <a:rPr lang="en-IN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non descript breeds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5356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TO2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Rearing of  Kalinga Brown chicks as per recommended concentrate feed along with mineral mixture and vitamin supplements </a:t>
                      </a:r>
                      <a:r>
                        <a:rPr lang="en-US" sz="1800" b="1" i="1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(CPDO)</a:t>
                      </a: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54123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TO3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Rearing of B V 380 chicks as per recommended concentrate feed along with mineral mixture and vitamin 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supplements </a:t>
                      </a:r>
                      <a:r>
                        <a:rPr kumimoji="0" lang="en-US" sz="1800" b="1" kern="1200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en-US" sz="1800" b="1" kern="1200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CPDO)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6400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TO4</a:t>
                      </a:r>
                      <a:endParaRPr lang="en-US" sz="1800" b="1" dirty="0" smtClean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Rearing of Krishi bro chicks as per recommended concentrate feed along with mineral mixture and vitamin supplements </a:t>
                      </a: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(DPR)</a:t>
                      </a:r>
                      <a:endParaRPr lang="en-US" sz="1800" b="1" dirty="0">
                        <a:solidFill>
                          <a:srgbClr val="FF339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="" xmlns:p14="http://schemas.microsoft.com/office/powerpoint/2010/main" val="169805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Rectangle 2056"/>
          <p:cNvSpPr>
            <a:spLocks noChangeArrowheads="1"/>
          </p:cNvSpPr>
          <p:nvPr/>
        </p:nvSpPr>
        <p:spPr bwMode="auto">
          <a:xfrm>
            <a:off x="1600200" y="76200"/>
            <a:ext cx="7315200" cy="685800"/>
          </a:xfrm>
          <a:prstGeom prst="snip2Diag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906523"/>
              </p:ext>
            </p:extLst>
          </p:nvPr>
        </p:nvGraphicFramePr>
        <p:xfrm>
          <a:off x="71406" y="-24"/>
          <a:ext cx="9001156" cy="2150256"/>
        </p:xfrm>
        <a:graphic>
          <a:graphicData uri="http://schemas.openxmlformats.org/drawingml/2006/table">
            <a:tbl>
              <a:tblPr/>
              <a:tblGrid>
                <a:gridCol w="3857638"/>
                <a:gridCol w="1335336"/>
                <a:gridCol w="1269394"/>
                <a:gridCol w="1269394"/>
                <a:gridCol w="1269394"/>
              </a:tblGrid>
              <a:tr h="1827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Parameters</a:t>
                      </a:r>
                      <a:endParaRPr lang="en-US" sz="20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</a:t>
                      </a: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en-US" sz="20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TO2</a:t>
                      </a:r>
                      <a:endParaRPr lang="en-US" sz="20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</a:t>
                      </a: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US" sz="20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4</a:t>
                      </a:r>
                      <a:endParaRPr lang="en-US" sz="2000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7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Age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at sexual maturity (days)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7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Body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weight (Kg)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0.980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1.410</a:t>
                      </a: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1.400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1.450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7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Mortality(%)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7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Feather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pecking(%)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59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Annual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Egg production(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Nos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79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162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284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169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3857620" y="4500570"/>
            <a:ext cx="1285884" cy="36933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BV 380</a:t>
            </a:r>
            <a:endParaRPr lang="en-US" sz="16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4" descr="B V 380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071802" y="2214554"/>
            <a:ext cx="2928958" cy="2247704"/>
          </a:xfrm>
          <a:prstGeom prst="rect">
            <a:avLst/>
          </a:prstGeom>
        </p:spPr>
      </p:pic>
      <p:pic>
        <p:nvPicPr>
          <p:cNvPr id="8" name="Content Placeholder 6" descr="Krishi bro.jp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143636" y="2214554"/>
            <a:ext cx="2928958" cy="2214578"/>
          </a:xfrm>
          <a:prstGeom prst="rect">
            <a:avLst/>
          </a:prstGeom>
        </p:spPr>
      </p:pic>
      <p:pic>
        <p:nvPicPr>
          <p:cNvPr id="9" name="Content Placeholder 8" descr="Kalinga brown.jpg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4773" y="2214554"/>
            <a:ext cx="2975591" cy="2214579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786578" y="4500570"/>
            <a:ext cx="1643074" cy="36933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KRISHI BRO</a:t>
            </a:r>
            <a:endParaRPr lang="en-US" sz="16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7158" y="4500570"/>
            <a:ext cx="2428892" cy="36933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KALINGA  BROWN</a:t>
            </a:r>
            <a:endParaRPr lang="en-US" sz="16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485776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Conclusion</a:t>
            </a:r>
          </a:p>
          <a:p>
            <a:pPr algn="just"/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BV 380 was found effective in terms of egg yield/ annum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32" y="542926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Feed back</a:t>
            </a:r>
          </a:p>
          <a:p>
            <a:pPr algn="just"/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Kalinga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brown, BV 380 and Krishi bro was found effective in terms of adaptability in high ranges and Krishi bro attained higher body weight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881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J:\19-20 PHOTOS\oft\oft - Tapioca\harvest 15-1-20\IMG-20200116-WA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3714752"/>
            <a:ext cx="3472293" cy="269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J:\19-20 PHOTOS\oft\oft - Tapioca\fv 19-12-19\IMG201912191205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5959" y="985838"/>
            <a:ext cx="3396532" cy="2586038"/>
          </a:xfrm>
          <a:prstGeom prst="rect">
            <a:avLst/>
          </a:prstGeom>
          <a:noFill/>
        </p:spPr>
      </p:pic>
      <p:pic>
        <p:nvPicPr>
          <p:cNvPr id="7" name="Picture 4" descr="J:\19-20 PHOTOS\oft\oft - Tapioca\harvest 15-1-20\IMG-20200116-WA00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3929067"/>
            <a:ext cx="4419600" cy="2624134"/>
          </a:xfrm>
          <a:prstGeom prst="rect">
            <a:avLst/>
          </a:prstGeom>
          <a:noFill/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30235447"/>
              </p:ext>
            </p:extLst>
          </p:nvPr>
        </p:nvGraphicFramePr>
        <p:xfrm>
          <a:off x="0" y="914401"/>
          <a:ext cx="5572132" cy="2987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1292"/>
                <a:gridCol w="3830840"/>
              </a:tblGrid>
              <a:tr h="484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Valiathovala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village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740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Rabi 2018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740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Situation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Irrigated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740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ha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740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No. of trials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576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Prioritized Problem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163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Soil</a:t>
                      </a:r>
                      <a:r>
                        <a:rPr lang="en-US" sz="2000" b="1" baseline="0" dirty="0" smtClean="0"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 acidity, Secondary and micronutrient deficiency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12" name="Footer Placeholder 3"/>
          <p:cNvSpPr txBox="1">
            <a:spLocks/>
          </p:cNvSpPr>
          <p:nvPr/>
        </p:nvSpPr>
        <p:spPr>
          <a:xfrm>
            <a:off x="0" y="0"/>
            <a:ext cx="9144000" cy="869156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OFT 7. ASSESSMENT OF CUSTOMIZED FERTILIZER FORMULATION FOR CASSAVA  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(2018-19)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75592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6200" y="-1"/>
          <a:ext cx="5210180" cy="29718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40534"/>
                <a:gridCol w="4469646"/>
              </a:tblGrid>
              <a:tr h="47960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                          Technological options</a:t>
                      </a:r>
                      <a:endParaRPr kumimoji="0" lang="en-IN" sz="1800" b="1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400" kern="1200" dirty="0" smtClean="0">
                        <a:solidFill>
                          <a:schemeClr val="dk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24" marB="45724"/>
                </a:tc>
              </a:tr>
              <a:tr h="442714">
                <a:tc>
                  <a:txBody>
                    <a:bodyPr/>
                    <a:lstStyle/>
                    <a:p>
                      <a:r>
                        <a:rPr kumimoji="0" lang="en-IN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TO1</a:t>
                      </a:r>
                      <a:endParaRPr lang="en-US" sz="1800" b="1" baseline="30000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Farmers Practice</a:t>
                      </a:r>
                    </a:p>
                  </a:txBody>
                  <a:tcPr marT="45724" marB="45724">
                    <a:solidFill>
                      <a:srgbClr val="93FF93"/>
                    </a:solidFill>
                  </a:tcPr>
                </a:tc>
              </a:tr>
              <a:tr h="512887">
                <a:tc>
                  <a:txBody>
                    <a:bodyPr/>
                    <a:lstStyle/>
                    <a:p>
                      <a:r>
                        <a:rPr kumimoji="0" lang="en-IN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TO2</a:t>
                      </a:r>
                    </a:p>
                  </a:txBody>
                  <a:tcPr marT="45724" marB="45724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Recommended POP fertilizers</a:t>
                      </a:r>
                      <a:endParaRPr lang="en-IN" sz="18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93FF93"/>
                    </a:solidFill>
                  </a:tcPr>
                </a:tc>
              </a:tr>
              <a:tr h="768297">
                <a:tc>
                  <a:txBody>
                    <a:bodyPr/>
                    <a:lstStyle/>
                    <a:p>
                      <a:r>
                        <a:rPr kumimoji="0" lang="en-IN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TO3</a:t>
                      </a:r>
                      <a:br>
                        <a:rPr kumimoji="0" lang="en-IN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</a:b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Customized fertilizer formulation @ 500 kg/ha 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93FF93"/>
                    </a:solidFill>
                  </a:tcPr>
                </a:tc>
              </a:tr>
              <a:tr h="76829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TO4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Customized fertilizer formulation @ 625kg/ha 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 descr="J:\19-20 PHOTOS\oft\oft - Tapioca\OFT customized Fv 5-3-19 2 nd  month\20190805_1203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60960"/>
            <a:ext cx="3643338" cy="3101119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42846" y="3071810"/>
          <a:ext cx="5072097" cy="3357585"/>
        </p:xfrm>
        <a:graphic>
          <a:graphicData uri="http://schemas.openxmlformats.org/drawingml/2006/table">
            <a:tbl>
              <a:tblPr/>
              <a:tblGrid>
                <a:gridCol w="1383301"/>
                <a:gridCol w="922199"/>
                <a:gridCol w="922199"/>
                <a:gridCol w="922199"/>
                <a:gridCol w="922199"/>
              </a:tblGrid>
              <a:tr h="31105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Soil test report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 smtClean="0">
                        <a:solidFill>
                          <a:schemeClr val="tx1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 smtClean="0">
                        <a:solidFill>
                          <a:schemeClr val="tx1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 smtClean="0">
                        <a:solidFill>
                          <a:schemeClr val="tx1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10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TO-1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TO-2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TO-4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853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Soil pH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4.30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6.2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612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Potassium (Kg/ha)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612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Calcium </a:t>
                      </a: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meq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/100g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612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Magesium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meq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/100g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0.45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0.56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0.67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062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Zinc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ppm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0626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Boron </a:t>
                      </a: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ppm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pic>
        <p:nvPicPr>
          <p:cNvPr id="11" name="Content Placeholder 10" descr="tAPIOCA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357818" y="3429000"/>
            <a:ext cx="3659020" cy="3000396"/>
          </a:xfr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Rectangle 2056"/>
          <p:cNvSpPr>
            <a:spLocks noChangeArrowheads="1"/>
          </p:cNvSpPr>
          <p:nvPr/>
        </p:nvSpPr>
        <p:spPr bwMode="auto">
          <a:xfrm>
            <a:off x="1600200" y="76200"/>
            <a:ext cx="7315200" cy="685800"/>
          </a:xfrm>
          <a:prstGeom prst="snip2Diag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rgbClr val="0000CC"/>
              </a:solidFill>
              <a:latin typeface="+mn-lt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03364543"/>
              </p:ext>
            </p:extLst>
          </p:nvPr>
        </p:nvGraphicFramePr>
        <p:xfrm>
          <a:off x="76200" y="457201"/>
          <a:ext cx="9067801" cy="3600912"/>
        </p:xfrm>
        <a:graphic>
          <a:graphicData uri="http://schemas.openxmlformats.org/drawingml/2006/table">
            <a:tbl>
              <a:tblPr/>
              <a:tblGrid>
                <a:gridCol w="3113326"/>
                <a:gridCol w="1465095"/>
                <a:gridCol w="1432886"/>
                <a:gridCol w="1528247"/>
                <a:gridCol w="1528247"/>
              </a:tblGrid>
              <a:tr h="3122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Parameters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TO1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2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TO4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297149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Wt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of tubers/plant (kg)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9.5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97149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No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. of tubers/plant (No)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22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Plant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height (cm)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22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Tuber length (cm)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22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Tuber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girth (cm)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10.1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10.97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11.8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10.7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22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Yield (t/ha)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10.1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12.8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15.8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14.2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22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Gross Cost (Rs/ha)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240000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264352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210105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231900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2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Gross Return (</a:t>
                      </a: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Rs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303300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386700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474600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426900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62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122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Net return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63300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122348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264495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195000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200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 ratio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1.26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1.46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1.84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0" y="5357826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Feed back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Customized fertilizer1 @ 500kg/ha application showed better result in tuber girth, length and cooking quality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07194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Conclusion</a:t>
            </a:r>
          </a:p>
          <a:p>
            <a:pPr algn="just"/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Customized fertilizers gave better result in yield, weight of tubers and also reduction in nutrient deficiencies.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191489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2278357"/>
              </p:ext>
            </p:extLst>
          </p:nvPr>
        </p:nvGraphicFramePr>
        <p:xfrm>
          <a:off x="71437" y="491933"/>
          <a:ext cx="8929719" cy="6120310"/>
        </p:xfrm>
        <a:graphic>
          <a:graphicData uri="http://schemas.openxmlformats.org/drawingml/2006/table">
            <a:tbl>
              <a:tblPr/>
              <a:tblGrid>
                <a:gridCol w="430475"/>
                <a:gridCol w="1498320"/>
                <a:gridCol w="5384824"/>
                <a:gridCol w="671659"/>
                <a:gridCol w="944441"/>
              </a:tblGrid>
              <a:tr h="460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Sl.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Crop/ Enterprise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Title of FLDs 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No. of Demo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Budget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Rs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Paddy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Demonstration  on  AKSHAYA  variety of rice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25000.00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Paddy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Demonstration on the effect of fine silica in paddy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24250.00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Cowpea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Enhancing productivity and nitrogen use efficiency in cowpea 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35450.00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Cowpea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Bio-intensive pest management in cowpea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9100.00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Cabbage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Integrated crop management in cabbage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33400.00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Bitter gourd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Bio-intensive pest management in bitter gourd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22000.00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Carrot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Bio-intensive pest management of root  knot nematode and soft rot in carrot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8500.00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Peppino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Introduction of </a:t>
                      </a:r>
                      <a:r>
                        <a:rPr kumimoji="0" lang="en-US" sz="14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pepino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en-US" sz="1400" b="1" i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Solanum</a:t>
                      </a:r>
                      <a:r>
                        <a:rPr kumimoji="0" lang="en-US" sz="1400" b="1" i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muricatum</a:t>
                      </a:r>
                      <a:r>
                        <a:rPr kumimoji="0" lang="en-US" sz="1400" b="1" i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 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as an exotic salad vegetable in high ranges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11250.00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Banana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Demonstration of INM in banana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23250.00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Kiwi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Popularization of kiwi fruit in high ranges of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idukki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district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17300.00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Dairy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Demonstration on ethno veterinary medicine (EVM) for bloat in dairy cattle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3000.00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98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Dairy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Prophylactic management of mastitis in dairy cows by using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masti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-guard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7500.00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Dairy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Demonstration on estrus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synchronization in cattle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8000.00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Nutrition garden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Implementation of home stead garden  for easy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availability of Nutritional plants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15000.00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2018-19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TOTAL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68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243000.00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1004" marR="31004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Amorphophallus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Demonstration of acrid free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variety (Gajendra) of Amorphophallus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646" marR="44646" marT="62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Footer Placeholder 3"/>
          <p:cNvSpPr txBox="1">
            <a:spLocks/>
          </p:cNvSpPr>
          <p:nvPr/>
        </p:nvSpPr>
        <p:spPr>
          <a:xfrm>
            <a:off x="0" y="76200"/>
            <a:ext cx="9144000" cy="366712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LIST OF APPROVED FLDs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ransplanting of Akshaya variety of paddy-F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66634"/>
            <a:ext cx="5486400" cy="2667000"/>
          </a:xfrm>
          <a:prstGeom prst="rect">
            <a:avLst/>
          </a:prstGeom>
        </p:spPr>
      </p:pic>
      <p:pic>
        <p:nvPicPr>
          <p:cNvPr id="18" name="Picture 17" descr="diagnostic visit.jpg"/>
          <p:cNvPicPr>
            <a:picLocks noChangeAspect="1"/>
          </p:cNvPicPr>
          <p:nvPr/>
        </p:nvPicPr>
        <p:blipFill>
          <a:blip r:embed="rId3" cstate="print"/>
          <a:srcRect r="13043"/>
          <a:stretch>
            <a:fillRect/>
          </a:stretch>
        </p:blipFill>
        <p:spPr>
          <a:xfrm>
            <a:off x="5562600" y="3733800"/>
            <a:ext cx="3581399" cy="2895599"/>
          </a:xfrm>
          <a:prstGeom prst="rect">
            <a:avLst/>
          </a:prstGeom>
        </p:spPr>
      </p:pic>
      <p:pic>
        <p:nvPicPr>
          <p:cNvPr id="11" name="Picture 10" descr="method demonstration on mat nursery preparation.jpg"/>
          <p:cNvPicPr>
            <a:picLocks noChangeAspect="1"/>
          </p:cNvPicPr>
          <p:nvPr/>
        </p:nvPicPr>
        <p:blipFill>
          <a:blip r:embed="rId4" cstate="print"/>
          <a:srcRect r="10256" b="5128"/>
          <a:stretch>
            <a:fillRect/>
          </a:stretch>
        </p:blipFill>
        <p:spPr>
          <a:xfrm>
            <a:off x="5554134" y="457200"/>
            <a:ext cx="3589866" cy="3200400"/>
          </a:xfrm>
          <a:prstGeom prst="rect">
            <a:avLst/>
          </a:prstGeom>
        </p:spPr>
      </p:pic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1977440"/>
              </p:ext>
            </p:extLst>
          </p:nvPr>
        </p:nvGraphicFramePr>
        <p:xfrm>
          <a:off x="0" y="457200"/>
          <a:ext cx="5486400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9800"/>
                <a:gridCol w="3276600"/>
              </a:tblGrid>
              <a:tr h="2657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Udumbanchola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657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Area under  paddy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657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657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Kharif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2019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10628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Prioritized Problem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287338" indent="-233363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Continuous cultivation of traditional variety</a:t>
                      </a:r>
                    </a:p>
                    <a:p>
                      <a:pPr marL="287338" indent="-233363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Heavy incidence of pest and disease (yield loss 17-26 %)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4650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Demonstration of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Akshaya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variety of rice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FLD 1.  DEMONSTRATION OF AKSHAYA VARIETY OF RICE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29380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G_20200114_151322.jpg"/>
          <p:cNvPicPr>
            <a:picLocks noChangeAspect="1"/>
          </p:cNvPicPr>
          <p:nvPr/>
        </p:nvPicPr>
        <p:blipFill>
          <a:blip r:embed="rId2" cstate="print"/>
          <a:srcRect r="53571"/>
          <a:stretch>
            <a:fillRect/>
          </a:stretch>
        </p:blipFill>
        <p:spPr>
          <a:xfrm>
            <a:off x="5867400" y="381001"/>
            <a:ext cx="3276600" cy="213359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5010934"/>
              </p:ext>
            </p:extLst>
          </p:nvPr>
        </p:nvGraphicFramePr>
        <p:xfrm>
          <a:off x="0" y="415036"/>
          <a:ext cx="5791201" cy="35242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0480"/>
                <a:gridCol w="1060361"/>
                <a:gridCol w="1060360"/>
              </a:tblGrid>
              <a:tr h="3097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</a:tr>
              <a:tr h="4336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No. of productive tillers/hill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19 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24 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543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Number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of grains/panicle  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(no.)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120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158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543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Test weight (g)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29.5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702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Disease incidence (%)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543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Yield (q/ha)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511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097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Cost (Rs./ha)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140000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140000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097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Return(Rs./ha)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298410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397500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097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Net Return (Rs./ha)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158410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257500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097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2.13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2.84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-76200" y="457200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90513" algn="just"/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Cultivation of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Akshaya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variety of paddy in high range performed better than traditional variety  with respect to high yield, non lodging, straw yield and pest  below ETL</a:t>
            </a:r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5702874"/>
            <a:ext cx="2971799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Technology  up scaling:  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000504"/>
            <a:ext cx="1752599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FEED BACK:  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Field d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2514600"/>
            <a:ext cx="3276600" cy="2103962"/>
          </a:xfrm>
          <a:prstGeom prst="rect">
            <a:avLst/>
          </a:prstGeom>
        </p:spPr>
      </p:pic>
      <p:sp>
        <p:nvSpPr>
          <p:cNvPr id="15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76200" y="606006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90513" algn="just"/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KAU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Akshaya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variety adopted through FPOs with an area of 25ha</a:t>
            </a:r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77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72171393"/>
              </p:ext>
            </p:extLst>
          </p:nvPr>
        </p:nvGraphicFramePr>
        <p:xfrm>
          <a:off x="152400" y="58062"/>
          <a:ext cx="4191000" cy="622845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879713"/>
                <a:gridCol w="2311287"/>
              </a:tblGrid>
              <a:tr h="3353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</a:t>
                      </a:r>
                      <a:endParaRPr lang="en-IN" sz="2000" b="1" dirty="0">
                        <a:solidFill>
                          <a:srgbClr val="0066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Rainfall (mm)</a:t>
                      </a:r>
                      <a:endParaRPr lang="en-IN" sz="2000" b="1" dirty="0">
                        <a:solidFill>
                          <a:srgbClr val="0066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31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2019</a:t>
                      </a:r>
                      <a:endParaRPr lang="en-IN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122.0</a:t>
                      </a:r>
                      <a:endParaRPr lang="en-IN" sz="2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31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2019</a:t>
                      </a:r>
                      <a:endParaRPr lang="en-IN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190.0</a:t>
                      </a:r>
                      <a:endParaRPr lang="en-IN" sz="2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31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n-IN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356.0</a:t>
                      </a:r>
                      <a:endParaRPr lang="en-IN" sz="2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31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2019</a:t>
                      </a:r>
                      <a:endParaRPr lang="en-IN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454.0</a:t>
                      </a:r>
                      <a:endParaRPr lang="en-IN" sz="2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31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Aug. 2019</a:t>
                      </a:r>
                      <a:endParaRPr lang="en-IN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287.0</a:t>
                      </a:r>
                      <a:endParaRPr lang="en-IN" sz="2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31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Sep. 2019</a:t>
                      </a:r>
                      <a:endParaRPr lang="en-IN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184.0</a:t>
                      </a:r>
                      <a:endParaRPr lang="en-IN" sz="2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31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Oct. 2019</a:t>
                      </a:r>
                      <a:endParaRPr lang="en-IN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271.0</a:t>
                      </a:r>
                      <a:endParaRPr lang="en-IN" sz="2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31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2019</a:t>
                      </a:r>
                      <a:endParaRPr lang="en-IN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181.0</a:t>
                      </a:r>
                      <a:endParaRPr lang="en-IN" sz="2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31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2019</a:t>
                      </a:r>
                      <a:endParaRPr lang="en-IN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73.0</a:t>
                      </a:r>
                      <a:endParaRPr lang="en-IN" sz="2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31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Jan. 2020</a:t>
                      </a:r>
                      <a:endParaRPr lang="en-IN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15.24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1" marB="952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31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Feb. 2020</a:t>
                      </a:r>
                      <a:endParaRPr lang="en-IN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25.4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1" marB="952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31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Mar. 2020</a:t>
                      </a:r>
                      <a:endParaRPr lang="en-IN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53.3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1" marB="952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193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TOTAL</a:t>
                      </a:r>
                      <a:endParaRPr lang="en-IN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2211.94mm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9525" marT="9521" marB="952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9124" y="71415"/>
            <a:ext cx="4652962" cy="509833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572000" y="76200"/>
            <a:ext cx="4373880" cy="42384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RAINFALL 2019 - 20</a:t>
            </a:r>
            <a:endParaRPr lang="en-I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5219720"/>
            <a:ext cx="4358640" cy="106680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WEST MONSOON – 1281 mm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EAST MONSOON –  525mm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–  405.94mm</a:t>
            </a:r>
            <a:endParaRPr lang="en-I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J:\19-20 PHOTOS\fld\FLD paddy\method demos\04-09-2019 method demo fine silica application\Photos\IMG-20190905-WA00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642918"/>
            <a:ext cx="3313723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J:\19-20 PHOTOS\fld\FLD paddy\FV 14-1-20 grain maturation stage\20200114_1458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3714752"/>
            <a:ext cx="4449590" cy="2825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 descr="J:\19-20 PHOTOS\fld\FLD paddy\field visits\fV 2-12-19 paddy fld field\observation taken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714752"/>
            <a:ext cx="3333743" cy="278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1977440"/>
              </p:ext>
            </p:extLst>
          </p:nvPr>
        </p:nvGraphicFramePr>
        <p:xfrm>
          <a:off x="76200" y="642918"/>
          <a:ext cx="563880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3158"/>
                <a:gridCol w="2945642"/>
              </a:tblGrid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Udumbanchola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Area under paddy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Kharif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Prioritized Problem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287338" indent="-233363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Soil acidity</a:t>
                      </a:r>
                      <a:endParaRPr lang="en-US" sz="1800" b="1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287338" indent="-233363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Iron toxicity</a:t>
                      </a:r>
                    </a:p>
                    <a:p>
                      <a:pPr marL="287338" indent="-233363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Nutrient deficiencies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Integrated Nutrient Management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57148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FLD 2.  DEMONSTRATION ON THE EFFECT OF FINE SILICA IN IRON TOXIC SOILS OF PADDY</a:t>
            </a:r>
            <a:endParaRPr lang="en-US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29380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5010934"/>
              </p:ext>
            </p:extLst>
          </p:nvPr>
        </p:nvGraphicFramePr>
        <p:xfrm>
          <a:off x="0" y="425322"/>
          <a:ext cx="9144001" cy="44531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47658"/>
                <a:gridCol w="2019857"/>
                <a:gridCol w="2276486"/>
              </a:tblGrid>
              <a:tr h="2255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</a:tr>
              <a:tr h="2255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Soil pH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4.3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6.2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255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% reduction in iron toxicity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779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 of panicles/plant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779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 </a:t>
                      </a: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chaffiness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779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 root rot incidence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779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 of tillers/hill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779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 of grains/panicle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779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Yield (t/ha)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6.9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255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Cost (Rs/ha)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127500.00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136000.00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255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Return (Rs/ha)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285900.00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368800.00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255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Net Return (Rs/ha)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158400.00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232800.00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255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2.24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2.71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65573" name="TextBox 11"/>
          <p:cNvSpPr txBox="1">
            <a:spLocks noChangeArrowheads="1"/>
          </p:cNvSpPr>
          <p:nvPr/>
        </p:nvSpPr>
        <p:spPr bwMode="auto">
          <a:xfrm>
            <a:off x="0" y="521156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Application of fine silica @ 100kg / ha enhanced the root proliferation and   absorption of Ca &amp; Boron 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RESULTS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5845750"/>
            <a:ext cx="2971799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Technology  up scaling:  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845618"/>
            <a:ext cx="1752599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FEED BACK:  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-32" y="6211693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Application of fine silica adopted by Tribal Development Project and covered an area of 28ha in Adimali Block</a:t>
            </a:r>
          </a:p>
        </p:txBody>
      </p:sp>
    </p:spTree>
    <p:extLst>
      <p:ext uri="{BB962C8B-B14F-4D97-AF65-F5344CB8AC3E}">
        <p14:creationId xmlns:p14="http://schemas.microsoft.com/office/powerpoint/2010/main" xmlns="" val="28777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J:\19-20 PHOTOS\fld\fld cowpea 2019\cowpea harvested\IMG-20200617-WA00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14678" y="3286124"/>
            <a:ext cx="2857520" cy="3025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J:\19-20 PHOTOS\fld\fld cowpea 2019\cowpea harvested\IMG-20200617-WA00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7" y="3286124"/>
            <a:ext cx="3000396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Content Placeholder 12" descr="I:\oficial 18-19 new\photos 18-19\OFT- cowpea sampoorna\fv on 1-3-19 harvest\20190301_16154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3286124"/>
            <a:ext cx="2904038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71446" y="947734"/>
          <a:ext cx="9072554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59541"/>
                <a:gridCol w="4713013"/>
              </a:tblGrid>
              <a:tr h="2586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Vandanmedu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586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ha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586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61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Prioritized Problem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287338" indent="-233363">
                        <a:buFont typeface="Arial" pitchFamily="34" charset="0"/>
                        <a:buNone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nutrient efficiency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386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INM in cowpea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9" name="Footer Placeholder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FLD 3.  ENHANCING PRODUCTIVITY AND NITROGEN USE EFFICIENCY IN COWPEA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36766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-1" y="357166"/>
          <a:ext cx="6096000" cy="2143125"/>
        </p:xfrm>
        <a:graphic>
          <a:graphicData uri="http://schemas.openxmlformats.org/drawingml/2006/table">
            <a:tbl>
              <a:tblPr/>
              <a:tblGrid>
                <a:gridCol w="2612572"/>
                <a:gridCol w="1741714"/>
                <a:gridCol w="1741714"/>
              </a:tblGrid>
              <a:tr h="1781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Arial" pitchFamily="34" charset="0"/>
                        </a:rPr>
                        <a:t>Parameters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rPr>
                        <a:t>Check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727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Soil pH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4.30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6.2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727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Potassium (Kg/ha)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101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151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727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Calcium (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meq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/100g)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1.5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1.8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727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Magesium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  (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meq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/100g)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0.3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0.45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727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Zinc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 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ppm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0.7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0.5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72721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Arial" pitchFamily="34" charset="0"/>
                        </a:rPr>
                        <a:t>Boron 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Arial" pitchFamily="34" charset="0"/>
                        </a:rPr>
                        <a:t>ppm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0.4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1.0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5803541"/>
              </p:ext>
            </p:extLst>
          </p:nvPr>
        </p:nvGraphicFramePr>
        <p:xfrm>
          <a:off x="9522" y="2643183"/>
          <a:ext cx="9134477" cy="2813685"/>
        </p:xfrm>
        <a:graphic>
          <a:graphicData uri="http://schemas.openxmlformats.org/drawingml/2006/table">
            <a:tbl>
              <a:tblPr/>
              <a:tblGrid>
                <a:gridCol w="5179342"/>
                <a:gridCol w="1977568"/>
                <a:gridCol w="1977567"/>
              </a:tblGrid>
              <a:tr h="104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Arial" pitchFamily="34" charset="0"/>
                        </a:rPr>
                        <a:t>Parameters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rPr>
                        <a:t>Check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851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Average Pod  length (cm)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50.1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66.2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851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No of seeds per pod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851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Average weight of pod (g)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851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Yield (t/ha)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13.0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851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Gross cost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89000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87000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851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Gross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income 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200000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260000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851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Net return (Rs./ha)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111000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173000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851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BCR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2.2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Arial" pitchFamily="34" charset="0"/>
                        </a:rPr>
                        <a:t>2.9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285728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SOIL TEST RESULTS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" name="Picture 4" descr="J:\19-20 PHOTOS\fld\fld cowpea 2019\cowpea harvested\IMG-20200617-WA00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357166"/>
            <a:ext cx="2786082" cy="2143140"/>
          </a:xfrm>
          <a:prstGeom prst="rect">
            <a:avLst/>
          </a:prstGeom>
          <a:noFill/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578645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 &amp; B deficiency was reduced as compared to check which  suppressed the Anthracnose disease and enhanced the yield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500702"/>
            <a:ext cx="1752599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FEED BACK:  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26721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FLD 4. BIO- INTENSIVE PEST AND DISEASE MANAGEMENT IN COWPEA</a:t>
            </a:r>
            <a:endParaRPr lang="en-US" sz="2400" b="1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6200" y="1071579"/>
          <a:ext cx="5710246" cy="55006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4098"/>
                <a:gridCol w="3286148"/>
              </a:tblGrid>
              <a:tr h="308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Udumbanchola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3FF93"/>
                    </a:solidFill>
                  </a:tcPr>
                </a:tc>
              </a:tr>
              <a:tr h="308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Kharif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dirty="0"/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08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Situation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Irrigated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084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2 ha</a:t>
                      </a:r>
                      <a:endParaRPr 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08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Demonstrations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08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Total Area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343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08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 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affected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  <a:endParaRPr 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5456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Prioritized problem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Indiscriminate use of chemical inputs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1020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Bio-intensive Pest Management along with Foliar  Spray of 1% PPFM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782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Source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OFT</a:t>
                      </a: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conducted-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KVK-Idukki (2016, 2017 &amp; 2018)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 descr="D:\COVID 19 work\PP Photos ARM\FLD\Front line demonstartion on Bio-intensive pest management in Cowpea field at Vandanmedu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9790" y="928670"/>
            <a:ext cx="315280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:\pendrive scan 1\PP Phots ARM 2019-20\Front Line Demonstration -Seed treament Arka Mangala with Microbial Consortium at KVK Far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857760"/>
            <a:ext cx="3139531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:\local apple disk E\Photos 2017-18\oft-fld 2017-18\cow pea anthracnose\IMG201701271130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000372"/>
            <a:ext cx="314327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1" y="571477"/>
          <a:ext cx="5924560" cy="3169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10394"/>
                <a:gridCol w="1407083"/>
                <a:gridCol w="1407083"/>
              </a:tblGrid>
              <a:tr h="3214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CC3399"/>
                          </a:solidFill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sz="2000" b="1" dirty="0">
                        <a:solidFill>
                          <a:srgbClr val="CC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CC3399"/>
                          </a:solidFill>
                          <a:latin typeface="Arial" pitchFamily="34" charset="0"/>
                          <a:cs typeface="Arial" pitchFamily="34" charset="0"/>
                        </a:rPr>
                        <a:t>Check </a:t>
                      </a:r>
                      <a:endParaRPr lang="en-US" sz="2000" b="1" dirty="0">
                        <a:solidFill>
                          <a:srgbClr val="CC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Disease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Index (%)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Pest Incidence (%)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Yield (q/ha)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112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155</a:t>
                      </a:r>
                      <a:endParaRPr lang="en-US" b="1" dirty="0">
                        <a:solidFill>
                          <a:srgbClr val="FF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Cost (Rs/ha)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165000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175000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Return (Rs/ha)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300500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387500</a:t>
                      </a:r>
                      <a:endParaRPr lang="en-US" b="1" dirty="0">
                        <a:solidFill>
                          <a:srgbClr val="FF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Net Return (Rs/ha)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135500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212500</a:t>
                      </a:r>
                      <a:endParaRPr lang="en-US" b="1" dirty="0">
                        <a:solidFill>
                          <a:srgbClr val="FF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1.82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2.21</a:t>
                      </a:r>
                      <a:endParaRPr lang="en-US" sz="1800" b="1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sz="2400" b="1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350" y="4286256"/>
            <a:ext cx="5967410" cy="21431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005000"/>
                </a:solidFill>
                <a:latin typeface="Arial" pitchFamily="34" charset="0"/>
                <a:cs typeface="Arial" pitchFamily="34" charset="0"/>
              </a:rPr>
              <a:t>Application of Bio agents along with PPFM increased the number of harvest, keeping quality, taste which lead to better acceptability (scale 5.0)</a:t>
            </a:r>
            <a:endParaRPr lang="en-US" sz="2400" b="1" i="1" dirty="0" smtClean="0">
              <a:solidFill>
                <a:srgbClr val="005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Users\Sudhakar\Desktop\IMG_72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538162"/>
            <a:ext cx="2895600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3857628"/>
            <a:ext cx="1752599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FEED BACK:  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pic>
        <p:nvPicPr>
          <p:cNvPr id="10" name="Picture 2" descr="J:\cowpea\IMG-20200603-WA00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43636" y="3377835"/>
            <a:ext cx="2928926" cy="3122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ethod demonstration on soil sample collection for soil test.JPG"/>
          <p:cNvPicPr>
            <a:picLocks noChangeAspect="1"/>
          </p:cNvPicPr>
          <p:nvPr/>
        </p:nvPicPr>
        <p:blipFill>
          <a:blip r:embed="rId2" cstate="print"/>
          <a:srcRect l="19048"/>
          <a:stretch>
            <a:fillRect/>
          </a:stretch>
        </p:blipFill>
        <p:spPr>
          <a:xfrm>
            <a:off x="76200" y="4014517"/>
            <a:ext cx="2781288" cy="2576781"/>
          </a:xfrm>
          <a:prstGeom prst="rect">
            <a:avLst/>
          </a:prstGeom>
        </p:spPr>
      </p:pic>
      <p:pic>
        <p:nvPicPr>
          <p:cNvPr id="10" name="Picture 9" descr="Screenshot_2020-06-23-07-36-26-383_com.miui.gallery-01.jpeg"/>
          <p:cNvPicPr>
            <a:picLocks noChangeAspect="1"/>
          </p:cNvPicPr>
          <p:nvPr/>
        </p:nvPicPr>
        <p:blipFill>
          <a:blip r:embed="rId3" cstate="print"/>
          <a:srcRect t="34444" r="15555" b="10000"/>
          <a:stretch>
            <a:fillRect/>
          </a:stretch>
        </p:blipFill>
        <p:spPr>
          <a:xfrm>
            <a:off x="6180174" y="528638"/>
            <a:ext cx="2963826" cy="3186114"/>
          </a:xfrm>
          <a:prstGeom prst="rect">
            <a:avLst/>
          </a:prstGeom>
        </p:spPr>
      </p:pic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1977440"/>
              </p:ext>
            </p:extLst>
          </p:nvPr>
        </p:nvGraphicFramePr>
        <p:xfrm>
          <a:off x="0" y="457201"/>
          <a:ext cx="6172200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0232"/>
                <a:gridCol w="4171968"/>
              </a:tblGrid>
              <a:tr h="2705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Vattavada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4733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Area under  cabbage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218 ha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Demos .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Rabi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12849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Prioritized Problem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287338" indent="-233363"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Inadequate knowledge on soil test based nutrient  management</a:t>
                      </a:r>
                    </a:p>
                    <a:p>
                      <a:pPr marL="287338" indent="-233363"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Indiscriminate use of  chemical inputs</a:t>
                      </a:r>
                    </a:p>
                    <a:p>
                      <a:pPr marL="287338" indent="-233363"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Physiological disorders due to deficiency  of nutrients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4733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Integrated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nutrient management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FLD 5.  INTEGRATED NUTRIENT MANAGEMNT IN CABBAGE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IMG-20200401-WA0008.jpg"/>
          <p:cNvPicPr>
            <a:picLocks noChangeAspect="1"/>
          </p:cNvPicPr>
          <p:nvPr/>
        </p:nvPicPr>
        <p:blipFill>
          <a:blip r:embed="rId4" cstate="print"/>
          <a:srcRect l="30909" b="-202"/>
          <a:stretch>
            <a:fillRect/>
          </a:stretch>
        </p:blipFill>
        <p:spPr>
          <a:xfrm>
            <a:off x="3048000" y="4038600"/>
            <a:ext cx="3048000" cy="2590800"/>
          </a:xfrm>
          <a:prstGeom prst="rect">
            <a:avLst/>
          </a:prstGeom>
        </p:spPr>
      </p:pic>
      <p:pic>
        <p:nvPicPr>
          <p:cNvPr id="1026" name="Picture 2" descr="C:\Users\User\Desktop\arm\FLD-INM in cabbage\IMG-20200401-WA0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7554" y="3857628"/>
            <a:ext cx="2865008" cy="2721758"/>
          </a:xfrm>
          <a:prstGeom prst="rect">
            <a:avLst/>
          </a:prstGeom>
          <a:noFill/>
        </p:spPr>
      </p:pic>
      <p:sp>
        <p:nvSpPr>
          <p:cNvPr id="14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29380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 txBox="1">
            <a:spLocks/>
          </p:cNvSpPr>
          <p:nvPr/>
        </p:nvSpPr>
        <p:spPr>
          <a:xfrm>
            <a:off x="0" y="-24"/>
            <a:ext cx="9144000" cy="500066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SOIL TEST RESULT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71406" y="642918"/>
          <a:ext cx="8978566" cy="52149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7586"/>
                <a:gridCol w="2857520"/>
                <a:gridCol w="2763460"/>
              </a:tblGrid>
              <a:tr h="7449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7449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Soil pH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4.2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5.9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7449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Nitrogen (kg/ha)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312.6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588.1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7449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Phosphorus (kg/ha)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20.5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46.0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7449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Potassium (kg/ha)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215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385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7449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Zinc 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ppm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0.4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1.0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7449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Boron 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ppm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0.3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0.9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-20200401-WA0007.jpg"/>
          <p:cNvPicPr>
            <a:picLocks noChangeAspect="1"/>
          </p:cNvPicPr>
          <p:nvPr/>
        </p:nvPicPr>
        <p:blipFill>
          <a:blip r:embed="rId2" cstate="print"/>
          <a:srcRect r="35855" b="1754"/>
          <a:stretch>
            <a:fillRect/>
          </a:stretch>
        </p:blipFill>
        <p:spPr>
          <a:xfrm>
            <a:off x="5143504" y="3714752"/>
            <a:ext cx="3929090" cy="2786082"/>
          </a:xfrm>
          <a:prstGeom prst="rect">
            <a:avLst/>
          </a:prstGeom>
          <a:ln>
            <a:solidFill>
              <a:srgbClr val="FF0000"/>
            </a:solidFill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5010934"/>
              </p:ext>
            </p:extLst>
          </p:nvPr>
        </p:nvGraphicFramePr>
        <p:xfrm>
          <a:off x="0" y="493327"/>
          <a:ext cx="9144000" cy="31578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32105"/>
                <a:gridCol w="2113782"/>
                <a:gridCol w="2098113"/>
              </a:tblGrid>
              <a:tr h="3486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</a:tr>
              <a:tr h="380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Head weight (kg)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2.7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4.3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001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Head size (cm)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14.2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19.8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001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Yield (q/ha)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377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596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80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Cost (Rs./ha)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1,13,700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1,19,400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506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Return(Rs./ha)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2,26,080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3,57,600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80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Net Return (Rs./ha)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1,12,380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2,38,200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80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1.98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714752"/>
            <a:ext cx="1643041" cy="40011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FEED BACK: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214818"/>
            <a:ext cx="50720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Soil test  based  nutrient management reduced the  acidity, enhanced the potassium availability which lead to decreased disease incidence, increased head size &amp; weight   </a:t>
            </a:r>
            <a:endParaRPr lang="en-IN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28777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"/>
            <a:ext cx="9144000" cy="707886"/>
          </a:xfrm>
          <a:prstGeom prst="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FLD  6 BIO- INTENSIVE PEST AND DISEASE MANAGEMENT IN</a:t>
            </a:r>
          </a:p>
          <a:p>
            <a:pPr algn="ctr">
              <a:defRPr/>
            </a:pPr>
            <a:r>
              <a:rPr lang="en-US" sz="20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BITTER GOURD</a:t>
            </a:r>
            <a:endParaRPr lang="en-US" sz="2000" b="1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" y="762000"/>
          <a:ext cx="5638800" cy="56492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1072"/>
                <a:gridCol w="3157728"/>
              </a:tblGrid>
              <a:tr h="391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Udumbanchola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3FF93"/>
                    </a:solidFill>
                  </a:tcPr>
                </a:tc>
              </a:tr>
              <a:tr h="391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Kharif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dirty="0"/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91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Situation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Irrigated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915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b="1" baseline="0" dirty="0" smtClean="0">
                          <a:latin typeface="Arial" pitchFamily="34" charset="0"/>
                          <a:cs typeface="Arial" pitchFamily="34" charset="0"/>
                        </a:rPr>
                        <a:t>ha</a:t>
                      </a:r>
                      <a:endParaRPr lang="en-US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91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Demonstrations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5 </a:t>
                      </a:r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nos</a:t>
                      </a:r>
                      <a:endParaRPr 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91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Total Area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533</a:t>
                      </a:r>
                      <a:endParaRPr 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391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 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affected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10363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Prioritized problem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Indiscriminate use of chemical inputs &amp;</a:t>
                      </a:r>
                    </a:p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 Yield loss due to </a:t>
                      </a:r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diseases</a:t>
                      </a:r>
                      <a:endParaRPr lang="en-US" dirty="0"/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12950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Bio-intensive Pest Management along with Foliar </a:t>
                      </a:r>
                    </a:p>
                    <a:p>
                      <a:pPr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Spray of 1% PPFM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5286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Source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ICAR-IIHR,ICAR-NBAIR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 descr="C:\Users\Sudhakar\Desktop\IMG-20200229-WA00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785794"/>
            <a:ext cx="335755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:\New folder\QRT Photos\MDDT\IPDM-Bitter gourd  Diagonstic field visi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643314"/>
            <a:ext cx="328611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25546835"/>
              </p:ext>
            </p:extLst>
          </p:nvPr>
        </p:nvGraphicFramePr>
        <p:xfrm>
          <a:off x="190500" y="1143000"/>
          <a:ext cx="8763000" cy="4651872"/>
        </p:xfrm>
        <a:graphic>
          <a:graphicData uri="http://schemas.openxmlformats.org/drawingml/2006/table">
            <a:tbl>
              <a:tblPr/>
              <a:tblGrid>
                <a:gridCol w="4308475"/>
                <a:gridCol w="2482850"/>
                <a:gridCol w="1971675"/>
              </a:tblGrid>
              <a:tr h="681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CATEGORY OF POSTS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SANCTIONED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FILLED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57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Senior Scientist &amp; Head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5510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Subject Matter Specialist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5510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Programme Assistant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5510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Administrative staff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472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Auxiliary staff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472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Supporting staff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7947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</a:t>
            </a:r>
            <a:r>
              <a:rPr lang="en-US" sz="2800" dirty="0">
                <a:latin typeface="Arial Black" pitchFamily="34" charset="0"/>
              </a:rPr>
              <a:t>STAFF IN POSITION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308520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5" name="TextBox 11"/>
          <p:cNvSpPr txBox="1">
            <a:spLocks noChangeArrowheads="1"/>
          </p:cNvSpPr>
          <p:nvPr/>
        </p:nvSpPr>
        <p:spPr bwMode="auto">
          <a:xfrm>
            <a:off x="0" y="5157629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5000"/>
                </a:solidFill>
                <a:latin typeface="Arial" pitchFamily="34" charset="0"/>
                <a:cs typeface="Arial" pitchFamily="34" charset="0"/>
              </a:rPr>
              <a:t>Bio-intensive pest management technologies were adopted to alleviate the pest problems for vegetables which increased yield and decreased the cost of cultivation</a:t>
            </a:r>
            <a:endParaRPr lang="en-US" sz="2400" b="1" dirty="0">
              <a:solidFill>
                <a:srgbClr val="005000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sz="2400" b="1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7637" y="609600"/>
          <a:ext cx="8853519" cy="36766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48097"/>
                <a:gridCol w="2102711"/>
                <a:gridCol w="2102711"/>
              </a:tblGrid>
              <a:tr h="4595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Check 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5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Disease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Index (%)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5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Pest Incidence (%)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5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Yield (q/ha)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685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67.2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6561" marR="56561" marT="6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85.6</a:t>
                      </a:r>
                    </a:p>
                  </a:txBody>
                  <a:tcPr marL="7856" marR="7856" marT="62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5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Cost (Rs/ha)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157000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162000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5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Return (Rs/ha)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235200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367400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5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Net Return (Rs/ha)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78200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205400</a:t>
                      </a:r>
                    </a:p>
                  </a:txBody>
                  <a:tcPr marL="7856" marR="7856" marT="78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5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1.50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2.26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56" marR="7856" marT="785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4631304"/>
            <a:ext cx="1752599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FEED BACK:  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"/>
            <a:ext cx="9144000" cy="707886"/>
          </a:xfrm>
          <a:prstGeom prst="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0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FLD 7 BIO- INTENSIVE PEST MANAGEMENT OF ROOT KNOT NEMATODE AND SOFT ROT IN </a:t>
            </a:r>
            <a:r>
              <a:rPr lang="en-US" sz="20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CARROT</a:t>
            </a:r>
            <a:endParaRPr lang="en-US" sz="2000" b="1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76200" y="714357"/>
          <a:ext cx="5638800" cy="5966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5470"/>
                <a:gridCol w="3643330"/>
              </a:tblGrid>
              <a:tr h="294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Devikulam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3FF93"/>
                    </a:solidFill>
                  </a:tcPr>
                </a:tc>
              </a:tr>
              <a:tr h="294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Rabi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94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Situation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Irrigated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940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94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Demos.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94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Total Area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430 ha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94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Area 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affected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122 ha 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94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Prioritized problem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Root knot nematode caused root damage affecting both quality and quantity 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2787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175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Seed treatment </a:t>
                      </a:r>
                      <a:r>
                        <a:rPr kumimoji="0" lang="en-US" sz="175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with </a:t>
                      </a:r>
                      <a:r>
                        <a:rPr kumimoji="0" lang="en-US" sz="1750" b="1" i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Bacillus substillis </a:t>
                      </a:r>
                      <a:r>
                        <a:rPr kumimoji="0" lang="en-US" sz="175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IIHR BS-2 @10ml/kg of seeds.</a:t>
                      </a:r>
                      <a:endParaRPr kumimoji="0" lang="en-US" sz="175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175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Soil</a:t>
                      </a:r>
                      <a:r>
                        <a:rPr kumimoji="0" lang="en-US" sz="175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application of </a:t>
                      </a:r>
                      <a:r>
                        <a:rPr kumimoji="0" lang="en-US" sz="1750" b="1" i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Bacillus substillis </a:t>
                      </a:r>
                      <a:r>
                        <a:rPr kumimoji="0" lang="en-US" sz="175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IIHR BS-2  (5lit/ha) enriched </a:t>
                      </a:r>
                      <a:r>
                        <a:rPr kumimoji="0" lang="en-US" sz="1750" b="1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vermicompost</a:t>
                      </a:r>
                      <a:r>
                        <a:rPr kumimoji="0" lang="en-US" sz="175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(2 t/ha) </a:t>
                      </a:r>
                      <a:r>
                        <a:rPr kumimoji="0" lang="en-US" sz="175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175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Spray of </a:t>
                      </a:r>
                      <a:r>
                        <a:rPr kumimoji="0" lang="en-US" sz="1750" b="1" i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Bacillus substillis </a:t>
                      </a:r>
                      <a:r>
                        <a:rPr kumimoji="0" lang="en-US" sz="175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IIHR BS-2  @ 5ml/L of water 30</a:t>
                      </a:r>
                      <a:r>
                        <a:rPr kumimoji="0" lang="en-US" sz="1750" b="1" kern="12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</a:t>
                      </a:r>
                      <a:r>
                        <a:rPr kumimoji="0" lang="en-US" sz="175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60</a:t>
                      </a:r>
                      <a:r>
                        <a:rPr kumimoji="0" lang="en-US" sz="1750" b="1" kern="12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th,</a:t>
                      </a:r>
                      <a:r>
                        <a:rPr kumimoji="0" lang="en-US" sz="175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and 80</a:t>
                      </a:r>
                      <a:r>
                        <a:rPr kumimoji="0" lang="en-US" sz="1750" b="1" kern="12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</a:t>
                      </a:r>
                      <a:r>
                        <a:rPr kumimoji="0" lang="en-US" sz="175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days. (source IIHR)</a:t>
                      </a:r>
                      <a:endParaRPr lang="en-US" sz="175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 descr="C:\Users\Sudhakar\Documents\IMG-20200625-WA00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762000"/>
            <a:ext cx="3276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Sudhakar\Documents\IMG-20200625-WA00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724400"/>
            <a:ext cx="3276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Sudhakar\Documents\IMG_20191210_1321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895600"/>
            <a:ext cx="3352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" y="570691"/>
          <a:ext cx="5638800" cy="3169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6600"/>
                <a:gridCol w="1219200"/>
                <a:gridCol w="1143000"/>
              </a:tblGrid>
              <a:tr h="2603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Check 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Nematode population % 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35.1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21.7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Disease incidence %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41.0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29.8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2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Yield (q/ha)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2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Cost (Rs/ha)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40000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39000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2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Return (Rs/ha)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90000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112500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2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Net Return (Rs/ha)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50000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72000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2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2.26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2.80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3045" name="TextBox 11"/>
          <p:cNvSpPr txBox="1">
            <a:spLocks noChangeArrowheads="1"/>
          </p:cNvSpPr>
          <p:nvPr/>
        </p:nvSpPr>
        <p:spPr bwMode="auto">
          <a:xfrm>
            <a:off x="71406" y="4182627"/>
            <a:ext cx="564360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Seed treatment with 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subtilis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soil application of 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subtillis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enriched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vermicompost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recorded the increase in carrot yield, decrease in nematode population (69.3%), soft rot incidence (70.2%) thus increased both keeping quality and marketable yield</a:t>
            </a:r>
            <a:endParaRPr lang="en-US" sz="20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sz="2400" b="1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Users\Sudhakar\Documents\IMG_20190314_1750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2194" y="541690"/>
            <a:ext cx="3200400" cy="260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3857628"/>
            <a:ext cx="1752599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FEED BACK:  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pic>
        <p:nvPicPr>
          <p:cNvPr id="9" name="FLD - Soft rot in carro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000760" y="3500438"/>
            <a:ext cx="2921020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41977440"/>
              </p:ext>
            </p:extLst>
          </p:nvPr>
        </p:nvGraphicFramePr>
        <p:xfrm>
          <a:off x="71406" y="857232"/>
          <a:ext cx="5181600" cy="55721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7033"/>
                <a:gridCol w="3094567"/>
              </a:tblGrid>
              <a:tr h="5394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Udumbanchola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7013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Area under 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pepino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5394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5394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Season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Kharif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2019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19036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Prioritized problem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Lack of awareness on the scope of exotic vegetables</a:t>
                      </a:r>
                    </a:p>
                    <a:p>
                      <a:pPr marL="16510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Less aware on the benefits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of  salad vegetables in daily diet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13487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Cultivation of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Pepino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(Sweet Cucumber, Melon Pear) as an exotic salad vegetable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0" y="-24"/>
            <a:ext cx="9144000" cy="704832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FLD 8. CULTIVATION OF PEPINO (SWEET CUCUMBER, MELON PEAR) AS AN EXOTIC SALAD VEGETABLE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SAVE_20200625_1626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694" y="857231"/>
            <a:ext cx="3571900" cy="2491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Users\user\Desktop\IMG-20200624-WA0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486276" y="3643314"/>
            <a:ext cx="3550221" cy="2810592"/>
          </a:xfrm>
          <a:prstGeom prst="rect">
            <a:avLst/>
          </a:prstGeom>
          <a:noFill/>
        </p:spPr>
      </p:pic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="" xmlns:p14="http://schemas.microsoft.com/office/powerpoint/2010/main" val="29380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5010934"/>
              </p:ext>
            </p:extLst>
          </p:nvPr>
        </p:nvGraphicFramePr>
        <p:xfrm>
          <a:off x="0" y="415037"/>
          <a:ext cx="9144000" cy="3825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14942"/>
                <a:gridCol w="1928826"/>
                <a:gridCol w="2000232"/>
              </a:tblGrid>
              <a:tr h="2530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Check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</a:tr>
              <a:tr h="2530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Plant height  (cm)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238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Number of fruit (Number)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238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Fruit 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weight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(g)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189.8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530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Incidence of pest &amp; disease (%)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238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Yield (q/ha)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83.8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530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Cost (Rs./ha)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58000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530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Return(Rs./ha)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167600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530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Net Return (Rs./ha)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109600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530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2.92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0" y="4786322"/>
            <a:ext cx="58578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90513" algn="just"/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Consumer acceptability was more in cultivation of </a:t>
            </a: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Pepino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as it gave better result in yield, taste and quality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345552"/>
            <a:ext cx="1752599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FEED BACK:  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pic>
        <p:nvPicPr>
          <p:cNvPr id="12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6" y="4286256"/>
            <a:ext cx="300039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8777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J:\19-20 PHOTOS\fld\FLD banana\fv 17-12-19\IMG201912171230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762000"/>
            <a:ext cx="3744415" cy="2883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J:\19-20 PHOTOS\fld\FLD banana\fv on 17-6-20 harvesting stage\IMG202006171553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32040" y="3861048"/>
            <a:ext cx="4038600" cy="2664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 descr="J:\19-20 PHOTOS\fld\FLD banana\FV Banana 6-1-20\IMG2020010612440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3" y="3789040"/>
            <a:ext cx="4262967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1977440"/>
              </p:ext>
            </p:extLst>
          </p:nvPr>
        </p:nvGraphicFramePr>
        <p:xfrm>
          <a:off x="107504" y="790952"/>
          <a:ext cx="4927848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3598"/>
                <a:gridCol w="2574250"/>
              </a:tblGrid>
              <a:tr h="2852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Udumbanchola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852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Area under paddy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120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852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9436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Prioritized Problem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287338" indent="-233363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Soil acidity</a:t>
                      </a:r>
                      <a:endParaRPr lang="en-US" sz="1800" b="1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287338" indent="-233363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Iron toxicity</a:t>
                      </a:r>
                    </a:p>
                    <a:p>
                      <a:pPr marL="287338" indent="-233363"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Nutrient deficiencies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5047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Integrated Nutrient Management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FLD 9.  INTEGRATED NUTRIENT MANAGEMENT IN BANANA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29380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5010934"/>
              </p:ext>
            </p:extLst>
          </p:nvPr>
        </p:nvGraphicFramePr>
        <p:xfrm>
          <a:off x="71406" y="428604"/>
          <a:ext cx="8929718" cy="47685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4057"/>
                <a:gridCol w="1972523"/>
                <a:gridCol w="2223138"/>
              </a:tblGrid>
              <a:tr h="2053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</a:tr>
              <a:tr h="2053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Soil pH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4.0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5.9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053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Average weight of the bunch/plant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62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 of hands/bunch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62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 (Kg/ha)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551.9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624.6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62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 (Kg/ha)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62.5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62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 (Kg/ha)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361.2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62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Zinc (PPM)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62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Boron (PPM)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62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Yield (t/ha)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22.69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38.82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053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Cost (Rs/ha)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215000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225000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053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Return (Rs/ha)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340350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582300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053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Net Return (Rs/ha)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125350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357300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053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1.58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2.58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65573" name="TextBox 11"/>
          <p:cNvSpPr txBox="1">
            <a:spLocks noChangeArrowheads="1"/>
          </p:cNvSpPr>
          <p:nvPr/>
        </p:nvSpPr>
        <p:spPr bwMode="auto">
          <a:xfrm>
            <a:off x="0" y="5506066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90513" algn="just"/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INM along with IIHR banana special spray gave better result in no of hands/bunch, weight of the bunch and addressed the nutrient deficiencies as compared to check.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-7620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RESULTS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202808"/>
            <a:ext cx="1752599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FEED BACK:  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28777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Field Visit to Kiwi Field at Vattav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124199"/>
            <a:ext cx="3962400" cy="2782111"/>
          </a:xfrm>
          <a:prstGeom prst="rect">
            <a:avLst/>
          </a:prstGeom>
          <a:noFill/>
        </p:spPr>
      </p:pic>
      <p:pic>
        <p:nvPicPr>
          <p:cNvPr id="10" name="Picture 9" descr="Planting of Kiwi plants at Vattavada.jpg"/>
          <p:cNvPicPr>
            <a:picLocks noChangeAspect="1"/>
          </p:cNvPicPr>
          <p:nvPr/>
        </p:nvPicPr>
        <p:blipFill>
          <a:blip r:embed="rId3" cstate="print"/>
          <a:srcRect l="39731"/>
          <a:stretch>
            <a:fillRect/>
          </a:stretch>
        </p:blipFill>
        <p:spPr>
          <a:xfrm>
            <a:off x="228600" y="3124200"/>
            <a:ext cx="3749116" cy="2819400"/>
          </a:xfrm>
          <a:prstGeom prst="rect">
            <a:avLst/>
          </a:prstGeom>
        </p:spPr>
      </p:pic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1977440"/>
              </p:ext>
            </p:extLst>
          </p:nvPr>
        </p:nvGraphicFramePr>
        <p:xfrm>
          <a:off x="0" y="944880"/>
          <a:ext cx="9144000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6096000"/>
              </a:tblGrid>
              <a:tr h="322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Vattavada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22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Area under  kiwi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1.5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22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22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Prioritized Problem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287338" marR="0" indent="-2333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Lack of awareness on the scope of exotic fruits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6353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Cultivation of Kiwi fruit which require relatively less chilling period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FLD 10. CULTIVATION OF KIWI FRUIT WHICH REQUIRE RELATIVELY LESS CHILLING PERIOD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2019-20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Idukki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921514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Status: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Ongoing.</a:t>
            </a:r>
          </a:p>
          <a:p>
            <a:pPr algn="just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It is on vegetative stage attained 1.5 to 2 m height and 3  no. of branches  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80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76200" y="836712"/>
          <a:ext cx="9067801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3552"/>
                <a:gridCol w="6804249"/>
              </a:tblGrid>
              <a:tr h="248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Udumbanchola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48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 population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40,119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48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Demos /Unit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( 1 animal/unit)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4351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Prioritized Problem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339725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Feeding of more grains/concentrates, Cassava leaves and jack rind 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1181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Technologies Demonstrated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Cissus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Quadrangularis –Pirandai Adamant creeper or Veldt grape - 10g , Garlic  -15 No's , Betel leaf  -10 No's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Ginger  - 100g , Onion  -15 No's , Pepper  -10 No's</a:t>
                      </a:r>
                      <a:endParaRPr lang="en-US" sz="1800" b="1" kern="12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6510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Cumin seed  -25g, Turmeric  10g</a:t>
                      </a:r>
                    </a:p>
                    <a:p>
                      <a:pPr marL="16510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Mix all ingredients, grinding and give oral drenching twice daily per animal for two days. (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VUTRC-Thanjavur-2013)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0" y="47362"/>
            <a:ext cx="9144000" cy="717342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FLD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11.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DEMONSTRATION ON ETHNO VETERINARY MEDICINE (EVM) FOR BLOAT IN DAIRY CATTLE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 descr="pirand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7554" y="4357694"/>
            <a:ext cx="2500330" cy="2134320"/>
          </a:xfrm>
          <a:prstGeom prst="rect">
            <a:avLst/>
          </a:prstGeom>
        </p:spPr>
      </p:pic>
      <p:pic>
        <p:nvPicPr>
          <p:cNvPr id="9" name="Picture 11" descr="C:\Users\PC\Desktop\2020-21\Selected ARM photos\FLD-Pirandai\FLD method demonstration-Pirandai Udumbanchola (5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4357695"/>
            <a:ext cx="2857520" cy="2143139"/>
          </a:xfrm>
          <a:prstGeom prst="rect">
            <a:avLst/>
          </a:prstGeom>
          <a:noFill/>
        </p:spPr>
      </p:pic>
      <p:pic>
        <p:nvPicPr>
          <p:cNvPr id="10" name="Picture 12" descr="C:\Users\PC\Desktop\2020-21\Selected ARM photos\FLD-Pirandai\FLD method demonstration-Pirandai Udumbanchola (7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357693"/>
            <a:ext cx="2857520" cy="2143141"/>
          </a:xfrm>
          <a:prstGeom prst="rect">
            <a:avLst/>
          </a:prstGeom>
          <a:noFill/>
        </p:spPr>
      </p:pic>
      <p:sp>
        <p:nvSpPr>
          <p:cNvPr id="11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="" xmlns:p14="http://schemas.microsoft.com/office/powerpoint/2010/main" val="314653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68530443"/>
              </p:ext>
            </p:extLst>
          </p:nvPr>
        </p:nvGraphicFramePr>
        <p:xfrm>
          <a:off x="49924" y="563488"/>
          <a:ext cx="9094076" cy="365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3917"/>
                <a:gridCol w="2241791"/>
                <a:gridCol w="1948368"/>
              </a:tblGrid>
              <a:tr h="3222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3222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Treatment Duration (Days)</a:t>
                      </a:r>
                      <a:endParaRPr kumimoji="0" lang="en-US" sz="18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222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Days of Recovery (Days)</a:t>
                      </a:r>
                      <a:endParaRPr lang="en-IN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222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Respiratory</a:t>
                      </a:r>
                      <a:r>
                        <a:rPr lang="en-IN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distress (%)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222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Quantity</a:t>
                      </a:r>
                      <a:r>
                        <a:rPr lang="en-IN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of milk production(lit)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4172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3418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222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Feed</a:t>
                      </a:r>
                      <a:r>
                        <a:rPr lang="en-IN" sz="18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intake (%)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222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Cost (Rs)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103000.00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97400.00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222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Return (Rs)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192981.00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165240.00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222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Net Return (Rs)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89981.00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67840.00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222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1.87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1.69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10" name="Footer Placeholder 3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7504" y="4929198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of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Ruminal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Tympany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(Bloat) by this technology was very cost effective and solved the bloat problem in ruminants.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488428"/>
            <a:ext cx="1752599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FEED BACK:  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="" xmlns:p14="http://schemas.microsoft.com/office/powerpoint/2010/main" val="18634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5283278"/>
              </p:ext>
            </p:extLst>
          </p:nvPr>
        </p:nvGraphicFramePr>
        <p:xfrm>
          <a:off x="71406" y="857230"/>
          <a:ext cx="9001156" cy="507117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878501"/>
                <a:gridCol w="2097009"/>
                <a:gridCol w="2625336"/>
                <a:gridCol w="2400310"/>
              </a:tblGrid>
              <a:tr h="714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Crop</a:t>
                      </a:r>
                      <a:endParaRPr lang="en-IN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Area </a:t>
                      </a:r>
                      <a:endParaRPr lang="en-US" sz="2000" b="1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ha)</a:t>
                      </a:r>
                      <a:endParaRPr lang="en-IN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Production </a:t>
                      </a:r>
                      <a:endParaRPr lang="en-US" sz="2000" b="1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Metric tons)</a:t>
                      </a:r>
                      <a:endParaRPr lang="en-IN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Productivity </a:t>
                      </a:r>
                      <a:endParaRPr lang="en-US" sz="2000" b="1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kg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 ha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IN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</a:tr>
              <a:tr h="5445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Cardamom</a:t>
                      </a:r>
                      <a:endParaRPr lang="en-IN" sz="2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31165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16505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530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</a:tr>
              <a:tr h="5445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Pepper</a:t>
                      </a:r>
                      <a:endParaRPr lang="en-IN" sz="2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43790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18726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428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</a:tr>
              <a:tr h="5445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Banana</a:t>
                      </a:r>
                      <a:endParaRPr lang="en-IN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7535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67469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8954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</a:tr>
              <a:tr h="5445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Rice</a:t>
                      </a:r>
                      <a:endParaRPr lang="en-IN" sz="2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695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1631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2347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</a:tr>
              <a:tr h="5445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Coconut</a:t>
                      </a:r>
                      <a:endParaRPr lang="en-IN" sz="2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16122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 million nuts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3907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</a:tr>
              <a:tr h="5445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Tapioca</a:t>
                      </a:r>
                      <a:endParaRPr lang="en-IN" sz="2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6998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297870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42565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</a:tr>
              <a:tr h="5445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Coffee</a:t>
                      </a:r>
                      <a:endParaRPr lang="en-IN" sz="2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12717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8310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653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</a:tr>
              <a:tr h="5445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Tea</a:t>
                      </a:r>
                      <a:endParaRPr lang="en-IN" sz="2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40590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44991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2048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0" y="-24"/>
            <a:ext cx="9144000" cy="785818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AREA, PRODUCTION AND PRODUCTIVITY OF MAJOR CROPS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35496" y="893366"/>
          <a:ext cx="9067800" cy="30367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5560"/>
                <a:gridCol w="6732240"/>
              </a:tblGrid>
              <a:tr h="2406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Udumbanchola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4210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 population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1,09,432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406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Demos / Unit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4210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Prioritized Problem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  <a:defRPr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Incidence of Mastitis in high yielders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1323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Technologies Demonstrated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*</a:t>
                      </a:r>
                      <a:r>
                        <a:rPr lang="en-US" sz="1800" b="1" dirty="0" smtClean="0">
                          <a:solidFill>
                            <a:srgbClr val="040D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rgbClr val="040D60"/>
                          </a:solidFill>
                          <a:latin typeface="Arial" pitchFamily="34" charset="0"/>
                          <a:cs typeface="Arial" pitchFamily="34" charset="0"/>
                        </a:rPr>
                        <a:t>Masti</a:t>
                      </a:r>
                      <a:r>
                        <a:rPr lang="en-US" sz="1800" b="1" dirty="0" smtClean="0">
                          <a:solidFill>
                            <a:srgbClr val="040D60"/>
                          </a:solidFill>
                          <a:latin typeface="Arial" pitchFamily="34" charset="0"/>
                          <a:cs typeface="Arial" pitchFamily="34" charset="0"/>
                        </a:rPr>
                        <a:t>-Guard Germicidal teat Product spray for preventing common Mastitis bacteria from entering teat canal and extended anti microbial protection.</a:t>
                      </a:r>
                      <a:endParaRPr lang="en-US" sz="1800" b="1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  <a:defRPr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* </a:t>
                      </a:r>
                      <a:r>
                        <a:rPr lang="en-US" sz="1800" b="1" dirty="0" smtClean="0">
                          <a:solidFill>
                            <a:srgbClr val="040D60"/>
                          </a:solidFill>
                          <a:latin typeface="Arial" pitchFamily="34" charset="0"/>
                          <a:cs typeface="Arial" pitchFamily="34" charset="0"/>
                        </a:rPr>
                        <a:t>Tanuchek</a:t>
                      </a:r>
                      <a:r>
                        <a:rPr lang="en-US" sz="1800" b="1" baseline="0" dirty="0" smtClean="0">
                          <a:solidFill>
                            <a:srgbClr val="040D60"/>
                          </a:solidFill>
                          <a:latin typeface="Arial" pitchFamily="34" charset="0"/>
                          <a:cs typeface="Arial" pitchFamily="34" charset="0"/>
                        </a:rPr>
                        <a:t> SCC Kit- On farm test for quick determination of somatic cell counts.    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Source :TANUVAS-2014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FLD 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12.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PROPHYLACTIC MANAGEMENT OF MASTITIS IN DAIRY COWS BY USING MASTI-GUARD (TEAT PROTECT SPRAY &amp;TANUCHEK SCC KIT) 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FLD-Control of mastitis disease  Udumbanchola Method Demonstration 15-10-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071802" y="4071942"/>
            <a:ext cx="3024336" cy="2268252"/>
          </a:xfrm>
          <a:prstGeom prst="rect">
            <a:avLst/>
          </a:prstGeom>
        </p:spPr>
      </p:pic>
      <p:pic>
        <p:nvPicPr>
          <p:cNvPr id="11" name="Picture 13" descr="C:\Users\PC\Desktop\2020-21\Selected ARM photos\FLD-Mastitis\IMG201912121443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4071942"/>
            <a:ext cx="2857520" cy="2286016"/>
          </a:xfrm>
          <a:prstGeom prst="rect">
            <a:avLst/>
          </a:prstGeom>
          <a:noFill/>
        </p:spPr>
      </p:pic>
      <p:pic>
        <p:nvPicPr>
          <p:cNvPr id="12" name="Picture 14" descr="C:\Users\PC\Desktop\2020-21\Selected ARM photos\FLD-Mastitis\FLD-Control of mastitis disease  Udumbanchola Method Demonstration 15-10-19 (3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887" y="4071942"/>
            <a:ext cx="2762269" cy="2286016"/>
          </a:xfrm>
          <a:prstGeom prst="rect">
            <a:avLst/>
          </a:prstGeom>
          <a:noFill/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="" xmlns:p14="http://schemas.microsoft.com/office/powerpoint/2010/main" val="248657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71108489"/>
              </p:ext>
            </p:extLst>
          </p:nvPr>
        </p:nvGraphicFramePr>
        <p:xfrm>
          <a:off x="147638" y="476672"/>
          <a:ext cx="8853518" cy="35238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61811"/>
                <a:gridCol w="2580744"/>
                <a:gridCol w="2510963"/>
              </a:tblGrid>
              <a:tr h="4271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Demo.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427131">
                <a:tc>
                  <a:txBody>
                    <a:bodyPr/>
                    <a:lstStyle/>
                    <a:p>
                      <a:pPr lvl="0"/>
                      <a:r>
                        <a:rPr kumimoji="0" lang="en-US" sz="1800" b="1" kern="12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Quantity of milk production(lit)</a:t>
                      </a:r>
                      <a:endParaRPr kumimoji="0" lang="en-US" sz="18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3382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2586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20348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Quality- Fat (%)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3.89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3.28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20348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Quality- SNF (%)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7.75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7.34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20348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Incidence of Mastitis (%)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en-US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271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Cost (Rs)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75000.00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74600.00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271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Return (Rs)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158236.00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130349.00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271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Net Return (Rs)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83236.00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55749.00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271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1.74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10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0" y="4643446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buAutoNum type="arabicParenR"/>
            </a:pP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Preventive and Protective technology </a:t>
            </a:r>
          </a:p>
          <a:p>
            <a:pPr marL="457200" indent="-457200" algn="just">
              <a:buAutoNum type="arabicParenR"/>
            </a:pP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Easily adopted by farmers</a:t>
            </a:r>
          </a:p>
          <a:p>
            <a:pPr marL="457200" indent="-457200" algn="just">
              <a:buAutoNum type="arabicParenR"/>
            </a:pP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Low cost technology (Rs.250/kit covers 10animals)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31238"/>
            <a:ext cx="1752599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FEED BACK:  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="" xmlns:p14="http://schemas.microsoft.com/office/powerpoint/2010/main" val="400560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76200" y="908720"/>
          <a:ext cx="9067800" cy="27139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7568"/>
                <a:gridCol w="6660232"/>
              </a:tblGrid>
              <a:tr h="263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Udumbanchola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63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Animal population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52,119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63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63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Prioritized Problem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Anoestrous,  Repeat breeding, Infertility problem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12508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Progesterone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Nanopatch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ProSync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-NF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The progesterone is absorbed thro skin &amp; sudden reduction in progesterone levels induces heat within 5-7 days post application.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Source :TANUVAS-2018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FLD </a:t>
            </a:r>
            <a:r>
              <a:rPr lang="en-US" sz="22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13. </a:t>
            </a:r>
            <a:r>
              <a:rPr lang="en-US" sz="22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DEMONSTRATION ON  ESTRUS SYNCHRONISATION IN CATTLE   USING   Pro Sync-NF NANOPATCH TECHNOLOGY</a:t>
            </a:r>
            <a:endParaRPr lang="en-US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14-11-19 FLD-Oestrous Method Demostration Udumbanch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51" y="4000504"/>
            <a:ext cx="2724155" cy="2400306"/>
          </a:xfrm>
          <a:prstGeom prst="rect">
            <a:avLst/>
          </a:prstGeom>
        </p:spPr>
      </p:pic>
      <p:pic>
        <p:nvPicPr>
          <p:cNvPr id="11" name="Picture 2" descr="C:\Users\PC\Desktop\2020-21\Selected ARM photos\FLD-Oestrus\IMG201912181446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" y="4000504"/>
            <a:ext cx="2857520" cy="2357454"/>
          </a:xfrm>
          <a:prstGeom prst="rect">
            <a:avLst/>
          </a:prstGeom>
          <a:noFill/>
        </p:spPr>
      </p:pic>
      <p:pic>
        <p:nvPicPr>
          <p:cNvPr id="12" name="Picture 3" descr="C:\Users\PC\Desktop\2020-21\Selected ARM photos\FLD-Oestrus\IMG201910151215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9233" y="4000504"/>
            <a:ext cx="2964403" cy="2428892"/>
          </a:xfrm>
          <a:prstGeom prst="rect">
            <a:avLst/>
          </a:prstGeom>
          <a:noFill/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="" xmlns:p14="http://schemas.microsoft.com/office/powerpoint/2010/main" val="81340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11075505"/>
              </p:ext>
            </p:extLst>
          </p:nvPr>
        </p:nvGraphicFramePr>
        <p:xfrm>
          <a:off x="107504" y="501000"/>
          <a:ext cx="8915400" cy="40710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2903"/>
                <a:gridCol w="2482242"/>
                <a:gridCol w="2520255"/>
              </a:tblGrid>
              <a:tr h="4523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Parameters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452334">
                <a:tc>
                  <a:txBody>
                    <a:bodyPr/>
                    <a:lstStyle/>
                    <a:p>
                      <a:pPr lvl="0"/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Showing heat (Days)</a:t>
                      </a:r>
                      <a:endParaRPr kumimoji="0" lang="en-US" sz="18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52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0" lang="en-US" sz="1800" b="1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 done (</a:t>
                      </a:r>
                      <a:r>
                        <a:rPr kumimoji="0" lang="en-US" sz="1800" b="1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Nos.)</a:t>
                      </a:r>
                      <a:endParaRPr kumimoji="0" lang="en-US" sz="18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52334">
                <a:tc>
                  <a:txBody>
                    <a:bodyPr/>
                    <a:lstStyle/>
                    <a:p>
                      <a:pPr lvl="0"/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Conception rate (%)</a:t>
                      </a:r>
                      <a:endParaRPr kumimoji="0" lang="en-US" sz="18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52334">
                <a:tc>
                  <a:txBody>
                    <a:bodyPr/>
                    <a:lstStyle/>
                    <a:p>
                      <a:pPr lvl="0"/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Quantity of milk </a:t>
                      </a: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production (</a:t>
                      </a: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lit)</a:t>
                      </a:r>
                      <a:endParaRPr kumimoji="0" lang="en-US" sz="18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52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Gross Cost (Rs)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65250.00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64765.00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52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Gross Return (Rs)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124527.00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109825.00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52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 Return (Rs)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59277.00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45060.00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452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BCR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10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71406" y="5384085"/>
            <a:ext cx="8763000" cy="83099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technology provided more opportunity to Artificially Inseminate the animal within the time period of 72hrs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845618"/>
            <a:ext cx="1752599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FEED BACK:  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="" xmlns:p14="http://schemas.microsoft.com/office/powerpoint/2010/main" val="206282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09000629"/>
              </p:ext>
            </p:extLst>
          </p:nvPr>
        </p:nvGraphicFramePr>
        <p:xfrm>
          <a:off x="141972" y="785794"/>
          <a:ext cx="8860056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98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302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7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Namari Mannakkudy, Udumbanchola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1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Thematic Area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Organic Vegetable cultivation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7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Demos / Unit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7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Season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Kharif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8924858"/>
                  </a:ext>
                </a:extLst>
              </a:tr>
              <a:tr h="197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Prioritized Problem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Inadequate intake of vegetables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5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Technologies Demonstrated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Homestead nutritional garden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FLD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14.  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IMPLEMENTATION OF HOMESTEAD GARDEN, EASY AVAILABILITY OF NUTRITIONAL PLANTS 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2019-20		                                                      ICAR-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Idukki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B30E63-0F15-480D-A48D-D409C0F88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2697" y="3714753"/>
            <a:ext cx="3119898" cy="2857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57D3E1-96C8-45D0-A23C-075E1AF07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1802" y="3714752"/>
            <a:ext cx="2786082" cy="2844199"/>
          </a:xfrm>
          <a:prstGeom prst="rect">
            <a:avLst/>
          </a:prstGeom>
        </p:spPr>
      </p:pic>
      <p:pic>
        <p:nvPicPr>
          <p:cNvPr id="10" name="Picture 2" descr="K:\FLD AND NUTRIGARDEN PHOTO\809c525b-301f-4f91-a610-4cdb33836a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3714752"/>
            <a:ext cx="2990009" cy="28289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8657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62547171"/>
              </p:ext>
            </p:extLst>
          </p:nvPr>
        </p:nvGraphicFramePr>
        <p:xfrm>
          <a:off x="76232" y="491489"/>
          <a:ext cx="9067800" cy="2987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94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73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10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10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Parameters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8272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Consumption of vegetables/person (g/day</a:t>
                      </a: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120g</a:t>
                      </a:r>
                      <a:endParaRPr lang="en-US" sz="2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85g</a:t>
                      </a:r>
                      <a:endParaRPr lang="en-US" sz="2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8272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Yield (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kg/cent)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89.00</a:t>
                      </a:r>
                      <a:endParaRPr lang="en-US" sz="2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  <a:endParaRPr lang="en-US" sz="2000" b="1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3140166"/>
                  </a:ext>
                </a:extLst>
              </a:tr>
              <a:tr h="2482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Dietary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Diversity Score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4.3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31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Gross Cost (Rs)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1082.00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1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Gross Return (Rs)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3115.00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1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 Return (Rs)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1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0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500834"/>
            <a:ext cx="9144000" cy="30003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Annual Review Workshop 2019-20		                                   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      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ICAR-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KVK (BSS), Idukki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7C8EEC-4DE8-4BAB-9AAD-ABEDBE61D91D}"/>
              </a:ext>
            </a:extLst>
          </p:cNvPr>
          <p:cNvSpPr txBox="1"/>
          <p:nvPr/>
        </p:nvSpPr>
        <p:spPr>
          <a:xfrm>
            <a:off x="71406" y="3631172"/>
            <a:ext cx="1643074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FEED BACK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73F9D56-CA5E-4752-BE81-7B05732B8010}"/>
              </a:ext>
            </a:extLst>
          </p:cNvPr>
          <p:cNvSpPr txBox="1"/>
          <p:nvPr/>
        </p:nvSpPr>
        <p:spPr>
          <a:xfrm>
            <a:off x="-32" y="4049634"/>
            <a:ext cx="9001156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Out of 89kg produced , 76kg consumed by the family for 5 months and remaining 13 kg was sold to the neighbouring family and earned Rs. 455 as additional income</a:t>
            </a:r>
            <a:endParaRPr lang="en-IN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560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0" y="754451"/>
          <a:ext cx="5257800" cy="2436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9752"/>
                <a:gridCol w="2918048"/>
              </a:tblGrid>
              <a:tr h="2795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Manjappara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795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2795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Demos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489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Prioritized Problem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287338" indent="-233363">
                        <a:buFont typeface="Arial" pitchFamily="34" charset="0"/>
                        <a:buNone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Lack of acrid free Variety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698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Demonstration of acrid free variety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3" descr="I:\oficial 18-19 new\photos 18-19\OFT Tapioca Yam\New folder\20190409_143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356992"/>
            <a:ext cx="4355977" cy="3196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FLD 15 DEMONSTRATION ON ACRID FREE VARIETY GAJENDRA OF AMORPHOPHALLUS IN HIGH RANGES (2018-19)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J:\19-20 PHOTOS\fld\fld- gajendra\field day 22-11-19\20191122_1151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6193" y="762001"/>
            <a:ext cx="3717807" cy="245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J:\19-20 PHOTOS\fld\fld- gajendra\FLD gajendra Fv 5-8-19 2 nd month\20190805_1423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572780" y="3356992"/>
            <a:ext cx="4463716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36766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5010934"/>
              </p:ext>
            </p:extLst>
          </p:nvPr>
        </p:nvGraphicFramePr>
        <p:xfrm>
          <a:off x="0" y="477113"/>
          <a:ext cx="9144001" cy="312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47658"/>
                <a:gridCol w="2019857"/>
                <a:gridCol w="2276486"/>
              </a:tblGrid>
              <a:tr h="3390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</a:tr>
              <a:tr h="339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Weight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of corms/plant (kg)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39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Consumer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acceptability (Scale unit)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924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Yield (t/ha)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39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Cost 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372000.00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373105.00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39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Return 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560000.00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906895.00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39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Net Return 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188000.00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533790.00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39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BCR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65573" name="TextBox 11"/>
          <p:cNvSpPr txBox="1">
            <a:spLocks noChangeArrowheads="1"/>
          </p:cNvSpPr>
          <p:nvPr/>
        </p:nvSpPr>
        <p:spPr bwMode="auto">
          <a:xfrm>
            <a:off x="0" y="392906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Acrid free variety had more consumer acceptability , good in cooking 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quality, 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soft in texture and good in taste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631172"/>
            <a:ext cx="1752599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FEED BACK:  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929198"/>
            <a:ext cx="3143240" cy="40011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Technology  up scaling: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71406" y="5429264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Horizontal spread over 38 farmers obtained the planting materials from our FLD farmers 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77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32558808"/>
              </p:ext>
            </p:extLst>
          </p:nvPr>
        </p:nvGraphicFramePr>
        <p:xfrm>
          <a:off x="155575" y="714356"/>
          <a:ext cx="8845581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8672"/>
                <a:gridCol w="6256909"/>
              </a:tblGrid>
              <a:tr h="292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Santhanpara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92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 population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2,37,678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92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Demos /Unit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292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Prioritized Problem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Non availability of quality fodder slips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  <a:tr h="54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Technologies Demonstrated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Demonstration of hydroponics method of fodder production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sp>
        <p:nvSpPr>
          <p:cNvPr id="10" name="Footer Placeholder 3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FLD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16.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DEMONSTRATION ON HYDROPONICS METHOD OF FODDER PRODUCTION 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(2018-19)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1406" y="2826063"/>
            <a:ext cx="4071966" cy="3746209"/>
            <a:chOff x="71406" y="2826063"/>
            <a:chExt cx="4071966" cy="3746209"/>
          </a:xfrm>
        </p:grpSpPr>
        <p:pic>
          <p:nvPicPr>
            <p:cNvPr id="9" name="Picture 8" descr="IMG_20200214_142430.jpg"/>
            <p:cNvPicPr>
              <a:picLocks noChangeAspect="1"/>
            </p:cNvPicPr>
            <p:nvPr/>
          </p:nvPicPr>
          <p:blipFill>
            <a:blip r:embed="rId2" cstate="print"/>
            <a:srcRect l="11842" r="22368" b="11538"/>
            <a:stretch>
              <a:fillRect/>
            </a:stretch>
          </p:blipFill>
          <p:spPr>
            <a:xfrm>
              <a:off x="71406" y="2826063"/>
              <a:ext cx="4071966" cy="3746209"/>
            </a:xfrm>
            <a:prstGeom prst="rect">
              <a:avLst/>
            </a:prstGeom>
          </p:spPr>
        </p:pic>
        <p:pic>
          <p:nvPicPr>
            <p:cNvPr id="11" name="Picture 10" descr="IMG2020013112025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7772" y="5214950"/>
              <a:ext cx="1625600" cy="1320800"/>
            </a:xfrm>
            <a:prstGeom prst="rect">
              <a:avLst/>
            </a:prstGeom>
          </p:spPr>
        </p:pic>
      </p:grpSp>
      <p:pic>
        <p:nvPicPr>
          <p:cNvPr id="14" name="Picture 13" descr="IMG202001311454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4654794"/>
            <a:ext cx="2714644" cy="1928188"/>
          </a:xfrm>
          <a:prstGeom prst="rect">
            <a:avLst/>
          </a:prstGeom>
        </p:spPr>
      </p:pic>
      <p:pic>
        <p:nvPicPr>
          <p:cNvPr id="16" name="Picture 15" descr="IMG202001311536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62733" y="2857496"/>
            <a:ext cx="2381267" cy="1785950"/>
          </a:xfrm>
          <a:prstGeom prst="rect">
            <a:avLst/>
          </a:prstGeom>
        </p:spPr>
      </p:pic>
      <p:sp>
        <p:nvSpPr>
          <p:cNvPr id="12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325285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0" y="4571724"/>
            <a:ext cx="87630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 BACK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Increased the milk yield to a tune of  550 to 750ml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Improvement in health status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Requirement of less space and water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Reduction in concentrate feeding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Freshness and high palatability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68530443"/>
              </p:ext>
            </p:extLst>
          </p:nvPr>
        </p:nvGraphicFramePr>
        <p:xfrm>
          <a:off x="49924" y="533401"/>
          <a:ext cx="9094076" cy="40233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3917"/>
                <a:gridCol w="2241791"/>
                <a:gridCol w="1948368"/>
              </a:tblGrid>
              <a:tr h="4571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Parameters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394269">
                <a:tc>
                  <a:txBody>
                    <a:bodyPr/>
                    <a:lstStyle/>
                    <a:p>
                      <a:pPr lvl="0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Fodder</a:t>
                      </a:r>
                      <a:r>
                        <a:rPr kumimoji="0" lang="en-US" sz="2000" b="1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Yield (Kg)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122.4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94269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Fodder Production per day (Kg)</a:t>
                      </a:r>
                      <a:endParaRPr lang="en-IN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94269"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 mass ratio</a:t>
                      </a:r>
                      <a:endParaRPr lang="en-IN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94269"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</a:t>
                      </a:r>
                      <a:r>
                        <a:rPr lang="en-IN" sz="20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Milk increase</a:t>
                      </a:r>
                      <a:endParaRPr lang="en-IN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94269"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Milk Yield (Lit)</a:t>
                      </a:r>
                      <a:endParaRPr lang="en-IN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3900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2400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94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Gross Cost (Rs)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109200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76800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94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Gross Return (Rs)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175500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94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 Return (Rs)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66300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394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BCR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634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 txBox="1">
            <a:spLocks/>
          </p:cNvSpPr>
          <p:nvPr/>
        </p:nvSpPr>
        <p:spPr>
          <a:xfrm>
            <a:off x="0" y="69850"/>
            <a:ext cx="9144000" cy="539750"/>
          </a:xfrm>
          <a:prstGeom prst="rect">
            <a:avLst/>
          </a:prstGeom>
          <a:solidFill>
            <a:srgbClr val="0066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UNDER AGRICULTURAL CROPS IN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IDUKKI DISTRICT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152400" y="1219200"/>
          <a:ext cx="86106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354559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4022446"/>
              </p:ext>
            </p:extLst>
          </p:nvPr>
        </p:nvGraphicFramePr>
        <p:xfrm>
          <a:off x="76201" y="1066800"/>
          <a:ext cx="8853516" cy="3378381"/>
        </p:xfrm>
        <a:graphic>
          <a:graphicData uri="http://schemas.openxmlformats.org/drawingml/2006/table">
            <a:tbl>
              <a:tblPr/>
              <a:tblGrid>
                <a:gridCol w="1041590"/>
                <a:gridCol w="4649954"/>
                <a:gridCol w="1818132"/>
                <a:gridCol w="1343840"/>
              </a:tblGrid>
              <a:tr h="5358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Sl. </a:t>
                      </a: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Title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 of </a:t>
                      </a: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units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Budget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Rs)</a:t>
                      </a:r>
                      <a:endParaRPr lang="en-US" sz="2000" b="1" dirty="0">
                        <a:solidFill>
                          <a:srgbClr val="FF339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Nutrition Garden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25000.00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Farmers Field School on Good Agricultural Practices in Potato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 Group                (25 Farmers)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25000.00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8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EDP on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“ Doubling  Farmers 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Income”-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Waste  to  Wealth  Management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unit            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(6 Farmers)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25000.00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203"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  <a:endParaRPr lang="en-US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Times New Roman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Calibri"/>
                        <a:ea typeface="Times New Roman"/>
                        <a:cs typeface="Lath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50000.00</a:t>
                      </a:r>
                      <a:endParaRPr lang="en-US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Footer Placeholder 3"/>
          <p:cNvSpPr txBox="1">
            <a:spLocks/>
          </p:cNvSpPr>
          <p:nvPr/>
        </p:nvSpPr>
        <p:spPr>
          <a:xfrm>
            <a:off x="0" y="76200"/>
            <a:ext cx="9144000" cy="5334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LIST OF APPROVED SPECIALIZED/INNOVATIVE ACTIVITIES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>
            <a:extLst>
              <a:ext uri="{FF2B5EF4-FFF2-40B4-BE49-F238E27FC236}">
                <a16:creationId xmlns="" xmlns:a16="http://schemas.microsoft.com/office/drawing/2014/main" id="{5044755B-362E-41D7-951A-352BA6F715D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SPECIAL 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PROGRAMME - </a:t>
            </a:r>
            <a:r>
              <a:rPr lang="en-US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NUTRI GARDENS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6255038D-7106-4BC3-9A6F-6ABFCFD65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43029262"/>
              </p:ext>
            </p:extLst>
          </p:nvPr>
        </p:nvGraphicFramePr>
        <p:xfrm>
          <a:off x="0" y="571480"/>
          <a:ext cx="9144000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434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005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4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Operational area</a:t>
                      </a:r>
                    </a:p>
                  </a:txBody>
                  <a:tcPr marL="68580" marR="68580"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Pothakally and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Ramankudy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4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Thematic Area</a:t>
                      </a:r>
                    </a:p>
                  </a:txBody>
                  <a:tcPr marL="68580" marR="68580"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Organic Vegetable cultivation</a:t>
                      </a:r>
                    </a:p>
                  </a:txBody>
                  <a:tcPr marL="68580" marR="68580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82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Demos / Unit</a:t>
                      </a:r>
                    </a:p>
                  </a:txBody>
                  <a:tcPr marL="68580" marR="68580"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(one cent per unit)</a:t>
                      </a:r>
                    </a:p>
                  </a:txBody>
                  <a:tcPr marL="68580" marR="68580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82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area </a:t>
                      </a:r>
                    </a:p>
                  </a:txBody>
                  <a:tcPr marL="68580" marR="68580"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cents </a:t>
                      </a:r>
                    </a:p>
                  </a:txBody>
                  <a:tcPr marL="68580" marR="68580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00078355"/>
                  </a:ext>
                </a:extLst>
              </a:tr>
              <a:tr h="2482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Prioritized Problem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itchFamily="18" charset="0"/>
                          <a:cs typeface="Arial" panose="020B0604020202020204" pitchFamily="34" charset="0"/>
                        </a:rPr>
                        <a:t>Inadequate intake of vegetables</a:t>
                      </a:r>
                    </a:p>
                  </a:txBody>
                  <a:tcPr marL="68580" marR="68580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Technologies Demonstrated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Nutritional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garden </a:t>
                      </a:r>
                    </a:p>
                  </a:txBody>
                  <a:tcPr marL="68580" marR="68580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Expenses for vegetables per month </a:t>
                      </a:r>
                    </a:p>
                  </a:txBody>
                  <a:tcPr marL="68580" marR="68580"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₹1200</a:t>
                      </a:r>
                    </a:p>
                  </a:txBody>
                  <a:tcPr marL="68580" marR="68580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389092"/>
                  </a:ext>
                </a:extLst>
              </a:tr>
              <a:tr h="434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 saved after the introduction of nutri garden per month </a:t>
                      </a:r>
                    </a:p>
                  </a:txBody>
                  <a:tcPr marL="68580" marR="68580"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₹450</a:t>
                      </a:r>
                    </a:p>
                  </a:txBody>
                  <a:tcPr marL="68580" marR="68580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0912777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46A0FEBC-8FFE-4F23-9194-E5869FFA5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7741942"/>
              </p:ext>
            </p:extLst>
          </p:nvPr>
        </p:nvGraphicFramePr>
        <p:xfrm>
          <a:off x="142844" y="4643446"/>
          <a:ext cx="5500725" cy="18685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17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58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30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858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AGE GROUP 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MALE 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FEMALE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1370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Under 18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1370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 and above 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4FF2CC6-84D3-47B8-9F3A-ADB52F71C2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46" y="4470067"/>
            <a:ext cx="3214710" cy="23355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861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Under progress</a:t>
            </a:r>
            <a:endParaRPr lang="en-US" sz="2800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696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ChangeArrowheads="1"/>
          </p:cNvSpPr>
          <p:nvPr/>
        </p:nvSpPr>
        <p:spPr bwMode="auto">
          <a:xfrm>
            <a:off x="0" y="44624"/>
            <a:ext cx="9144000" cy="830997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FARMERS’ FIELD SCHOOL (FFS) -  GOOD AGRICULTURAL PRACTICE IN POTATO (2019-20)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7504" y="1340768"/>
          <a:ext cx="9036496" cy="893432"/>
        </p:xfrm>
        <a:graphic>
          <a:graphicData uri="http://schemas.openxmlformats.org/drawingml/2006/table">
            <a:tbl>
              <a:tblPr/>
              <a:tblGrid>
                <a:gridCol w="1210245"/>
                <a:gridCol w="1128082"/>
                <a:gridCol w="2554797"/>
                <a:gridCol w="1060332"/>
                <a:gridCol w="850494"/>
                <a:gridCol w="1063117"/>
                <a:gridCol w="1169429"/>
              </a:tblGrid>
              <a:tr h="18764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Crop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Thematic area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Technology demonstrated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Season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 of farmers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76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Male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Female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47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Potato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IPDM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GAP-Potato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Rabi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5301208"/>
          <a:ext cx="8763001" cy="1097280"/>
        </p:xfrm>
        <a:graphic>
          <a:graphicData uri="http://schemas.openxmlformats.org/drawingml/2006/table">
            <a:tbl>
              <a:tblPr/>
              <a:tblGrid>
                <a:gridCol w="1219200"/>
                <a:gridCol w="972332"/>
                <a:gridCol w="1408678"/>
                <a:gridCol w="1736598"/>
                <a:gridCol w="648916"/>
                <a:gridCol w="653536"/>
                <a:gridCol w="653536"/>
                <a:gridCol w="1470205"/>
              </a:tblGrid>
              <a:tr h="17512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Crop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Season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Farming situation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Soil type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Status of soil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Previous crop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0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2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Potato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Rabi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Irrigated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Forest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loam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Kharif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2772" name="Rectangle 1"/>
          <p:cNvSpPr>
            <a:spLocks noChangeArrowheads="1"/>
          </p:cNvSpPr>
          <p:nvPr/>
        </p:nvSpPr>
        <p:spPr bwMode="auto">
          <a:xfrm>
            <a:off x="152400" y="4859868"/>
            <a:ext cx="3200400" cy="36933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Details of farming situation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2773" name="TextBox 8"/>
          <p:cNvSpPr txBox="1">
            <a:spLocks noChangeArrowheads="1"/>
          </p:cNvSpPr>
          <p:nvPr/>
        </p:nvSpPr>
        <p:spPr bwMode="auto">
          <a:xfrm>
            <a:off x="20216" y="930206"/>
            <a:ext cx="2247528" cy="338554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Village 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Vattavada 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C:\Users\Sudhakar\Documents\IMG_20200207_1207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348880"/>
            <a:ext cx="273630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Sudhakar\Documents\IMG_20190702_1114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348880"/>
            <a:ext cx="309634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H:\local apple disk E\pen drive 2\New folder (3)\new photo sudhkar sie\Manikandan\Potato\IMG_51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316832"/>
            <a:ext cx="2592288" cy="24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496" y="548680"/>
          <a:ext cx="9036497" cy="3084576"/>
        </p:xfrm>
        <a:graphic>
          <a:graphicData uri="http://schemas.openxmlformats.org/drawingml/2006/table">
            <a:tbl>
              <a:tblPr/>
              <a:tblGrid>
                <a:gridCol w="4657411"/>
                <a:gridCol w="1116911"/>
                <a:gridCol w="1116911"/>
                <a:gridCol w="1116911"/>
                <a:gridCol w="1028353"/>
              </a:tblGrid>
              <a:tr h="12951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Technology</a:t>
                      </a:r>
                      <a:endParaRPr lang="en-US" sz="1600" b="1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Awareness</a:t>
                      </a:r>
                      <a:endParaRPr lang="en-US" sz="1600" b="1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Adoption</a:t>
                      </a:r>
                      <a:endParaRPr lang="en-US" sz="1600" b="1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9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</a:t>
                      </a:r>
                      <a:endParaRPr lang="en-US" sz="1600" b="1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en-US" sz="1600" b="1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</a:t>
                      </a:r>
                      <a:endParaRPr lang="en-US" sz="1600" b="1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en-US" sz="1600" b="1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5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Soil</a:t>
                      </a:r>
                      <a:r>
                        <a:rPr lang="en-US" sz="16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sample collection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67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5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Integrated  Nutrient Management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5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Foliar spraying of nutrients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76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5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Integrated  pest management 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76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5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Integrated 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disease  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management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38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Spraying 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of plant protection </a:t>
                      </a:r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chemicals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5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Drought</a:t>
                      </a:r>
                      <a:r>
                        <a:rPr lang="en-US" sz="16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management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5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Bee</a:t>
                      </a:r>
                      <a:r>
                        <a:rPr lang="en-US" sz="16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keeping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33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5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Average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77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3847"/>
            <a:ext cx="9144000" cy="46166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IMPACT OF GAP IN  POTATO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7504" y="3986226"/>
          <a:ext cx="8856983" cy="1371600"/>
        </p:xfrm>
        <a:graphic>
          <a:graphicData uri="http://schemas.openxmlformats.org/drawingml/2006/table">
            <a:tbl>
              <a:tblPr/>
              <a:tblGrid>
                <a:gridCol w="1112438"/>
                <a:gridCol w="1107123"/>
                <a:gridCol w="1105351"/>
                <a:gridCol w="1139584"/>
                <a:gridCol w="1072890"/>
                <a:gridCol w="1107123"/>
                <a:gridCol w="1107123"/>
                <a:gridCol w="1105351"/>
              </a:tblGrid>
              <a:tr h="345638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Average cost of cultivation (Rs/ha)</a:t>
                      </a:r>
                      <a:endParaRPr lang="en-US" sz="1800" b="1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Average gross return (Rs/ha)</a:t>
                      </a:r>
                      <a:endParaRPr lang="en-US" sz="1800" b="1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Average net return (Rs/ha)</a:t>
                      </a:r>
                      <a:endParaRPr lang="en-US" sz="1800" b="1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33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Benefit Cost ratio</a:t>
                      </a:r>
                      <a:endParaRPr lang="en-US" sz="1800" b="1" dirty="0">
                        <a:solidFill>
                          <a:srgbClr val="FF33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92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Demo</a:t>
                      </a:r>
                      <a:endParaRPr lang="en-US" sz="1800" b="1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Check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Demo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Check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Demo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Check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Demo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Check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2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199700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195000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450000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347000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250300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152000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2.25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1.77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5496" y="3692727"/>
            <a:ext cx="1667444" cy="307777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Economic Impact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496" y="5335801"/>
            <a:ext cx="3429000" cy="307777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Extension and training activities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2008" y="5689306"/>
          <a:ext cx="8964488" cy="1097280"/>
        </p:xfrm>
        <a:graphic>
          <a:graphicData uri="http://schemas.openxmlformats.org/drawingml/2006/table">
            <a:tbl>
              <a:tblPr/>
              <a:tblGrid>
                <a:gridCol w="1272638"/>
                <a:gridCol w="4823748"/>
                <a:gridCol w="2868102"/>
              </a:tblGrid>
              <a:tr h="1468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S. No.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Activity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No. of activities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5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1.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Farmers training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5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2.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Demonstrations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0" name="AutoShape 4" descr="Image result for images of rice crop in lodging con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41977440"/>
              </p:ext>
            </p:extLst>
          </p:nvPr>
        </p:nvGraphicFramePr>
        <p:xfrm>
          <a:off x="0" y="895169"/>
          <a:ext cx="9143999" cy="25354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7554"/>
                <a:gridCol w="5786445"/>
              </a:tblGrid>
              <a:tr h="3168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Operational 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PUTHAYALPARA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263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Area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SHG Unit  (6members)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3168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 </a:t>
                      </a: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65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5509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Arial Unicode MS" pitchFamily="34" charset="-128"/>
                          <a:cs typeface="Arial" pitchFamily="34" charset="0"/>
                        </a:rPr>
                        <a:t>Prioritized Problem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287338" marR="0" indent="-2333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Lack of </a:t>
                      </a: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knowledge  in agricultural  waste management  for  additional  income</a:t>
                      </a:r>
                      <a:endParaRPr lang="en-US" sz="20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  <a:tr h="7371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Technologies Demonstrated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indent="-1047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Entrepreneurship</a:t>
                      </a: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development  in  value addition  of  agricultural waste.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EDP-</a:t>
            </a:r>
            <a:r>
              <a:rPr lang="en-US" sz="2800" b="1" dirty="0" smtClean="0">
                <a:solidFill>
                  <a:schemeClr val="bg1"/>
                </a:solidFill>
                <a:cs typeface="Arial" pitchFamily="34" charset="0"/>
              </a:rPr>
              <a:t> “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DOUBLING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FARMERS INCOME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” - WASTE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TO WEALTH MANAGEMENT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28" name="Picture 4" descr="C:\Users\User\Desktop\IMG_20190827_123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00438"/>
            <a:ext cx="4357686" cy="3071810"/>
          </a:xfrm>
          <a:prstGeom prst="rect">
            <a:avLst/>
          </a:prstGeom>
          <a:noFill/>
        </p:spPr>
      </p:pic>
      <p:pic>
        <p:nvPicPr>
          <p:cNvPr id="1026" name="Picture 2" descr="F:\IMG_20170305_121138 - Copy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2" y="3500438"/>
            <a:ext cx="3786182" cy="3071810"/>
          </a:xfrm>
          <a:prstGeom prst="rect">
            <a:avLst/>
          </a:prstGeom>
          <a:noFill/>
        </p:spPr>
      </p:pic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="" xmlns:p14="http://schemas.microsoft.com/office/powerpoint/2010/main" val="29380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  <a:solidFill>
            <a:srgbClr val="00B050"/>
          </a:solidFill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EDP - Value addition of agricultural waste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C:\Users\User\Desktop\IMG_20191015_123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7" y="571480"/>
            <a:ext cx="3071833" cy="2388522"/>
          </a:xfrm>
          <a:prstGeom prst="rect">
            <a:avLst/>
          </a:prstGeom>
          <a:noFill/>
        </p:spPr>
      </p:pic>
      <p:pic>
        <p:nvPicPr>
          <p:cNvPr id="2052" name="Picture 4" descr="C:\Users\User\Desktop\IMG_20190827_124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571480"/>
            <a:ext cx="2900612" cy="2357454"/>
          </a:xfrm>
          <a:prstGeom prst="rect">
            <a:avLst/>
          </a:prstGeom>
          <a:noFill/>
        </p:spPr>
      </p:pic>
      <p:pic>
        <p:nvPicPr>
          <p:cNvPr id="6" name="Picture 3" descr="C:\Users\User\Desktop\IMG_20190820_1308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571480"/>
            <a:ext cx="2857488" cy="2357454"/>
          </a:xfrm>
          <a:prstGeom prst="rect">
            <a:avLst/>
          </a:prstGeom>
          <a:noFill/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1406" y="3071810"/>
          <a:ext cx="9072594" cy="3657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25810"/>
                <a:gridCol w="2631776"/>
                <a:gridCol w="1287599"/>
                <a:gridCol w="4427409"/>
              </a:tblGrid>
              <a:tr h="60983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latin typeface="Arial" pitchFamily="34" charset="0"/>
                          <a:cs typeface="Arial" pitchFamily="34" charset="0"/>
                        </a:rPr>
                        <a:t>Sl.No</a:t>
                      </a: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IN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Name of the Activity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Number of activity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Status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83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Awareness Programme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SHG has</a:t>
                      </a:r>
                      <a:r>
                        <a:rPr lang="en-US" b="1" baseline="0" dirty="0" smtClean="0">
                          <a:latin typeface="Arial" pitchFamily="34" charset="0"/>
                          <a:cs typeface="Arial" pitchFamily="34" charset="0"/>
                        </a:rPr>
                        <a:t> collected the waste materials , processed it and they are trained to make best out from the waste. The activity is in progress. </a:t>
                      </a:r>
                    </a:p>
                    <a:p>
                      <a:r>
                        <a:rPr lang="en-US" b="1" baseline="0" dirty="0" smtClean="0">
                          <a:latin typeface="Arial" pitchFamily="34" charset="0"/>
                          <a:cs typeface="Arial" pitchFamily="34" charset="0"/>
                        </a:rPr>
                        <a:t>% adoption             : 78 %</a:t>
                      </a:r>
                    </a:p>
                    <a:p>
                      <a:r>
                        <a:rPr lang="en-US" b="1" baseline="0" dirty="0" smtClean="0">
                          <a:latin typeface="Arial" pitchFamily="34" charset="0"/>
                          <a:cs typeface="Arial" pitchFamily="34" charset="0"/>
                        </a:rPr>
                        <a:t>Income generated : </a:t>
                      </a: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Started in 11</a:t>
                      </a:r>
                      <a:r>
                        <a:rPr lang="en-US" sz="1400" b="1" baseline="3000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th</a:t>
                      </a: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 March ’20</a:t>
                      </a:r>
                    </a:p>
                    <a:p>
                      <a:r>
                        <a:rPr lang="en-US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Products Planned  : </a:t>
                      </a:r>
                      <a:r>
                        <a:rPr lang="en-US" sz="1600" b="1" baseline="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Ecofriendly</a:t>
                      </a:r>
                      <a:r>
                        <a:rPr lang="en-US" sz="1600" b="1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products Viz., Palm leaf sheath bouquets, carry bag, flower vase, flower making from millets &amp; paper</a:t>
                      </a:r>
                      <a:endParaRPr lang="en-US" sz="1800" b="1" baseline="0" dirty="0" smtClean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66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Collection &amp;process of </a:t>
                      </a:r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agri.waste</a:t>
                      </a:r>
                      <a:r>
                        <a:rPr lang="en-US" b="1" baseline="0" dirty="0" smtClean="0">
                          <a:latin typeface="Arial" pitchFamily="34" charset="0"/>
                          <a:cs typeface="Arial" pitchFamily="34" charset="0"/>
                        </a:rPr>
                        <a:t>  material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87119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Training on processing</a:t>
                      </a:r>
                      <a:r>
                        <a:rPr lang="en-US" b="1" baseline="0" dirty="0" smtClean="0">
                          <a:latin typeface="Arial" pitchFamily="34" charset="0"/>
                          <a:cs typeface="Arial" pitchFamily="34" charset="0"/>
                        </a:rPr>
                        <a:t> of waste materials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0983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Training on coloring of materials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740065"/>
            <a:ext cx="8763000" cy="73353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  <a:defRPr/>
            </a:pPr>
            <a:r>
              <a:rPr lang="en-US" sz="4400" b="1" dirty="0" smtClean="0">
                <a:ln/>
                <a:solidFill>
                  <a:srgbClr val="FF0066"/>
                </a:solidFill>
                <a:latin typeface="Bookman Old Style" pitchFamily="18" charset="0"/>
              </a:rPr>
              <a:t>SUCCESS STORIES </a:t>
            </a:r>
            <a:endParaRPr lang="en-US" sz="4400" b="1" dirty="0">
              <a:ln/>
              <a:solidFill>
                <a:srgbClr val="FF0066"/>
              </a:solidFill>
              <a:latin typeface="Bookman Old Style" pitchFamily="18" charset="0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  <a:solidFill>
            <a:srgbClr val="00B050"/>
          </a:solidFill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BIOLOGICAL CONTROL OF CARDAMOM ROOT GRUB MANAGEMENT  WITH  EPN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2" y="642918"/>
            <a:ext cx="9144032" cy="1200329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Background: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Cardamom root grub  affects 70% of the yield</a:t>
            </a:r>
          </a:p>
          <a:p>
            <a:r>
              <a:rPr lang="en-US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Source of Technology: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ICAR – NBAIR</a:t>
            </a:r>
          </a:p>
          <a:p>
            <a:r>
              <a:rPr lang="en-US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Intervention process :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OFT, FLD, Training, Low cost unit at on site                       Advisory, Testing of Infective juveniles stage</a:t>
            </a:r>
            <a:endParaRPr lang="en-IN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" y="1857364"/>
            <a:ext cx="9144032" cy="3170099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Impact:</a:t>
            </a:r>
            <a:endParaRPr lang="en-US" sz="28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Horizontal spread 		: 1245 ha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Increase in Yield   		: 74%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Reduction in root grub attack	: 98%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Labour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saving			: 50% (2times/yr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upto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years)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Cost saving			: 26%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Complimentary effect		: increased the microbial load from 6.10x10</a:t>
            </a:r>
            <a:r>
              <a:rPr lang="en-US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9.80x10</a:t>
            </a:r>
            <a:r>
              <a:rPr lang="en-US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(CFU/g of soil), optimizing the pH and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enhanced the Organic carbon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Net return 			: 80-120%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BCR 				:2.16</a:t>
            </a:r>
          </a:p>
        </p:txBody>
      </p:sp>
      <p:pic>
        <p:nvPicPr>
          <p:cNvPr id="9" name="Picture 8" descr="C:\Users\admin\Downloads\Root grub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" y="4929198"/>
            <a:ext cx="2428859" cy="1928802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500298" y="4929198"/>
            <a:ext cx="2143131" cy="193039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C:\Users\admin\Downloads\Soil application of EPN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86314" y="4929198"/>
            <a:ext cx="2214578" cy="1928826"/>
          </a:xfrm>
          <a:prstGeom prst="rect">
            <a:avLst/>
          </a:prstGeom>
          <a:noFill/>
        </p:spPr>
      </p:pic>
      <p:pic>
        <p:nvPicPr>
          <p:cNvPr id="12" name="Picture 11"/>
          <p:cNvPicPr/>
          <p:nvPr/>
        </p:nvPicPr>
        <p:blipFill rotWithShape="1">
          <a:blip r:embed="rId5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73870" t="326" r="492" b="62166"/>
          <a:stretch/>
        </p:blipFill>
        <p:spPr bwMode="auto">
          <a:xfrm>
            <a:off x="7000893" y="4786323"/>
            <a:ext cx="2071702" cy="20717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  <a:solidFill>
            <a:srgbClr val="00B050"/>
          </a:solidFill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BIO INTENSIVE PEST &amp; DISESASE MANAGEMENT  IN  CARDAMOM 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2" y="500042"/>
            <a:ext cx="9144032" cy="92333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Background: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Major pest affects 40% of the yield</a:t>
            </a:r>
          </a:p>
          <a:p>
            <a:r>
              <a:rPr lang="en-US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Source of Technology: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ICAR – NBAIR , ICRI &amp; CRS</a:t>
            </a:r>
          </a:p>
          <a:p>
            <a:r>
              <a:rPr lang="en-US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Intervention process :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Training,  Advisory, Demonstrations </a:t>
            </a:r>
            <a:endParaRPr lang="en-IN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" y="1500174"/>
            <a:ext cx="9144032" cy="3170099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Impact:</a:t>
            </a:r>
            <a:endParaRPr lang="en-US" sz="28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Horizontal spread 		: 355 ha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Increase in Yield   		: 29%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Reduction in pest &amp; Disease	: 69%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Labour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saving			: 57%(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microbes have compatibility while release) </a:t>
            </a:r>
            <a:endParaRPr lang="en-US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Reduction in rounds of spray	: 14  to  6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Cost saving			: %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Complimentary effect		: Total number of beneficial microbes increased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(27%) –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Beauveria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Metarhizium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Bt, 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Pseudomonas &amp;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Trichoderma</a:t>
            </a:r>
            <a:endParaRPr lang="en-US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BCR				:2.39</a:t>
            </a:r>
          </a:p>
        </p:txBody>
      </p:sp>
      <p:pic>
        <p:nvPicPr>
          <p:cNvPr id="13" name="Picture 12" descr="DSC_0023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" y="4714884"/>
            <a:ext cx="2357421" cy="21431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13" descr="E:\DATAS\PowerPoint Slides-TRAINING\SLIDES\Cardamom Presentation\ScanPhotos from Book\C29\Stem borer damage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428860" y="4714884"/>
            <a:ext cx="2357454" cy="21431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14" descr="Adult"/>
          <p:cNvPicPr/>
          <p:nvPr/>
        </p:nvPicPr>
        <p:blipFill>
          <a:blip r:embed="rId4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57752" y="4714884"/>
            <a:ext cx="2143140" cy="214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universal\AppData\Local\Microsoft\Windows\INetCache\Content.Word\IMG20170126172403.jpg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072330" y="4714884"/>
            <a:ext cx="2071670" cy="2143116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  <a:solidFill>
            <a:srgbClr val="00B050"/>
          </a:solidFill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REVITALIZATION OF RICE FARMING IN IDUKKI DISTRICT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2" y="500042"/>
            <a:ext cx="9144032" cy="92333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Background: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Declining trend in both area &amp; Production </a:t>
            </a:r>
          </a:p>
          <a:p>
            <a:r>
              <a:rPr lang="en-US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Source of Technology: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KAU</a:t>
            </a:r>
          </a:p>
          <a:p>
            <a:r>
              <a:rPr lang="en-US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Intervention process :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OFT,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FLD,Training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Advisory, Demonstrations </a:t>
            </a:r>
            <a:endParaRPr lang="en-IN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500174"/>
            <a:ext cx="9144032" cy="3447098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Impact:</a:t>
            </a:r>
            <a:endParaRPr lang="en-US" sz="28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Horizontal spread 		: 355 ha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Increase in Yield   		: 61%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% Reduction in iron toxicity	: 33%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% Root rot incidence		: 10%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Complimentary effect		: 1. Enhanced the uptake of  secondary and           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micro nutrients which reduced the % of 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saffiness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increased the no. of grains /panicle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and productive tillers /hill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2. Introduction of new high yielding variety 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“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Akshaya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which helped in replication of area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BCR				: 2.8</a:t>
            </a:r>
          </a:p>
        </p:txBody>
      </p:sp>
      <p:pic>
        <p:nvPicPr>
          <p:cNvPr id="5" name="Picture 2" descr="H:\photo sucess story\paddy crop at max tillering stage- village - udumbancho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857760"/>
            <a:ext cx="2143109" cy="1857388"/>
          </a:xfrm>
          <a:prstGeom prst="rect">
            <a:avLst/>
          </a:prstGeom>
          <a:noFill/>
        </p:spPr>
      </p:pic>
      <p:pic>
        <p:nvPicPr>
          <p:cNvPr id="6" name="Picture 3" descr="H:\photo sucess story\Paddy transplanting -village-udumbancho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4857761"/>
            <a:ext cx="2214578" cy="1857388"/>
          </a:xfrm>
          <a:prstGeom prst="rect">
            <a:avLst/>
          </a:prstGeom>
          <a:noFill/>
        </p:spPr>
      </p:pic>
      <p:pic>
        <p:nvPicPr>
          <p:cNvPr id="7" name="Picture 4" descr="H:\photo sucess story\method demonstration on mat nursery preparation-Village Udumbancho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5053" y="4857760"/>
            <a:ext cx="2271526" cy="1857388"/>
          </a:xfrm>
          <a:prstGeom prst="rect">
            <a:avLst/>
          </a:prstGeom>
          <a:noFill/>
        </p:spPr>
      </p:pic>
      <p:pic>
        <p:nvPicPr>
          <p:cNvPr id="9" name="Picture 5" descr="H:\photo sucess story\Mat nursery  before transplanting- village- Udumbanchol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1190" y="4857760"/>
            <a:ext cx="2201372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1" r="27478" b="4215"/>
          <a:stretch/>
        </p:blipFill>
        <p:spPr>
          <a:xfrm>
            <a:off x="3143240" y="478374"/>
            <a:ext cx="5924560" cy="478358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1884519"/>
              </p:ext>
            </p:extLst>
          </p:nvPr>
        </p:nvGraphicFramePr>
        <p:xfrm>
          <a:off x="1071538" y="5429264"/>
          <a:ext cx="6657406" cy="9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8703"/>
                <a:gridCol w="3328703"/>
              </a:tblGrid>
              <a:tr h="906813">
                <a:tc>
                  <a:txBody>
                    <a:bodyPr/>
                    <a:lstStyle/>
                    <a:p>
                      <a:pPr algn="l">
                        <a:buFontTx/>
                        <a:buNone/>
                      </a:pPr>
                      <a:r>
                        <a:rPr lang="en-US" sz="20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Taluks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	               :  2</a:t>
                      </a:r>
                      <a:endParaRPr lang="en-US" sz="2000" b="1" dirty="0" smtClean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buFontTx/>
                        <a:buNone/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Blocks                :  2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Clusters	:  3 </a:t>
                      </a:r>
                    </a:p>
                    <a:p>
                      <a:pPr algn="l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Villages   	:  10</a:t>
                      </a:r>
                      <a:endParaRPr lang="en-IN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7539020" y="2548096"/>
            <a:ext cx="704423" cy="33809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KVK</a:t>
            </a: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2900" y="1949613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3"/>
          <p:cNvSpPr txBox="1">
            <a:spLocks/>
          </p:cNvSpPr>
          <p:nvPr/>
        </p:nvSpPr>
        <p:spPr>
          <a:xfrm>
            <a:off x="-1" y="-95342"/>
            <a:ext cx="9144000" cy="416685"/>
          </a:xfrm>
          <a:prstGeom prst="rect">
            <a:avLst/>
          </a:prstGeom>
          <a:solidFill>
            <a:srgbClr val="0066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OPERATIONAL AREA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2365971"/>
              </p:ext>
            </p:extLst>
          </p:nvPr>
        </p:nvGraphicFramePr>
        <p:xfrm>
          <a:off x="114288" y="754557"/>
          <a:ext cx="27432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370"/>
                <a:gridCol w="2250830"/>
              </a:tblGrid>
              <a:tr h="13716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LEGEND</a:t>
                      </a:r>
                      <a:endParaRPr lang="en-US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VATTAVADA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KOVILUR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KDHP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VILLAGE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RAJAKUMARI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SANTHANPARA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SENAPATHY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VANDANMEDU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NEDUMKANDAM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UDUMBANCHOLA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9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KATTAPPANA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1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4450" y="2273091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8861" y="2297420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6599" y="2503063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6060" y="1133246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3483" y="2996285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9020" y="3302989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6340" y="2785638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2900" y="3434507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8" descr="C:\Users\kvk\Desktop\dancing_sta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5961" y="3936003"/>
            <a:ext cx="228600" cy="2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243751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  <a:solidFill>
            <a:srgbClr val="00B050"/>
          </a:solidFill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IMPACT OF PEPPER SPECIAL IN BLACK PEPPER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2" y="428604"/>
            <a:ext cx="9144032" cy="92333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Background: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Nutritional disorders and premature spike shedding</a:t>
            </a:r>
          </a:p>
          <a:p>
            <a:r>
              <a:rPr lang="en-US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Source of Technology: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IISR</a:t>
            </a:r>
          </a:p>
          <a:p>
            <a:r>
              <a:rPr lang="en-US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Intervention process :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OFT,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FLD,Training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Advisory, Demonstrations </a:t>
            </a:r>
            <a:endParaRPr lang="en-IN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57299"/>
            <a:ext cx="9144032" cy="3170099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Impact:</a:t>
            </a:r>
            <a:endParaRPr lang="en-US" sz="28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Horizontal spread 		: 256ha (900kg of IISR Special)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% adoption	   		: 61%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% Reduction in deficiency	: 98%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% yield increase 		: 19-27%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Complimentary effect		: Enhanced the uptake of  secondary and           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micro nutrients which reduced the % of 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deficiency, spike shedding and increased the 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% fruit set (82% ), uniform ripening of 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berries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BCR				: 2.33  </a:t>
            </a:r>
          </a:p>
        </p:txBody>
      </p:sp>
      <p:pic>
        <p:nvPicPr>
          <p:cNvPr id="10" name="Picture 9" descr="C:\Users\Preethu\Desktop\pepper photos\observation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982276" y="4608956"/>
            <a:ext cx="3161756" cy="217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Preethu\Desktop\pepper photos\20181105_144521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786050" y="4572008"/>
            <a:ext cx="3143250" cy="2214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 descr="H:\20190610_1615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087600" y="-7629525"/>
            <a:ext cx="1800000" cy="1012500"/>
          </a:xfrm>
          <a:prstGeom prst="rect">
            <a:avLst/>
          </a:prstGeom>
          <a:noFill/>
        </p:spPr>
      </p:pic>
      <p:pic>
        <p:nvPicPr>
          <p:cNvPr id="14" name="Picture 3" descr="H:\20190610_1615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66" y="4626586"/>
            <a:ext cx="2651146" cy="21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0099985"/>
              </p:ext>
            </p:extLst>
          </p:nvPr>
        </p:nvGraphicFramePr>
        <p:xfrm>
          <a:off x="76200" y="838200"/>
          <a:ext cx="8915400" cy="459106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67238"/>
                <a:gridCol w="2071702"/>
                <a:gridCol w="2276460"/>
              </a:tblGrid>
              <a:tr h="11128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Particulars</a:t>
                      </a:r>
                      <a:endParaRPr lang="en-US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trainings </a:t>
                      </a:r>
                      <a:endParaRPr lang="en-US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participants</a:t>
                      </a:r>
                      <a:endParaRPr lang="en-US" sz="2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686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campus training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1589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850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 campus training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2742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19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Rural youth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850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Extension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personnel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19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Sponsored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2099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32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endParaRPr lang="en-US" sz="32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4831</a:t>
                      </a:r>
                      <a:endParaRPr lang="en-US" sz="32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Footer Placeholder 3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TRAININGS (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up to 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December 2019)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3"/>
          <p:cNvSpPr txBox="1">
            <a:spLocks/>
          </p:cNvSpPr>
          <p:nvPr/>
        </p:nvSpPr>
        <p:spPr>
          <a:xfrm>
            <a:off x="0" y="-1"/>
            <a:ext cx="9144000" cy="487363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ON CAMPUS TRAININGS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user\Desktop\ARM (2019-20) Photos-KVK, Idukki\Method demonstration of  IIHR-Microbial Consortium to Organic Vegetable farmers at KVK, Iduk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2" y="571480"/>
            <a:ext cx="4143372" cy="2893050"/>
          </a:xfrm>
          <a:prstGeom prst="rect">
            <a:avLst/>
          </a:prstGeom>
          <a:noFill/>
        </p:spPr>
      </p:pic>
      <p:pic>
        <p:nvPicPr>
          <p:cNvPr id="6148" name="Picture 4" descr="C:\Users\user\Desktop\ARM (2019-20) Photos-KVK, Idukki\Training on Eco-friendly carrybag making at Chinnakanal village, KVK, Idukki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876"/>
            <a:ext cx="4143404" cy="2857520"/>
          </a:xfrm>
          <a:prstGeom prst="rect">
            <a:avLst/>
          </a:prstGeom>
          <a:noFill/>
        </p:spPr>
      </p:pic>
      <p:pic>
        <p:nvPicPr>
          <p:cNvPr id="6149" name="Picture 5" descr="C:\Users\user\Desktop\ARM (2019-20) Photos-KVK, Idukki\Training on Zero Budget Natural farming conducted at Udumbanchola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71876"/>
            <a:ext cx="4071966" cy="2857520"/>
          </a:xfrm>
          <a:prstGeom prst="rect">
            <a:avLst/>
          </a:prstGeom>
          <a:noFill/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pic>
        <p:nvPicPr>
          <p:cNvPr id="8" name="Picture 2" descr="E:\MANJU\19-20 PHOTOS\portal manju\16-01-2020 On camus training on soil and water testing\20200116_1202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728659"/>
            <a:ext cx="4038600" cy="2557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 txBox="1">
            <a:spLocks/>
          </p:cNvSpPr>
          <p:nvPr/>
        </p:nvSpPr>
        <p:spPr>
          <a:xfrm>
            <a:off x="0" y="-1"/>
            <a:ext cx="9144000" cy="487363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OFF CAMPUS TRAININGS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3" name="Picture 5" descr="C:\Users\user\Desktop\ARM (2019-20) Photos-KVK, Idukki\Off campus training  on Scientific Goat management at Thadiyambadu village, KVK, Iduk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571480"/>
            <a:ext cx="4176708" cy="2895973"/>
          </a:xfrm>
          <a:prstGeom prst="rect">
            <a:avLst/>
          </a:prstGeom>
          <a:noFill/>
        </p:spPr>
      </p:pic>
      <p:pic>
        <p:nvPicPr>
          <p:cNvPr id="7174" name="Picture 6" descr="C:\Users\user\Desktop\ARM (2019-20) Photos-KVK, Idukki\Training on Kiwi cultivation at Vattavada, KVK,Iduk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37461"/>
            <a:ext cx="4143404" cy="2891125"/>
          </a:xfrm>
          <a:prstGeom prst="rect">
            <a:avLst/>
          </a:prstGeom>
          <a:noFill/>
        </p:spPr>
      </p:pic>
      <p:pic>
        <p:nvPicPr>
          <p:cNvPr id="7175" name="Picture 7" descr="C:\Users\user\Desktop\ARM (2019-20) Photos-KVK, Idukki\On campus training on package of practices of paddy -KVK, Idukki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34256"/>
            <a:ext cx="4163526" cy="2895140"/>
          </a:xfrm>
          <a:prstGeom prst="rect">
            <a:avLst/>
          </a:prstGeom>
          <a:noFill/>
        </p:spPr>
      </p:pic>
      <p:pic>
        <p:nvPicPr>
          <p:cNvPr id="7176" name="Picture 8" descr="C:\Users\user\Desktop\ARM (2019-20) Photos-KVK, Idukki\Front line Demonstration Farmers selection on Bio-intensive pest management in cowpea at vandanmedu village, KVK, Iduk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571480"/>
            <a:ext cx="4143404" cy="2893074"/>
          </a:xfrm>
          <a:prstGeom prst="rect">
            <a:avLst/>
          </a:prstGeom>
          <a:noFill/>
        </p:spPr>
      </p:pic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 txBox="1">
            <a:spLocks/>
          </p:cNvSpPr>
          <p:nvPr/>
        </p:nvSpPr>
        <p:spPr>
          <a:xfrm>
            <a:off x="0" y="-1"/>
            <a:ext cx="9144000" cy="487363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SPONSORED  TRAININGS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 descr="C:\Users\user\Desktop\ARM (2019-20) Photos-KVK, Idukki\Tribal Developement Scheme-Beekeeping Training conducted at Kanathalo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571480"/>
            <a:ext cx="4286280" cy="2850261"/>
          </a:xfrm>
          <a:prstGeom prst="rect">
            <a:avLst/>
          </a:prstGeom>
          <a:noFill/>
        </p:spPr>
      </p:pic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00438"/>
            <a:ext cx="4286248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J:\Sudhakar\ASCI\ASCI-Organic Farming -Small cardamom conducted on 30.07.20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4282" y="575073"/>
            <a:ext cx="4071966" cy="2839661"/>
          </a:xfrm>
          <a:prstGeom prst="rect">
            <a:avLst/>
          </a:prstGeom>
          <a:noFill/>
        </p:spPr>
      </p:pic>
      <p:pic>
        <p:nvPicPr>
          <p:cNvPr id="8" name="Picture 3" descr="J:\19-20 PHOTOS\daesi\20190607_1401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" y="3500438"/>
            <a:ext cx="4043362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 txBox="1">
            <a:spLocks/>
          </p:cNvSpPr>
          <p:nvPr/>
        </p:nvSpPr>
        <p:spPr>
          <a:xfrm>
            <a:off x="0" y="-1"/>
            <a:ext cx="9144000" cy="381001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EXTENSION ACTIVITIES (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up to 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December 2019)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70257363"/>
              </p:ext>
            </p:extLst>
          </p:nvPr>
        </p:nvGraphicFramePr>
        <p:xfrm>
          <a:off x="0" y="380995"/>
          <a:ext cx="9067800" cy="633414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214678"/>
                <a:gridCol w="928694"/>
                <a:gridCol w="642942"/>
                <a:gridCol w="471486"/>
                <a:gridCol w="533400"/>
                <a:gridCol w="609600"/>
                <a:gridCol w="533400"/>
                <a:gridCol w="533400"/>
                <a:gridCol w="609600"/>
                <a:gridCol w="457200"/>
                <a:gridCol w="533400"/>
              </a:tblGrid>
              <a:tr h="46919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Nature of Extension </a:t>
                      </a:r>
                      <a:r>
                        <a:rPr lang="en-US" sz="1400" b="1" dirty="0" err="1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Programme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</a:t>
                      </a:r>
                      <a:r>
                        <a:rPr lang="en-US" sz="140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Program.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Participants (General)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Participants 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/ ST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extension personnel 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3459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N" sz="140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Day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57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Exhibition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117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 Demonstrations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Farmers Seminar / Workshop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79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 meetings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139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Lectures delivered 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Newspaper coverage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 talks 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TV talks 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Popular articles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Extension Literature</a:t>
                      </a:r>
                      <a:endParaRPr lang="en-IN" sz="1400" b="1" dirty="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Advisory Services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597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237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Scientific visit to farmers field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Farmers visit to KVK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1472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1694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397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Diagnostic visits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69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Ex-trainees </a:t>
                      </a:r>
                      <a:r>
                        <a:rPr lang="en-US" sz="1400" b="1" dirty="0" err="1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Sammelan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59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 health Camp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259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Self Help Group Conveners meetings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348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348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Formation of SHG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Celebration of important 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days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119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Farm Science Club conveners meet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Bimonthly meeting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66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Exposure visit</a:t>
                      </a:r>
                      <a:endParaRPr lang="en-IN" sz="14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IN" sz="1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N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46" marR="387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1392</a:t>
                      </a:r>
                      <a:endParaRPr lang="en-US" sz="1400" b="1" i="0" u="none" strike="noStrike" dirty="0">
                        <a:solidFill>
                          <a:srgbClr val="FF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3399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1418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4817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536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813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1349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197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101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99"/>
                          </a:solidFill>
                          <a:latin typeface="Arial" pitchFamily="34" charset="0"/>
                          <a:cs typeface="Arial" pitchFamily="34" charset="0"/>
                        </a:rPr>
                        <a:t>298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Rectangle 10"/>
          <p:cNvSpPr>
            <a:spLocks noChangeArrowheads="1"/>
          </p:cNvSpPr>
          <p:nvPr/>
        </p:nvSpPr>
        <p:spPr bwMode="auto">
          <a:xfrm>
            <a:off x="76201" y="2971800"/>
            <a:ext cx="33527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Demo. On seed treatment with </a:t>
            </a:r>
            <a:r>
              <a:rPr lang="en-US" sz="1400" b="1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Rhizobium</a:t>
            </a:r>
            <a:r>
              <a:rPr lang="en-US" sz="14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9" name="Rectangle 10"/>
          <p:cNvSpPr>
            <a:spLocks noChangeArrowheads="1"/>
          </p:cNvSpPr>
          <p:nvPr/>
        </p:nvSpPr>
        <p:spPr bwMode="auto">
          <a:xfrm>
            <a:off x="4134197" y="2971800"/>
            <a:ext cx="10807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 Show</a:t>
            </a:r>
            <a:endParaRPr lang="en-US" sz="1400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7021471" y="2971800"/>
            <a:ext cx="1622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Visits</a:t>
            </a:r>
            <a:endParaRPr lang="en-US" sz="1400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0" y="-1"/>
            <a:ext cx="9144000" cy="487363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EXTENSION ACTIVITIES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565849" y="6093023"/>
            <a:ext cx="18630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day on  Paddy</a:t>
            </a:r>
            <a:endParaRPr lang="en-US" sz="1400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3467486" y="6093023"/>
            <a:ext cx="23903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visit - INM in Banana</a:t>
            </a:r>
            <a:endParaRPr lang="en-US" sz="1400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6957542" y="6093022"/>
            <a:ext cx="16864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Ex. Trainees Meet</a:t>
            </a:r>
            <a:endParaRPr lang="en-US" sz="1400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C:\Users\user\Desktop\ARM (2019-20) Photos-KVK, Idukki\Diagnostic visit on  cowpea Aphids affected field at Adimali village, KVK, Iduk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500042"/>
            <a:ext cx="3000364" cy="2375752"/>
          </a:xfrm>
          <a:prstGeom prst="rect">
            <a:avLst/>
          </a:prstGeom>
          <a:noFill/>
        </p:spPr>
      </p:pic>
      <p:pic>
        <p:nvPicPr>
          <p:cNvPr id="5125" name="Picture 5" descr="C:\Users\user\Desktop\ARM (2019-20) Photos-KVK, Idukki\Farmers viewing the Live webcast of NADCP at KVK, Iduk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500042"/>
            <a:ext cx="3000396" cy="2357454"/>
          </a:xfrm>
          <a:prstGeom prst="rect">
            <a:avLst/>
          </a:prstGeom>
          <a:noFill/>
        </p:spPr>
      </p:pic>
      <p:pic>
        <p:nvPicPr>
          <p:cNvPr id="5126" name="Picture 6" descr="C:\Users\user\Desktop\ARM (2019-20) Photos-KVK, Idukki\Field day -FLD in paddy-Udumbanchola village, KVK, Iduk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3643314"/>
            <a:ext cx="3000396" cy="2357454"/>
          </a:xfrm>
          <a:prstGeom prst="rect">
            <a:avLst/>
          </a:prstGeom>
          <a:noFill/>
        </p:spPr>
      </p:pic>
      <p:pic>
        <p:nvPicPr>
          <p:cNvPr id="5127" name="Picture 7" descr="C:\Users\user\Desktop\ARM (2019-20) Photos-KVK, Idukki\Field visit of  FLD on INM in banana- Udumbanchola, KVK, Iduk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643314"/>
            <a:ext cx="3000364" cy="2357454"/>
          </a:xfrm>
          <a:prstGeom prst="rect">
            <a:avLst/>
          </a:prstGeom>
          <a:noFill/>
        </p:spPr>
      </p:pic>
      <p:pic>
        <p:nvPicPr>
          <p:cNvPr id="5128" name="Picture 8" descr="C:\Users\user\Desktop\ARM (2019-20) Photos-KVK, Idukki\Method demo. on seed treatment with Rhizobium in  Cowpea- Vadanmedu Village, KVK, Idukk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" y="500042"/>
            <a:ext cx="3000396" cy="2321053"/>
          </a:xfrm>
          <a:prstGeom prst="rect">
            <a:avLst/>
          </a:prstGeom>
          <a:noFill/>
        </p:spPr>
      </p:pic>
      <p:pic>
        <p:nvPicPr>
          <p:cNvPr id="5129" name="Picture 9" descr="C:\Users\user\Desktop\ARM (2019-20) Photos-KVK, Idukki\EX-Trainees meet at KVK Seminar Hall ,Santhanpara village, KVK, idukk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3643314"/>
            <a:ext cx="3000364" cy="2357454"/>
          </a:xfrm>
          <a:prstGeom prst="rect">
            <a:avLst/>
          </a:prstGeom>
          <a:noFill/>
        </p:spPr>
      </p:pic>
      <p:sp>
        <p:nvSpPr>
          <p:cNvPr id="16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69" y="2133600"/>
            <a:ext cx="9286517" cy="258532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SPECIAL </a:t>
            </a:r>
            <a:r>
              <a:rPr lang="en-US" sz="54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PROGRAMME &amp;</a:t>
            </a:r>
          </a:p>
          <a:p>
            <a:pPr algn="ctr">
              <a:defRPr/>
            </a:pPr>
            <a:r>
              <a:rPr lang="en-US" sz="5400" b="1" dirty="0" smtClean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CELEBRATION </a:t>
            </a:r>
            <a:r>
              <a:rPr lang="en-US" sz="54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OF DAYS</a:t>
            </a:r>
          </a:p>
          <a:p>
            <a:pPr algn="ctr">
              <a:defRPr/>
            </a:pPr>
            <a:endParaRPr lang="en-US" sz="54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293734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4717368"/>
              </p:ext>
            </p:extLst>
          </p:nvPr>
        </p:nvGraphicFramePr>
        <p:xfrm>
          <a:off x="-1" y="685797"/>
          <a:ext cx="8991601" cy="4886342"/>
        </p:xfrm>
        <a:graphic>
          <a:graphicData uri="http://schemas.openxmlformats.org/drawingml/2006/table">
            <a:tbl>
              <a:tblPr/>
              <a:tblGrid>
                <a:gridCol w="5357819"/>
                <a:gridCol w="2000264"/>
                <a:gridCol w="1633518"/>
              </a:tblGrid>
              <a:tr h="746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Particulars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Budget allotted (Rs)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Expenditure (</a:t>
                      </a:r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1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16.09.2019 Tree Plantation Campaign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10000.00</a:t>
                      </a:r>
                      <a:endParaRPr lang="en-US" sz="2000" b="1" dirty="0">
                        <a:solidFill>
                          <a:srgbClr val="005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</a:tabLst>
                        <a:defRPr/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10000.00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7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29.07.2019 PKVY – Cluster Demonstration on Organic Farming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330000.00</a:t>
                      </a:r>
                      <a:endParaRPr lang="en-US" sz="2000" b="1" dirty="0">
                        <a:solidFill>
                          <a:srgbClr val="005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276000.00</a:t>
                      </a:r>
                      <a:endParaRPr lang="en-US" sz="2000" b="1" dirty="0">
                        <a:solidFill>
                          <a:srgbClr val="005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1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24.10.2019 RKVY - ASCI – Bee keeper 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329600.00</a:t>
                      </a:r>
                      <a:endParaRPr lang="en-US" sz="2000" b="1" dirty="0">
                        <a:solidFill>
                          <a:srgbClr val="005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149600.00</a:t>
                      </a:r>
                      <a:endParaRPr lang="en-US" sz="2000" b="1" dirty="0">
                        <a:solidFill>
                          <a:srgbClr val="005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1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01.01.2020 NADCP – FMD Scheme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15000.00</a:t>
                      </a:r>
                      <a:endParaRPr lang="en-US" sz="2000" b="1" dirty="0">
                        <a:solidFill>
                          <a:srgbClr val="005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15000.00</a:t>
                      </a:r>
                      <a:endParaRPr lang="en-US" sz="2000" b="1" dirty="0">
                        <a:solidFill>
                          <a:srgbClr val="005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7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30.01.2020 PKVY – Biennial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Fertilizer Awareness Programme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50000.00</a:t>
                      </a:r>
                      <a:endParaRPr lang="en-US" sz="2000" b="1" dirty="0">
                        <a:solidFill>
                          <a:srgbClr val="005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50000.00</a:t>
                      </a:r>
                      <a:endParaRPr lang="en-US" sz="2000" b="1" dirty="0">
                        <a:solidFill>
                          <a:srgbClr val="005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7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21.01.2020 PKVY – </a:t>
                      </a:r>
                      <a:r>
                        <a:rPr lang="en-US" sz="20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Swachhta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Plan – </a:t>
                      </a:r>
                      <a:r>
                        <a:rPr lang="en-US" sz="2000" b="1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Vermicompost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unit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37500.00</a:t>
                      </a:r>
                      <a:endParaRPr lang="en-US" sz="2000" b="1" dirty="0">
                        <a:solidFill>
                          <a:srgbClr val="005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US" sz="2000" b="1" dirty="0" smtClean="0">
                          <a:solidFill>
                            <a:srgbClr val="005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37500.00</a:t>
                      </a:r>
                      <a:endParaRPr lang="en-US" sz="2000" b="1" dirty="0">
                        <a:solidFill>
                          <a:srgbClr val="005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Footer Placeholder 3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UTILIZATION  OF BUDGET – SPECIAL PROGRAMMES (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Rs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.)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402589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TREE PLANTATION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4357686" y="4640057"/>
            <a:ext cx="45720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Date of the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Programme	     : 17.09.19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No. of Farmers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participated  : 45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No. of seedlings planted        :1022 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No. of seedlings distributed  : 135</a:t>
            </a:r>
            <a:endParaRPr lang="en-US" b="1" dirty="0"/>
          </a:p>
        </p:txBody>
      </p:sp>
      <p:pic>
        <p:nvPicPr>
          <p:cNvPr id="6" name="Picture 2" descr="C:\Users\user\Desktop\extra\05 Planting of tree plant at KVK Campus by the VIPs present on the occassi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981" y="571480"/>
            <a:ext cx="4120267" cy="29287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4" descr="C:\Users\user\Desktop\extra\01 Inaugural sees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71480"/>
            <a:ext cx="4143404" cy="28575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5" descr="C:\Users\user\Desktop\extra\04 Distribution of tree plants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590203"/>
            <a:ext cx="4143404" cy="28391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230168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84571675"/>
              </p:ext>
            </p:extLst>
          </p:nvPr>
        </p:nvGraphicFramePr>
        <p:xfrm>
          <a:off x="33337" y="914400"/>
          <a:ext cx="9067802" cy="24942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914400"/>
                <a:gridCol w="4267200"/>
                <a:gridCol w="1981201"/>
                <a:gridCol w="1905001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Sl. No.</a:t>
                      </a:r>
                      <a:endParaRPr lang="en-US" sz="18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Mandates</a:t>
                      </a:r>
                      <a:endParaRPr lang="en-US" sz="18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 (Nos.)</a:t>
                      </a:r>
                      <a:endParaRPr lang="en-US" sz="18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Achievements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(Nos.)</a:t>
                      </a:r>
                      <a:endParaRPr lang="en-US" sz="1800" b="1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OFT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FLD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Trainings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Extension </a:t>
                      </a:r>
                      <a:r>
                        <a:rPr lang="en-US" sz="18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Programmes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1837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Production and Supply of Seeds (q)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2.35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61434480"/>
              </p:ext>
            </p:extLst>
          </p:nvPr>
        </p:nvGraphicFramePr>
        <p:xfrm>
          <a:off x="0" y="3657600"/>
          <a:ext cx="9067800" cy="1691640"/>
        </p:xfrm>
        <a:graphic>
          <a:graphicData uri="http://schemas.openxmlformats.org/drawingml/2006/table">
            <a:tbl>
              <a:tblPr/>
              <a:tblGrid>
                <a:gridCol w="1164672"/>
                <a:gridCol w="2662108"/>
                <a:gridCol w="1663815"/>
                <a:gridCol w="1862483"/>
                <a:gridCol w="1714722"/>
              </a:tblGrid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Target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Production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Supply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Planting materials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33260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5695</a:t>
                      </a:r>
                      <a:endParaRPr lang="en-US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7a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Bio products (lit)</a:t>
                      </a:r>
                      <a:r>
                        <a:rPr lang="en-IN" sz="18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10000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10000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6000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7b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Bio products</a:t>
                      </a:r>
                      <a:r>
                        <a:rPr lang="en-IN" sz="18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(kg)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15000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12000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6780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TARGET AND ACHIEVEMENTS OF MAJOR MANDATES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PKVY – CLUSTER DEMONSTRATION ON ORGANIC FARMING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6143700" y="3786190"/>
            <a:ext cx="30003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Season 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	    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    : Rabi</a:t>
            </a: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No. of villages covered : 1</a:t>
            </a: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No. of Farmers               : 50  </a:t>
            </a: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No. of clusters formed  : 1  </a:t>
            </a: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Crop selected                 : 3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pic>
        <p:nvPicPr>
          <p:cNvPr id="7" name="Picture 2" descr="H:\PKVY\IMG_57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50562"/>
            <a:ext cx="3000364" cy="2250272"/>
          </a:xfrm>
          <a:prstGeom prst="rect">
            <a:avLst/>
          </a:prstGeom>
          <a:noFill/>
        </p:spPr>
      </p:pic>
      <p:pic>
        <p:nvPicPr>
          <p:cNvPr id="9" name="Picture 4" descr="H:\PKVY\IMG_43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286255"/>
            <a:ext cx="3000396" cy="2214579"/>
          </a:xfrm>
          <a:prstGeom prst="rect">
            <a:avLst/>
          </a:prstGeom>
          <a:noFill/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5010934"/>
              </p:ext>
            </p:extLst>
          </p:nvPr>
        </p:nvGraphicFramePr>
        <p:xfrm>
          <a:off x="0" y="620333"/>
          <a:ext cx="9144001" cy="312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47658"/>
                <a:gridCol w="2019857"/>
                <a:gridCol w="2276486"/>
              </a:tblGrid>
              <a:tr h="2294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</a:tr>
              <a:tr h="2294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Organic carbon %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1.5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1.3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294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pH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5.8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5.6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0294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Yield (q/ha)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325.0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260.0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294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Cost 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90000.00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105000.00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294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Return 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335000.00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226080.00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294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Net Return (Rs/ha)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245000.00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121080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294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BCR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3.72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2.15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  <p:pic>
        <p:nvPicPr>
          <p:cNvPr id="11" name="PKVY News vide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381784" y="5214950"/>
            <a:ext cx="2405058" cy="132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168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24"/>
            <a:ext cx="9144000" cy="46166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ASCI – BEE KEEPER</a:t>
            </a:r>
            <a:endParaRPr lang="en-US" sz="2400" dirty="0"/>
          </a:p>
        </p:txBody>
      </p:sp>
      <p:sp>
        <p:nvSpPr>
          <p:cNvPr id="3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4357686" y="4357694"/>
            <a:ext cx="407193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Date of initiation      : 14.02.2020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Date of completion  : 15.03.2020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No. of Farmers         : 20  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Assessment	        :Awaiting  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J:\Sudhakar\ASCI\ASCI-Beekeeper-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500042"/>
            <a:ext cx="4214842" cy="3028950"/>
          </a:xfrm>
          <a:prstGeom prst="rect">
            <a:avLst/>
          </a:prstGeom>
          <a:noFill/>
        </p:spPr>
      </p:pic>
      <p:pic>
        <p:nvPicPr>
          <p:cNvPr id="6" name="Picture 2" descr="J:\Sudhakar\ASCI\IMG-20200625-WA00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05" y="3571877"/>
            <a:ext cx="4214843" cy="2928958"/>
          </a:xfrm>
          <a:prstGeom prst="rect">
            <a:avLst/>
          </a:prstGeom>
          <a:noFill/>
        </p:spPr>
      </p:pic>
      <p:pic>
        <p:nvPicPr>
          <p:cNvPr id="8" name="Picture 7" descr="D:\pendrive scan 1\photos\IMG_20190312_1201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500042"/>
            <a:ext cx="464347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6846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28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286520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       </a:t>
                      </a:r>
                      <a:r>
                        <a:rPr kumimoji="0" lang="en-IN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No. Of Animals for AI and Vaccination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NADCP – FMD &amp; AI  PROGRAMME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143372" y="4143380"/>
            <a:ext cx="4714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Date of the Programmes         : 11-09-2019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No. of Farmers participated             :  67</a:t>
            </a:r>
          </a:p>
          <a:p>
            <a:r>
              <a:rPr lang="en-IN" sz="2000" b="1" dirty="0" smtClean="0">
                <a:solidFill>
                  <a:srgbClr val="002060"/>
                </a:solidFill>
                <a:latin typeface="Calibri" pitchFamily="34" charset="0"/>
              </a:rPr>
              <a:t>No. Of Animals for AI and Vaccination : 10</a:t>
            </a:r>
            <a:endParaRPr lang="en-US" sz="2000" b="1" dirty="0" smtClean="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  <a:p>
            <a:endParaRPr lang="en-US" sz="2000" b="1" dirty="0" smtClean="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  <a:p>
            <a:endParaRPr lang="en-US" sz="2000" b="1" dirty="0" smtClean="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  <a:p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098" name="Picture 2" descr="H:\NADCP Related\NADCP-FMD Vaccination &amp; AI photos\Dr. R. Marimuthu, Senior Scientist &amp; Head addressing the gathering of NADCP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28604"/>
            <a:ext cx="3857620" cy="2893216"/>
          </a:xfrm>
          <a:prstGeom prst="rect">
            <a:avLst/>
          </a:prstGeom>
          <a:noFill/>
        </p:spPr>
      </p:pic>
      <p:pic>
        <p:nvPicPr>
          <p:cNvPr id="4099" name="Picture 3" descr="H:\NADCP Related\NADCP-FMD Vaccination &amp; AI photos\Farmers viewing the Live webcast of NADCP at KVK Premis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1"/>
            <a:ext cx="4228175" cy="3171133"/>
          </a:xfrm>
          <a:prstGeom prst="rect">
            <a:avLst/>
          </a:prstGeom>
          <a:noFill/>
        </p:spPr>
      </p:pic>
      <p:pic>
        <p:nvPicPr>
          <p:cNvPr id="12" name="Picture 2" descr="H:\NADCP Related\NADCP-FMD Vaccination &amp; AI photos\Artificial Insemination conducted at farmer cattle farm field for NADC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429000"/>
            <a:ext cx="3857652" cy="289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32117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 txBox="1">
            <a:spLocks/>
          </p:cNvSpPr>
          <p:nvPr/>
        </p:nvSpPr>
        <p:spPr>
          <a:xfrm>
            <a:off x="0" y="0"/>
            <a:ext cx="9144000" cy="428604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BIENNIAL FERTILIZER AWARENESS PROGRAMME 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4286248" y="5029200"/>
            <a:ext cx="48577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Date of the Programme 	   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22-10-19</a:t>
            </a:r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No. of Farmers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participated  : 183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Amount Sanctioned 	      : Rs.50000.00	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1" name="Picture 2" descr="J:\19-20 PHOTOS\Fertilizer Awareness Programme 22-10-2019\IMG_5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535785"/>
            <a:ext cx="4214810" cy="3036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J:\19-20 PHOTOS\Fertilizer Awareness Programme 22-10-2019\IMG_52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21497"/>
            <a:ext cx="4210048" cy="3050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J:\19-20 PHOTOS\Fertilizer Awareness Programme 22-10-2019\IMG_53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468" y="3643315"/>
            <a:ext cx="4170780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PKVY –</a:t>
            </a:r>
            <a:r>
              <a:rPr lang="en-IN" sz="2000" b="1" dirty="0" smtClean="0">
                <a:latin typeface="Arial" pitchFamily="34" charset="0"/>
                <a:cs typeface="Arial" pitchFamily="34" charset="0"/>
              </a:rPr>
              <a:t>MICROBIAL BASED AGRICULTURAL WASTE MANAGEMENT USING VERMICOMPOSTING -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SWACHHTA  PLAN UNIT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xmlns="" id="{B2A2CC0A-18EC-420A-B851-9EB3EF71B7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3406237"/>
              </p:ext>
            </p:extLst>
          </p:nvPr>
        </p:nvGraphicFramePr>
        <p:xfrm>
          <a:off x="71406" y="742944"/>
          <a:ext cx="9001156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86148">
                  <a:extLst>
                    <a:ext uri="{9D8B030D-6E8A-4147-A177-3AD203B41FA5}">
                      <a16:colId xmlns:a16="http://schemas.microsoft.com/office/drawing/2014/main" xmlns="" val="395050798"/>
                    </a:ext>
                  </a:extLst>
                </a:gridCol>
                <a:gridCol w="5715008">
                  <a:extLst>
                    <a:ext uri="{9D8B030D-6E8A-4147-A177-3AD203B41FA5}">
                      <a16:colId xmlns:a16="http://schemas.microsoft.com/office/drawing/2014/main" xmlns="" val="40680899"/>
                    </a:ext>
                  </a:extLst>
                </a:gridCol>
              </a:tblGrid>
              <a:tr h="228602"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Name of Village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b="1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Valiathovala</a:t>
                      </a:r>
                      <a:endParaRPr lang="en-IN" b="1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839933"/>
                  </a:ext>
                </a:extLst>
              </a:tr>
              <a:tr h="228602"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Demo / 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5 </a:t>
                      </a:r>
                      <a:r>
                        <a:rPr lang="en-IN" b="1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(Size of  the Unit :  8ftX3FtX3ft)</a:t>
                      </a:r>
                      <a:endParaRPr lang="en-IN" b="1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3933109"/>
                  </a:ext>
                </a:extLst>
              </a:tr>
              <a:tr h="228602"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Critical Inputs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Silpauline sheet, Worms, </a:t>
                      </a:r>
                      <a:r>
                        <a:rPr lang="en-IN" b="1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Vermicompost</a:t>
                      </a:r>
                      <a:endParaRPr lang="en-IN" b="1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852870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8007987-97A6-4F67-88EC-BDFB844301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5143512"/>
            <a:ext cx="2984583" cy="16430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A1ABCF8-F5E4-4F4F-9AE3-B11EDB0A8D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079" y="5143512"/>
            <a:ext cx="2895119" cy="16430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AE2A0D2-A0BD-4DA4-8358-2F95999C6A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475" y="5143512"/>
            <a:ext cx="2895119" cy="1643074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5010934"/>
              </p:ext>
            </p:extLst>
          </p:nvPr>
        </p:nvGraphicFramePr>
        <p:xfrm>
          <a:off x="0" y="1928802"/>
          <a:ext cx="9144000" cy="31882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54589"/>
                <a:gridCol w="2689411"/>
              </a:tblGrid>
              <a:tr h="224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</a:tr>
              <a:tr h="224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Days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to decomposition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85-90 days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24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Raw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materials (kg)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1500 kg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774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Conversion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ratio (%)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32 %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774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Avg. </a:t>
                      </a:r>
                      <a:r>
                        <a:rPr lang="en-US" sz="16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Vermicompost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Produced / cycle @Rs.10/kg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480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kg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1774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Avg. </a:t>
                      </a:r>
                      <a:r>
                        <a:rPr lang="en-US" sz="16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Vermiworms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multiplied / cycle @Rs. 400/kg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6kg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24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6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Cost (Rs/unit)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6500.00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24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6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Gross Return (Rs/</a:t>
                      </a:r>
                      <a:r>
                        <a:rPr kumimoji="0" lang="en-US" sz="1600" b="1" kern="12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unit</a:t>
                      </a:r>
                      <a:r>
                        <a:rPr kumimoji="0" lang="en-US" sz="16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9600.00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24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6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Net Return (Rs/unit)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3000.00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  <a:tr h="224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BCR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FF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9039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0936668"/>
              </p:ext>
            </p:extLst>
          </p:nvPr>
        </p:nvGraphicFramePr>
        <p:xfrm>
          <a:off x="142844" y="762001"/>
          <a:ext cx="8858312" cy="1944614"/>
        </p:xfrm>
        <a:graphic>
          <a:graphicData uri="http://schemas.openxmlformats.org/drawingml/2006/table">
            <a:tbl>
              <a:tblPr/>
              <a:tblGrid>
                <a:gridCol w="4786346"/>
                <a:gridCol w="4071966"/>
              </a:tblGrid>
              <a:tr h="4524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99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DETAILS</a:t>
                      </a:r>
                      <a:endParaRPr lang="en-US" sz="2400" b="1" dirty="0">
                        <a:solidFill>
                          <a:srgbClr val="0099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Progress during </a:t>
                      </a:r>
                      <a:r>
                        <a:rPr lang="en-US" sz="2400" b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2019-20</a:t>
                      </a:r>
                      <a:endParaRPr lang="en-US" sz="3200" b="1" dirty="0">
                        <a:solidFill>
                          <a:srgbClr val="008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25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Samples analyzed (No.)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325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25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Farmers benefited (No.)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208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25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Villages covered (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No)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91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Amount realized (Rs.)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81250.00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Footer Placeholder 3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SOIL SAMPLE ANALYSIS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user\Desktop\extra\IMG_20200616_10530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2937" y="2928934"/>
            <a:ext cx="4510501" cy="3382876"/>
          </a:xfrm>
          <a:prstGeom prst="rect">
            <a:avLst/>
          </a:prstGeom>
          <a:noFill/>
        </p:spPr>
      </p:pic>
      <p:pic>
        <p:nvPicPr>
          <p:cNvPr id="7" name="Picture 2" descr="H:\unit photos\IMG_2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758" y="2928934"/>
            <a:ext cx="413492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="" xmlns:p14="http://schemas.microsoft.com/office/powerpoint/2010/main" val="252741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0" y="4643446"/>
            <a:ext cx="4357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Number of the </a:t>
            </a:r>
            <a:r>
              <a:rPr lang="en-US" sz="2000" b="1" dirty="0" err="1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Programmes</a:t>
            </a:r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           : 07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No. of Farmers participated             : 300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No. of Soil Health card distributed : 325</a:t>
            </a:r>
            <a:endParaRPr lang="en-US" sz="2000" b="1" dirty="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SOIL HEALTH &amp; AWARENESS CAMPAIGNS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4" descr="J:\19-20 PHOTOS\soil campaign\soil campaign 4-12-19\IMG-20191204-WA00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94" y="3786190"/>
            <a:ext cx="4289820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 descr="J:\19-20 PHOTOS\soil campaign\soil campaign 19-11-19\IMG_60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42926"/>
            <a:ext cx="428628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J:\19-20 PHOTOS\soil campaign\Soil health campaign 21-11-19 santhanapara\Soil health management train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542926"/>
            <a:ext cx="428628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="" xmlns:p14="http://schemas.microsoft.com/office/powerpoint/2010/main" val="269039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9124" y="4643446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Date of the Programme 	               : 5/12/19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No. of Farmers participated             : 120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No. of Soil Health card distributed : 100</a:t>
            </a:r>
            <a:endParaRPr lang="en-US" sz="2000" b="1" dirty="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WORLD SOIL DAY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2" descr="C:\Users\PC\Desktop\Inauguration of World Soil Day-2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399"/>
            <a:ext cx="4276724" cy="2988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Content Placeholder 13" descr="C:\Users\PC\Desktop\Distribution of Soil Health Car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52449"/>
            <a:ext cx="4205285" cy="2993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Content Placeholder 14" descr="C:\Users\PC\Desktop\Technical session on Soil Conservatio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701656"/>
            <a:ext cx="4205286" cy="2832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="" xmlns:p14="http://schemas.microsoft.com/office/powerpoint/2010/main" val="269039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12"/>
          <p:cNvSpPr>
            <a:spLocks noChangeArrowheads="1"/>
          </p:cNvSpPr>
          <p:nvPr/>
        </p:nvSpPr>
        <p:spPr bwMode="auto">
          <a:xfrm>
            <a:off x="4572000" y="4568619"/>
            <a:ext cx="43433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Date of the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Programme   : 16.10.19  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No. of Farmers participated   :  47</a:t>
            </a:r>
            <a:endParaRPr lang="en-US" sz="2000" b="1" dirty="0"/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0" y="38100"/>
            <a:ext cx="9144000" cy="390504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WORLD FOOD DAY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 descr="C:\Users\PC\Desktop\HSC\world food day\Group activities and exhibition on world food day at ICAR KVK IDUKKI, Santhanpara 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587860"/>
            <a:ext cx="4143404" cy="2912578"/>
          </a:xfrm>
          <a:prstGeom prst="rect">
            <a:avLst/>
          </a:prstGeom>
          <a:noFill/>
        </p:spPr>
      </p:pic>
      <p:pic>
        <p:nvPicPr>
          <p:cNvPr id="7" name="Picture 2" descr="H:\26-06-2020\celebrations\world food day\Discussions on nutritional aspect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53620"/>
            <a:ext cx="4143404" cy="2946818"/>
          </a:xfrm>
          <a:prstGeom prst="rect">
            <a:avLst/>
          </a:prstGeom>
          <a:noFill/>
        </p:spPr>
      </p:pic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543322"/>
            <a:ext cx="428628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SWACHH BHARATH PHAKAWADA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 rot="19872926">
            <a:off x="4116694" y="4555856"/>
            <a:ext cx="52631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Date of the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Programme: 16/12/19 to 31/12/2019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No. of Farmers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participants : </a:t>
            </a:r>
            <a:endParaRPr lang="en-US" b="1" dirty="0"/>
          </a:p>
        </p:txBody>
      </p:sp>
      <p:pic>
        <p:nvPicPr>
          <p:cNvPr id="2050" name="Picture 2" descr="C:\Users\user\Desktop\ARM (2019-20) Photos-KVK, Idukki\Awareness Rally on Swachh Bharat Pakhwada at ICAR KVK IDUKKI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5" y="714356"/>
            <a:ext cx="4317361" cy="2714644"/>
          </a:xfrm>
          <a:prstGeom prst="rect">
            <a:avLst/>
          </a:prstGeom>
          <a:noFill/>
        </p:spPr>
      </p:pic>
      <p:pic>
        <p:nvPicPr>
          <p:cNvPr id="2051" name="Picture 3" descr="C:\Users\user\Desktop\ARM (2019-20) Photos-KVK, Idukki\Swachh Bharat Pakhwada- Cleaning at Govt. High School, Santhanpara village, ICAR KVK IDUKKI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1953" y="714356"/>
            <a:ext cx="4299203" cy="2714644"/>
          </a:xfrm>
          <a:prstGeom prst="rect">
            <a:avLst/>
          </a:prstGeom>
          <a:noFill/>
        </p:spPr>
      </p:pic>
      <p:pic>
        <p:nvPicPr>
          <p:cNvPr id="7" name="Picture 3" descr="C:\Users\PC\Desktop\HSC\swachhta\Swachhta 20.12.2019\20.12.2019\d9667427-4c81-42c1-9edc-d19ddbd59b1b.jf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3583338"/>
            <a:ext cx="4357718" cy="2846058"/>
          </a:xfrm>
          <a:prstGeom prst="rect">
            <a:avLst/>
          </a:prstGeom>
          <a:noFill/>
        </p:spPr>
      </p:pic>
      <p:sp>
        <p:nvSpPr>
          <p:cNvPr id="10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 txBox="1">
            <a:spLocks/>
          </p:cNvSpPr>
          <p:nvPr/>
        </p:nvSpPr>
        <p:spPr>
          <a:xfrm>
            <a:off x="0" y="-24"/>
            <a:ext cx="9144000" cy="5334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MAJOR THRUST AREA FOR DOUBLING THE FARMERS INCOME</a:t>
            </a:r>
            <a:endParaRPr lang="en-US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5036154"/>
              </p:ext>
            </p:extLst>
          </p:nvPr>
        </p:nvGraphicFramePr>
        <p:xfrm>
          <a:off x="76200" y="642919"/>
          <a:ext cx="9067800" cy="586202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09652"/>
                <a:gridCol w="7858148"/>
              </a:tblGrid>
              <a:tr h="354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5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Sl. </a:t>
                      </a:r>
                      <a:r>
                        <a:rPr lang="en-US" sz="185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No.</a:t>
                      </a: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5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Thrust area </a:t>
                      </a: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655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5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Theme  </a:t>
                      </a:r>
                      <a:r>
                        <a:rPr lang="en-US" sz="1850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A</a:t>
                      </a: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5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IMPROVEMENT IN PRODUCTIVITY</a:t>
                      </a:r>
                    </a:p>
                  </a:txBody>
                  <a:tcPr marL="68580" marR="68580" marT="0" marB="0">
                    <a:solidFill>
                      <a:srgbClr val="FF3399"/>
                    </a:solidFill>
                  </a:tcPr>
                </a:tc>
              </a:tr>
              <a:tr h="354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5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Integrated crop management practices</a:t>
                      </a: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54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5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Soil</a:t>
                      </a:r>
                      <a:r>
                        <a:rPr lang="en-US" sz="185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Health Management</a:t>
                      </a: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54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5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Crop improvement</a:t>
                      </a: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54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50" dirty="0" smtClean="0">
                          <a:latin typeface="Arial" pitchFamily="34" charset="0"/>
                          <a:cs typeface="Arial" pitchFamily="34" charset="0"/>
                        </a:rPr>
                        <a:t>Drought management</a:t>
                      </a: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54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IN" sz="185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Bio intensive crop health management </a:t>
                      </a:r>
                      <a:endParaRPr lang="en-IN" sz="185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54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IN" sz="1850" b="1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Live stock production  and  management</a:t>
                      </a:r>
                      <a:endParaRPr lang="en-IN" sz="1850" b="1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45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850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Theme  B</a:t>
                      </a: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50" dirty="0" smtClean="0">
                          <a:latin typeface="Arial" pitchFamily="34" charset="0"/>
                          <a:cs typeface="Arial" pitchFamily="34" charset="0"/>
                        </a:rPr>
                        <a:t>RESOURCE</a:t>
                      </a:r>
                      <a:r>
                        <a:rPr lang="en-US" sz="1850" baseline="0" dirty="0" smtClean="0">
                          <a:latin typeface="Arial" pitchFamily="34" charset="0"/>
                          <a:cs typeface="Arial" pitchFamily="34" charset="0"/>
                        </a:rPr>
                        <a:t> USE EFFICIENCY OR SAVING IN COST OF PRODUCTION</a:t>
                      </a:r>
                      <a:endParaRPr lang="en-US" sz="185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rgbClr val="FF3399"/>
                    </a:solidFill>
                  </a:tcPr>
                </a:tc>
              </a:tr>
              <a:tr h="2655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50" dirty="0" smtClean="0">
                          <a:latin typeface="Arial" pitchFamily="34" charset="0"/>
                          <a:cs typeface="Arial" pitchFamily="34" charset="0"/>
                        </a:rPr>
                        <a:t>Mechanization in Paddy</a:t>
                      </a:r>
                      <a:endParaRPr lang="en-US" sz="185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655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50" dirty="0" smtClean="0">
                          <a:latin typeface="Arial" pitchFamily="34" charset="0"/>
                          <a:cs typeface="Arial" pitchFamily="34" charset="0"/>
                        </a:rPr>
                        <a:t>Bio waste Management</a:t>
                      </a:r>
                      <a:endParaRPr lang="en-US" sz="185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655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50" dirty="0" smtClean="0">
                          <a:latin typeface="Arial" pitchFamily="34" charset="0"/>
                          <a:cs typeface="Arial" pitchFamily="34" charset="0"/>
                        </a:rPr>
                        <a:t>Bee keeping</a:t>
                      </a:r>
                      <a:endParaRPr lang="en-US" sz="185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655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850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Theme  C</a:t>
                      </a: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5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INCREASE</a:t>
                      </a:r>
                      <a:r>
                        <a:rPr lang="en-US" sz="185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IN CROPPING INTENSITY</a:t>
                      </a: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rgbClr val="FF3399"/>
                    </a:solidFill>
                  </a:tcPr>
                </a:tc>
              </a:tr>
              <a:tr h="2655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IN" sz="1850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Intercropping</a:t>
                      </a:r>
                      <a:r>
                        <a:rPr lang="en-IN" sz="1850" baseline="0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</a:t>
                      </a: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655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50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Theme  D</a:t>
                      </a: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IN" sz="1850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CROP</a:t>
                      </a:r>
                      <a:r>
                        <a:rPr lang="en-IN" sz="1850" baseline="0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DIVERSIFICATION TOWARDS HIGH VALUE CROPS</a:t>
                      </a: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rgbClr val="FF3399"/>
                    </a:solidFill>
                  </a:tcPr>
                </a:tc>
              </a:tr>
              <a:tr h="2655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5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50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Diversification </a:t>
                      </a:r>
                      <a:r>
                        <a:rPr lang="en-IN" sz="1850" baseline="0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in cereals, vegetables and fruits</a:t>
                      </a: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655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5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50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Popularisation of</a:t>
                      </a:r>
                      <a:r>
                        <a:rPr lang="en-IN" sz="1850" baseline="0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hybrid poultry birds</a:t>
                      </a: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655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85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50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Value addition</a:t>
                      </a:r>
                      <a:r>
                        <a:rPr lang="en-IN" sz="1850" baseline="0" dirty="0" smtClean="0">
                          <a:effectLst/>
                          <a:latin typeface="Arial" pitchFamily="34" charset="0"/>
                          <a:ea typeface="Times New Roman" panose="02020603050405020304" pitchFamily="18" charset="0"/>
                          <a:cs typeface="Arial" pitchFamily="34" charset="0"/>
                        </a:rPr>
                        <a:t> in vegetables and fruits</a:t>
                      </a:r>
                      <a:endParaRPr lang="en-IN" sz="1850" dirty="0"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VIGILANCE AWARENESS WEEK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4143372" y="5000636"/>
            <a:ext cx="47863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Date of the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Programme        : 23 – 27.12.19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No. of Farmers participated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 68</a:t>
            </a:r>
            <a:endParaRPr lang="en-US" b="1" dirty="0"/>
          </a:p>
        </p:txBody>
      </p:sp>
      <p:pic>
        <p:nvPicPr>
          <p:cNvPr id="3075" name="Picture 3" descr="C:\Users\user\Desktop\ARM (2019-20) Photos-KVK, Idukki\Awareness training on Vigilance week at ICAR-KVK,Santhanpar, Iduk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517901"/>
            <a:ext cx="4262468" cy="3196851"/>
          </a:xfrm>
          <a:prstGeom prst="rect">
            <a:avLst/>
          </a:prstGeom>
          <a:noFill/>
        </p:spPr>
      </p:pic>
      <p:pic>
        <p:nvPicPr>
          <p:cNvPr id="6" name="Picture 2" descr="H:\Vigilance week\07-11-19  Vigilance week 2019\Selected Vigilance week photos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00041"/>
            <a:ext cx="4286280" cy="3214711"/>
          </a:xfrm>
          <a:prstGeom prst="rect">
            <a:avLst/>
          </a:prstGeom>
          <a:noFill/>
        </p:spPr>
      </p:pic>
      <p:pic>
        <p:nvPicPr>
          <p:cNvPr id="7" name="Picture 3" descr="H:\Vigilance week\07-11-19  Vigilance week 2019\Selected Vigilance week photos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86190"/>
            <a:ext cx="3929090" cy="2678926"/>
          </a:xfrm>
          <a:prstGeom prst="rect">
            <a:avLst/>
          </a:prstGeom>
          <a:noFill/>
        </p:spPr>
      </p:pic>
      <p:sp>
        <p:nvSpPr>
          <p:cNvPr id="11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285017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144000" cy="655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553200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      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INTERNATIONAL WOMEN'S DAY</a:t>
            </a:r>
            <a:endParaRPr lang="en-US" sz="2800" dirty="0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4429124" y="4929198"/>
            <a:ext cx="4538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Date of the Programme 	   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 08.03.2020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No. of Farmers participated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: 101</a:t>
            </a:r>
            <a:endParaRPr lang="en-US" b="1" dirty="0"/>
          </a:p>
        </p:txBody>
      </p:sp>
      <p:pic>
        <p:nvPicPr>
          <p:cNvPr id="6" name="Picture 6" descr="C:\Users\PC\Desktop\HSC\women's day\IMG_70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469" y="571480"/>
            <a:ext cx="4095779" cy="3071834"/>
          </a:xfrm>
          <a:prstGeom prst="rect">
            <a:avLst/>
          </a:prstGeom>
          <a:noFill/>
        </p:spPr>
      </p:pic>
      <p:pic>
        <p:nvPicPr>
          <p:cNvPr id="7" name="Picture 7" descr="C:\Users\PC\Desktop\HSC\women's day\IMG_70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27907"/>
          <a:stretch>
            <a:fillRect/>
          </a:stretch>
        </p:blipFill>
        <p:spPr bwMode="auto">
          <a:xfrm>
            <a:off x="4500562" y="571480"/>
            <a:ext cx="4452815" cy="3143272"/>
          </a:xfrm>
          <a:prstGeom prst="rect">
            <a:avLst/>
          </a:prstGeom>
          <a:noFill/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pic>
        <p:nvPicPr>
          <p:cNvPr id="122881" name="Picture 1" descr="K:\09.07.2020\celebrations\women's day\IMG_7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14752"/>
            <a:ext cx="4071966" cy="2823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5638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NATIONAL MILK DAY- 2019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H:\2019-20 KVK Portal &amp; Off campus training\All Photos-2019-20\26-11-19  selected  photos off campus training Munnar National Milk Day\IMG201911261119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0338" y="3571876"/>
            <a:ext cx="4215909" cy="3152261"/>
          </a:xfrm>
          <a:prstGeom prst="rect">
            <a:avLst/>
          </a:prstGeom>
          <a:noFill/>
        </p:spPr>
      </p:pic>
      <p:pic>
        <p:nvPicPr>
          <p:cNvPr id="10" name="Picture 2" descr="H:\2019-20 KVK Portal &amp; Off campus training\All Photos-2019-20\26-11-19  selected  photos off campus training Munnar National Milk Day\IMG201911261207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72" y="471488"/>
            <a:ext cx="4181476" cy="3028950"/>
          </a:xfrm>
          <a:prstGeom prst="rect">
            <a:avLst/>
          </a:prstGeom>
          <a:noFill/>
        </p:spPr>
      </p:pic>
      <p:pic>
        <p:nvPicPr>
          <p:cNvPr id="6147" name="Picture 3" descr="H:\2019-20 KVK Portal &amp; Off campus training\All Photos-2019-20\26-11-19  selected  photos off campus training Munnar National Milk Day\IMG2019112612223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786314" y="471488"/>
            <a:ext cx="4252912" cy="3028950"/>
          </a:xfrm>
          <a:prstGeom prst="rect">
            <a:avLst/>
          </a:prstGeom>
          <a:noFill/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300538" y="4711495"/>
            <a:ext cx="48434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Date of the Programme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26/11/19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No. of Farmers participated 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: 68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8765190"/>
              </p:ext>
            </p:extLst>
          </p:nvPr>
        </p:nvGraphicFramePr>
        <p:xfrm>
          <a:off x="152400" y="533400"/>
          <a:ext cx="8839200" cy="2743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5867400"/>
              </a:tblGrid>
              <a:tr h="284051">
                <a:tc>
                  <a:txBody>
                    <a:bodyPr/>
                    <a:lstStyle/>
                    <a:p>
                      <a:r>
                        <a:rPr lang="en-US" sz="16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Area (Ha)</a:t>
                      </a: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26.026</a:t>
                      </a: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4051">
                <a:tc>
                  <a:txBody>
                    <a:bodyPr/>
                    <a:lstStyle/>
                    <a:p>
                      <a:r>
                        <a:rPr lang="en-US" sz="16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Buildings (Ha)</a:t>
                      </a: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0.074</a:t>
                      </a: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40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Cultivated</a:t>
                      </a:r>
                      <a:r>
                        <a:rPr lang="en-US" sz="16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 (Ha)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03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 / Production Units </a:t>
                      </a:r>
                      <a:r>
                        <a:rPr lang="en-US" sz="16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(Ha)</a:t>
                      </a:r>
                      <a:endParaRPr lang="en-US" sz="1600" b="1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(Animal Husbandry</a:t>
                      </a:r>
                      <a:r>
                        <a:rPr lang="en-US" sz="1600" b="1" baseline="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unit, </a:t>
                      </a:r>
                      <a:r>
                        <a:rPr lang="en-US" sz="1600" b="1" kern="1200" dirty="0" err="1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Vermicompost</a:t>
                      </a:r>
                      <a:r>
                        <a:rPr lang="en-US" sz="1600" b="1" kern="12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="1" kern="1200" dirty="0" err="1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Azolla</a:t>
                      </a:r>
                      <a:r>
                        <a:rPr lang="en-US" sz="1600" b="1" kern="12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Fodder bank, Pepper nursery, Bio hub, Apiculture unit,</a:t>
                      </a:r>
                      <a:r>
                        <a:rPr lang="en-US" sz="1600" b="1" kern="1200" baseline="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Poly house, Medicinal plants, Cardamom varietal garden)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40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Agro-forestry </a:t>
                      </a:r>
                      <a:r>
                        <a:rPr lang="en-US" sz="16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(Ha)</a:t>
                      </a:r>
                      <a:endParaRPr lang="en-US" sz="1600" b="1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0.5</a:t>
                      </a: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405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Laboratories details</a:t>
                      </a: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1.SWTL</a:t>
                      </a:r>
                      <a:r>
                        <a:rPr lang="en-US" sz="1600" b="1" baseline="0" dirty="0" smtClean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13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12318" name="Rectangle 13"/>
          <p:cNvSpPr>
            <a:spLocks noChangeArrowheads="1"/>
          </p:cNvSpPr>
          <p:nvPr/>
        </p:nvSpPr>
        <p:spPr bwMode="auto">
          <a:xfrm>
            <a:off x="142844" y="6090842"/>
            <a:ext cx="24064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VERMICOMPOST UNIT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20" name="Rectangle 15"/>
          <p:cNvSpPr>
            <a:spLocks noChangeArrowheads="1"/>
          </p:cNvSpPr>
          <p:nvPr/>
        </p:nvSpPr>
        <p:spPr bwMode="auto">
          <a:xfrm>
            <a:off x="6786578" y="6090842"/>
            <a:ext cx="20224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APICULTURE UNIT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21" name="Rectangle 16"/>
          <p:cNvSpPr>
            <a:spLocks noChangeArrowheads="1"/>
          </p:cNvSpPr>
          <p:nvPr/>
        </p:nvSpPr>
        <p:spPr bwMode="auto">
          <a:xfrm>
            <a:off x="3500430" y="6090842"/>
            <a:ext cx="25947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VAM PRODUCTION UNIT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ooter Placeholder 3"/>
          <p:cNvSpPr txBox="1">
            <a:spLocks/>
          </p:cNvSpPr>
          <p:nvPr/>
        </p:nvSpPr>
        <p:spPr>
          <a:xfrm>
            <a:off x="0" y="14288"/>
            <a:ext cx="9144000" cy="442912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KVK FARM OPERATIONS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Users\Sudhakar\Documents\IMG_20190316_1758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666" y="3643314"/>
            <a:ext cx="289536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3" descr="H:\unit photos\DSCN0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3500438"/>
            <a:ext cx="3117591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4" descr="H:\vam\SAVE_20200625_104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571875"/>
            <a:ext cx="2928958" cy="242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8463" r="8604"/>
          <a:stretch>
            <a:fillRect/>
          </a:stretch>
        </p:blipFill>
        <p:spPr bwMode="auto">
          <a:xfrm>
            <a:off x="0" y="-71462"/>
            <a:ext cx="2928926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572750" y="1928802"/>
            <a:ext cx="16417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FODDER UNIT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G:\Nursery photos\Nursery un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34" y="-71462"/>
            <a:ext cx="2928926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6" descr="G:\Nursery photos\Mushroom uni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" y="2214554"/>
            <a:ext cx="2930400" cy="2023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 descr="G:\Nursery photos\Poly house vegetable uni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-71462"/>
            <a:ext cx="2928958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5824157" y="1857364"/>
            <a:ext cx="33913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POLY HOUSE VEGETABLE UNIT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3214678" y="1857364"/>
            <a:ext cx="26515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PEPPER NURSERY UNIT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428596" y="4214818"/>
            <a:ext cx="20201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MUSHROOM UNIT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8" descr="G:\Nursery photos\IMG_20191012_1141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2214554"/>
            <a:ext cx="2900354" cy="1983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2857488" y="4214818"/>
            <a:ext cx="32016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ORNAMENTAL NURSERY UNIT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H:\unit photos\DSCN02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2214554"/>
            <a:ext cx="2930400" cy="1987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6592523" y="4162016"/>
            <a:ext cx="21943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MEDICINAL PLANTS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C:\Users\universal\AppData\Local\Microsoft\Windows\INetCache\Content.Word\IMG2017012614474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06" y="4500570"/>
            <a:ext cx="2901600" cy="200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-71470" y="6500834"/>
            <a:ext cx="34157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CARDAMOM</a:t>
            </a:r>
            <a:r>
              <a:rPr lang="en-US" sz="16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VARIETAL GARDEN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5" descr="J:\Sudhakar\Bio-hub  photos\IMG_20200708_1550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71802" y="4572009"/>
            <a:ext cx="2857520" cy="185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3857295" y="6500834"/>
            <a:ext cx="16433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 HUB UNIT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6" descr="J:\Azolla unit photos\IMG_20200710_1054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5074" y="4572008"/>
            <a:ext cx="2786082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6857691" y="6500834"/>
            <a:ext cx="15928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AZOLLA UNIT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 txBox="1">
            <a:spLocks/>
          </p:cNvSpPr>
          <p:nvPr/>
        </p:nvSpPr>
        <p:spPr>
          <a:xfrm>
            <a:off x="0" y="-24"/>
            <a:ext cx="9144000" cy="214314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DETAILS ON TECHNOLOGICAL PRODUCTS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7387962"/>
              </p:ext>
            </p:extLst>
          </p:nvPr>
        </p:nvGraphicFramePr>
        <p:xfrm>
          <a:off x="-32" y="214290"/>
          <a:ext cx="9144032" cy="6629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3032"/>
                <a:gridCol w="3532501"/>
                <a:gridCol w="1655385"/>
                <a:gridCol w="1182418"/>
                <a:gridCol w="1970696"/>
              </a:tblGrid>
              <a:tr h="413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Sl. No.</a:t>
                      </a:r>
                      <a:endParaRPr lang="en-IN" sz="145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 of the Product</a:t>
                      </a:r>
                      <a:endParaRPr lang="en-IN" sz="145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Produced </a:t>
                      </a:r>
                      <a:endParaRPr lang="en-US" sz="1450" b="1" dirty="0" smtClean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(q / lit / No</a:t>
                      </a:r>
                      <a:r>
                        <a:rPr lang="en-US" sz="145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en-IN" sz="145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Sold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(q / lit / </a:t>
                      </a:r>
                      <a:r>
                        <a:rPr lang="en-US" sz="145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No.)</a:t>
                      </a:r>
                      <a:endParaRPr lang="en-IN" sz="145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Farmers benefited (No.)</a:t>
                      </a:r>
                      <a:endParaRPr lang="en-IN" sz="145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Pseudomonas</a:t>
                      </a:r>
                      <a:endParaRPr lang="en-IN" sz="145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2088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2552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710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Pseudomonas</a:t>
                      </a:r>
                      <a:r>
                        <a:rPr lang="en-US" sz="145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Test tube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i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Trichoderma</a:t>
                      </a:r>
                      <a:endParaRPr lang="en-IN" sz="145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1720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1668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651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50" b="1" i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Trichoderma</a:t>
                      </a:r>
                      <a:r>
                        <a:rPr lang="en-US" sz="145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tube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50" b="1" i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Beauveria</a:t>
                      </a:r>
                      <a:endParaRPr lang="en-IN" sz="145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9.3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8.39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244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50" b="1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Azosprillum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16.9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14.61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166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Metarhizium</a:t>
                      </a:r>
                      <a:endParaRPr lang="en-IN" sz="145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7.50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7.45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Phosphobacteria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12.9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12.52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196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Effective Microorganisms</a:t>
                      </a:r>
                      <a:endParaRPr lang="en-IN" sz="145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205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VAM</a:t>
                      </a:r>
                      <a:endParaRPr lang="en-IN" sz="145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26.45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18.99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147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Entomo</a:t>
                      </a:r>
                      <a:r>
                        <a:rPr lang="en-US" sz="145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Pathogenic Nematode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24.0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24.0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213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Neem</a:t>
                      </a:r>
                      <a:r>
                        <a:rPr lang="en-US" sz="145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soap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75.0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64.4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286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Humic</a:t>
                      </a: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acid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10.0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425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i="1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Paecilomyces</a:t>
                      </a:r>
                      <a:endParaRPr lang="en-IN" sz="145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10.0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6.75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238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Zyme</a:t>
                      </a: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granules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40.0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40.0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AMC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31.5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30.43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379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PPFM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750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Pheromone trap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Pepper</a:t>
                      </a:r>
                      <a:r>
                        <a:rPr lang="en-US" sz="145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seedlings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8427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8083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89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Cardamom seedlings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970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Ornamental seedlings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3441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3258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172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Vegetable seeds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2.35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2.35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442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Potash bacteria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10.0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10.0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181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Micro Nutrient</a:t>
                      </a:r>
                      <a:r>
                        <a:rPr lang="en-US" sz="145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Mixtures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26.97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22.55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555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Vermiculture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45.9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44.33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360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6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Mushroom spawn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2.05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1.58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64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139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n-US" sz="145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IN" sz="1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5955lit,</a:t>
                      </a:r>
                      <a:r>
                        <a:rPr lang="en-US" sz="1450" b="1" baseline="0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45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316.37q &amp; 13298no.</a:t>
                      </a:r>
                      <a:endParaRPr lang="en-IN" sz="145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45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b="1" dirty="0" smtClean="0">
                          <a:solidFill>
                            <a:srgbClr val="FF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7485</a:t>
                      </a:r>
                      <a:endParaRPr lang="en-IN" sz="1450" b="1" dirty="0">
                        <a:solidFill>
                          <a:srgbClr val="FF33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1071546"/>
          <a:ext cx="8929717" cy="32258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71504"/>
                <a:gridCol w="2428892"/>
                <a:gridCol w="3978289"/>
                <a:gridCol w="1951032"/>
              </a:tblGrid>
              <a:tr h="609559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Sl.</a:t>
                      </a:r>
                      <a:r>
                        <a:rPr lang="en-US" b="1" baseline="0" dirty="0" smtClean="0">
                          <a:latin typeface="Arial" pitchFamily="34" charset="0"/>
                          <a:cs typeface="Arial" pitchFamily="34" charset="0"/>
                        </a:rPr>
                        <a:t> No.</a:t>
                      </a:r>
                      <a:endParaRPr lang="en-IN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Agency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Name of the Scheme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Amount (Rs.)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5508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Coconut Development Board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District</a:t>
                      </a:r>
                      <a:r>
                        <a:rPr lang="en-US" b="1" baseline="0" dirty="0" smtClean="0">
                          <a:latin typeface="Arial" pitchFamily="34" charset="0"/>
                          <a:cs typeface="Arial" pitchFamily="34" charset="0"/>
                        </a:rPr>
                        <a:t> Level seminar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50,000.00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5508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MANAGE</a:t>
                      </a:r>
                      <a:r>
                        <a:rPr lang="en-US" b="1" baseline="0" dirty="0" smtClean="0">
                          <a:latin typeface="Arial" pitchFamily="34" charset="0"/>
                          <a:cs typeface="Arial" pitchFamily="34" charset="0"/>
                        </a:rPr>
                        <a:t> &amp; ATMA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Diploma In Agriculture Extension Service for Input Dealers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16,00,000.00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23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IFFCO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Trial on </a:t>
                      </a:r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Nano</a:t>
                      </a:r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 Fertilizers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0.00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5508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Neyveli</a:t>
                      </a:r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 Lignite Corporation (NLC)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Trial on </a:t>
                      </a:r>
                      <a:r>
                        <a:rPr lang="en-US" b="1" dirty="0" err="1" smtClean="0">
                          <a:latin typeface="Arial" pitchFamily="34" charset="0"/>
                          <a:cs typeface="Arial" pitchFamily="34" charset="0"/>
                        </a:rPr>
                        <a:t>Humic</a:t>
                      </a:r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 Acid for Plantation</a:t>
                      </a:r>
                      <a:r>
                        <a:rPr lang="en-US" b="1" baseline="0" dirty="0" smtClean="0">
                          <a:latin typeface="Arial" pitchFamily="34" charset="0"/>
                          <a:cs typeface="Arial" pitchFamily="34" charset="0"/>
                        </a:rPr>
                        <a:t> Crops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50,000.00</a:t>
                      </a:r>
                      <a:endParaRPr lang="en-IN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SPONSORED PROGRAMMES</a:t>
            </a:r>
            <a:endParaRPr lang="en-US" sz="28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:p14="http://schemas.microsoft.com/office/powerpoint/2010/main" xmlns="" val="293734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ARM (2019-20) Photos-KVK, Idukki\Coconut Development Board Block level seminar conducted at Kambilikandam village, KVK, Iduk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607571"/>
            <a:ext cx="4357718" cy="3107553"/>
          </a:xfrm>
          <a:prstGeom prst="rect">
            <a:avLst/>
          </a:prstGeom>
          <a:noFill/>
        </p:spPr>
      </p:pic>
      <p:sp>
        <p:nvSpPr>
          <p:cNvPr id="3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DISTRICT LEVEL SEMINOR ON COCONUT CULTIVATION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Picture 1" descr="C:\Users\PC\Desktop\dist coconut\IMG_63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00042"/>
            <a:ext cx="4357718" cy="3000200"/>
          </a:xfrm>
          <a:prstGeom prst="rect">
            <a:avLst/>
          </a:prstGeom>
          <a:noFill/>
        </p:spPr>
      </p:pic>
      <p:pic>
        <p:nvPicPr>
          <p:cNvPr id="3074" name="Picture 2" descr="C:\Users\PC\Desktop\dist coconut\IMG_63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500042"/>
            <a:ext cx="4214843" cy="3000396"/>
          </a:xfrm>
          <a:prstGeom prst="rect">
            <a:avLst/>
          </a:prstGeom>
          <a:noFill/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500562" y="4714884"/>
            <a:ext cx="46434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Date of the Programme 	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  :26.11.2019 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No. of Farmers participated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 80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IFFCO TRIAL ON NANO FERTILIZERS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J:\19-20 PHOTOS\iffco trial\IMG-20200126-WA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2566" y="3500438"/>
            <a:ext cx="3810027" cy="2928958"/>
          </a:xfrm>
          <a:prstGeom prst="rect">
            <a:avLst/>
          </a:prstGeom>
          <a:noFill/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1436" y="3500438"/>
          <a:ext cx="5072068" cy="294436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59835"/>
                <a:gridCol w="832727"/>
                <a:gridCol w="1117225"/>
                <a:gridCol w="780322"/>
                <a:gridCol w="613110"/>
                <a:gridCol w="668849"/>
              </a:tblGrid>
              <a:tr h="1521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Treatment</a:t>
                      </a:r>
                      <a:endParaRPr lang="en-IN" sz="1600" b="1" dirty="0">
                        <a:solidFill>
                          <a:srgbClr val="7030A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Average Plant Height (cm.)</a:t>
                      </a:r>
                      <a:endParaRPr lang="en-IN" sz="1600" b="1" dirty="0">
                        <a:solidFill>
                          <a:srgbClr val="7030A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No. of effective Tillers / Tubers/ </a:t>
                      </a:r>
                      <a:r>
                        <a:rPr lang="en-IN" sz="1400" b="1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Siliqua</a:t>
                      </a:r>
                      <a:r>
                        <a:rPr lang="en-IN" sz="1400" b="1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/ </a:t>
                      </a:r>
                      <a:r>
                        <a:rPr lang="en-IN" sz="1400" b="1" dirty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plant</a:t>
                      </a:r>
                      <a:endParaRPr lang="en-IN" sz="1600" b="1" dirty="0">
                        <a:solidFill>
                          <a:srgbClr val="7030A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Grain / Tuber/ </a:t>
                      </a:r>
                      <a:r>
                        <a:rPr lang="en-IN" sz="1400" b="1" dirty="0" err="1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Siliqua</a:t>
                      </a:r>
                      <a:r>
                        <a:rPr lang="en-IN" sz="1400" b="1" dirty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sample Yield (Kg/ </a:t>
                      </a:r>
                      <a:r>
                        <a:rPr lang="en-IN" sz="1400" b="1" dirty="0" err="1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sq.m</a:t>
                      </a:r>
                      <a:r>
                        <a:rPr lang="en-IN" sz="1400" b="1" dirty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IN" sz="1600" b="1" dirty="0">
                        <a:solidFill>
                          <a:srgbClr val="7030A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Grain / Tuber Yield (</a:t>
                      </a:r>
                      <a:r>
                        <a:rPr lang="en-IN" sz="1400" b="1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q/ha</a:t>
                      </a:r>
                      <a:r>
                        <a:rPr lang="en-IN" sz="1400" b="1" dirty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IN" sz="1600" b="1" dirty="0">
                        <a:solidFill>
                          <a:srgbClr val="7030A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Straw / Stover Yield (</a:t>
                      </a:r>
                      <a:r>
                        <a:rPr lang="en-IN" sz="1400" b="1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q/ </a:t>
                      </a:r>
                      <a:r>
                        <a:rPr lang="en-IN" sz="1400" b="1" dirty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ha)</a:t>
                      </a:r>
                      <a:endParaRPr lang="en-IN" sz="1600" b="1" dirty="0">
                        <a:solidFill>
                          <a:srgbClr val="7030A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T1</a:t>
                      </a:r>
                      <a:endParaRPr lang="en-IN" sz="16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101.6</a:t>
                      </a:r>
                      <a:endParaRPr lang="en-IN" sz="16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en-IN" sz="16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6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6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6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T2</a:t>
                      </a:r>
                      <a:endParaRPr lang="en-IN" sz="16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134.3</a:t>
                      </a:r>
                      <a:endParaRPr lang="en-IN" sz="16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  <a:endParaRPr lang="en-IN" sz="16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6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6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6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T3</a:t>
                      </a:r>
                      <a:endParaRPr lang="en-IN" sz="16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99.0</a:t>
                      </a:r>
                      <a:endParaRPr lang="en-IN" sz="16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en-IN" sz="16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6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6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6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T4</a:t>
                      </a:r>
                      <a:endParaRPr lang="en-IN" sz="16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90.0</a:t>
                      </a:r>
                      <a:endParaRPr lang="en-IN" sz="16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  <a:endParaRPr lang="en-IN" sz="16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6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6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6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T5</a:t>
                      </a:r>
                      <a:endParaRPr lang="en-IN" sz="16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110.4</a:t>
                      </a:r>
                      <a:endParaRPr lang="en-IN" sz="16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120</a:t>
                      </a:r>
                      <a:endParaRPr lang="en-IN" sz="16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6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6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1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IN" sz="16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42844" y="500042"/>
          <a:ext cx="8929718" cy="2743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44305"/>
                <a:gridCol w="7685413"/>
              </a:tblGrid>
              <a:tr h="26193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Treatment</a:t>
                      </a:r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Details</a:t>
                      </a:r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44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T1</a:t>
                      </a:r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IN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Farmers Fertiliser Practice (FFP) (100 % NPK Kg/ha  &amp; 100 % Zinc Kg/ha application)</a:t>
                      </a:r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93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T2</a:t>
                      </a:r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FFP (50 % N, 100 % PK ) + 2 spray of </a:t>
                      </a:r>
                      <a:r>
                        <a:rPr kumimoji="0" lang="en-IN" sz="16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Nano</a:t>
                      </a:r>
                      <a:r>
                        <a:rPr kumimoji="0" lang="en-IN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Nitrogen</a:t>
                      </a:r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93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T3</a:t>
                      </a:r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IN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FFP (50 % Zinc fertiliser, 100 % NPK ) + 2 spray of </a:t>
                      </a:r>
                      <a:r>
                        <a:rPr kumimoji="0" lang="en-IN" sz="16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Nano</a:t>
                      </a:r>
                      <a:r>
                        <a:rPr kumimoji="0" lang="en-IN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Zinc</a:t>
                      </a:r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93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T4</a:t>
                      </a:r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IN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FFP + 2 spray of </a:t>
                      </a:r>
                      <a:r>
                        <a:rPr kumimoji="0" lang="en-IN" sz="16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Nano</a:t>
                      </a:r>
                      <a:r>
                        <a:rPr kumimoji="0" lang="en-IN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Copper</a:t>
                      </a:r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T5</a:t>
                      </a:r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IN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FFP ( 50 % N &amp; 50 % Zn ; 100 % PK )+ 1st spray of </a:t>
                      </a:r>
                      <a:r>
                        <a:rPr kumimoji="0" lang="en-IN" sz="16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Nano</a:t>
                      </a:r>
                      <a:r>
                        <a:rPr kumimoji="0" lang="en-IN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N at </a:t>
                      </a:r>
                      <a:r>
                        <a:rPr kumimoji="0" lang="en-IN" sz="16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tillering</a:t>
                      </a:r>
                      <a:r>
                        <a:rPr kumimoji="0" lang="en-IN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 branching stage (25 - 30 DAS) + 2nd Spray of </a:t>
                      </a:r>
                      <a:r>
                        <a:rPr kumimoji="0" lang="en-IN" sz="16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Nano</a:t>
                      </a:r>
                      <a:r>
                        <a:rPr kumimoji="0" lang="en-IN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Zinc 10-15 Days after 1st spray + 3rd Spray of </a:t>
                      </a:r>
                      <a:r>
                        <a:rPr kumimoji="0" lang="en-IN" sz="16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Nano</a:t>
                      </a:r>
                      <a:r>
                        <a:rPr kumimoji="0" lang="en-IN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Copper 10 -15 days after 2nd Spray</a:t>
                      </a:r>
                      <a:endParaRPr lang="en-IN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</p:spTree>
    <p:extLst>
      <p:ext uri="{BB962C8B-B14F-4D97-AF65-F5344CB8AC3E}">
        <p14:creationId xmlns="" xmlns:p14="http://schemas.microsoft.com/office/powerpoint/2010/main" val="285017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0099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NLC PROJECT ON HUMIC ACID 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J:\19-20 PHOTOS\humic acid traial\fv on 11-11-19\20191111_1316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633" y="4000504"/>
            <a:ext cx="3707987" cy="2411863"/>
          </a:xfrm>
          <a:prstGeom prst="rect">
            <a:avLst/>
          </a:prstGeom>
          <a:noFill/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" y="428605"/>
          <a:ext cx="9143999" cy="3435096"/>
        </p:xfrm>
        <a:graphic>
          <a:graphicData uri="http://schemas.openxmlformats.org/drawingml/2006/table">
            <a:tbl>
              <a:tblPr/>
              <a:tblGrid>
                <a:gridCol w="5286378"/>
                <a:gridCol w="1428760"/>
                <a:gridCol w="1289291"/>
                <a:gridCol w="1139570"/>
              </a:tblGrid>
              <a:tr h="3819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Technology Assessed</a:t>
                      </a:r>
                      <a:endParaRPr lang="en-IN" sz="12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Yield (q/ha)</a:t>
                      </a:r>
                      <a:endParaRPr lang="en-IN" sz="12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Net Return (Profit)</a:t>
                      </a:r>
                      <a:endParaRPr lang="en-IN" sz="12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BC Ratio</a:t>
                      </a:r>
                      <a:endParaRPr lang="en-IN" sz="12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85">
                <a:tc grid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Cardamom</a:t>
                      </a:r>
                      <a:endParaRPr lang="en-IN" sz="1200" b="1" dirty="0">
                        <a:solidFill>
                          <a:srgbClr val="7030A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824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 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Farmer’s practice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0.75</a:t>
                      </a:r>
                      <a:endParaRPr lang="en-IN" sz="12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324160.00</a:t>
                      </a:r>
                      <a:endParaRPr lang="en-IN" sz="12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2.00</a:t>
                      </a:r>
                      <a:endParaRPr lang="en-IN" sz="12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 2 – Recommended POP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0.83</a:t>
                      </a:r>
                      <a:endParaRPr lang="en-IN" sz="12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447419.00</a:t>
                      </a:r>
                      <a:endParaRPr lang="en-IN" sz="12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2.11</a:t>
                      </a:r>
                      <a:endParaRPr lang="en-IN" sz="12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 3 -  recommended POP + </a:t>
                      </a:r>
                      <a:r>
                        <a:rPr lang="en-US" sz="14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Humic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Acid @ 3ml/lit of water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0.92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619752.00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2.58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85">
                <a:tc gridSpan="4">
                  <a:txBody>
                    <a:bodyPr/>
                    <a:lstStyle/>
                    <a:p>
                      <a:pPr marR="1524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Black Pepper</a:t>
                      </a:r>
                      <a:endParaRPr lang="en-IN" sz="1200" b="1" dirty="0">
                        <a:solidFill>
                          <a:srgbClr val="7030A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824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 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Farmer’s practice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2.1</a:t>
                      </a:r>
                      <a:endParaRPr lang="en-IN" sz="12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100000.00</a:t>
                      </a:r>
                      <a:endParaRPr lang="en-IN" sz="12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1.69</a:t>
                      </a:r>
                      <a:endParaRPr lang="en-IN" sz="12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 2 – Recommended POP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2.78</a:t>
                      </a:r>
                      <a:endParaRPr lang="en-IN" sz="12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112000.00</a:t>
                      </a:r>
                      <a:endParaRPr lang="en-IN" sz="12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1.73</a:t>
                      </a:r>
                      <a:endParaRPr lang="en-IN" sz="12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 3 -  recommended POP + </a:t>
                      </a:r>
                      <a:r>
                        <a:rPr lang="en-US" sz="14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Humic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Acid @ 3ml/lit of water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2.85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180000.00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1.97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85">
                <a:tc gridSpan="4">
                  <a:txBody>
                    <a:bodyPr/>
                    <a:lstStyle/>
                    <a:p>
                      <a:pPr marR="1524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7030A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Nutmeg</a:t>
                      </a:r>
                      <a:endParaRPr lang="en-IN" sz="1200" b="1">
                        <a:solidFill>
                          <a:srgbClr val="7030A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824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 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r>
                        <a:rPr lang="en-US" sz="1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Farmer’s practice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</a:t>
                      </a:r>
                      <a:endParaRPr lang="en-IN" sz="12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600000.00</a:t>
                      </a:r>
                      <a:endParaRPr lang="en-IN" sz="12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1.90</a:t>
                      </a:r>
                      <a:endParaRPr lang="en-IN" sz="12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 2 – Recommended POP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45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680000.00</a:t>
                      </a:r>
                      <a:endParaRPr lang="en-IN" sz="12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2.50</a:t>
                      </a:r>
                      <a:endParaRPr lang="en-IN" sz="1200" b="1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 3 -  recommended POP + </a:t>
                      </a:r>
                      <a:r>
                        <a:rPr lang="en-US" sz="14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Humic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Acid @ 3ml/lit of water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750000.00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2.80</a:t>
                      </a:r>
                      <a:endParaRPr lang="en-IN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0" y="6572272"/>
            <a:ext cx="9144000" cy="285728"/>
          </a:xfrm>
          <a:prstGeom prst="rect">
            <a:avLst/>
          </a:prstGeom>
          <a:solidFill>
            <a:srgbClr val="003300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Annual Review Workshop 2019-20		                                                      ICAR-KVK (BSS), Idukki</a:t>
            </a:r>
          </a:p>
        </p:txBody>
      </p:sp>
      <p:pic>
        <p:nvPicPr>
          <p:cNvPr id="9" name="Humic  Acid Appln.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56126" y="3929066"/>
            <a:ext cx="4445030" cy="250033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22240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5316</TotalTime>
  <Words>7929</Words>
  <Application>Microsoft Office PowerPoint</Application>
  <PresentationFormat>On-screen Show (4:3)</PresentationFormat>
  <Paragraphs>2950</Paragraphs>
  <Slides>106</Slides>
  <Notes>14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0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EDP - Value addition of agricultural waste</vt:lpstr>
      <vt:lpstr>Slide 66</vt:lpstr>
      <vt:lpstr>BIOLOGICAL CONTROL OF CARDAMOM ROOT GRUB MANAGEMENT  WITH  EPN</vt:lpstr>
      <vt:lpstr>BIO INTENSIVE PEST &amp; DISESASE MANAGEMENT  IN  CARDAMOM </vt:lpstr>
      <vt:lpstr>REVITALIZATION OF RICE FARMING IN IDUKKI DISTRICT</vt:lpstr>
      <vt:lpstr>IMPACT OF PEPPER SPECIAL IN BLACK PEPPER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Alagar</dc:creator>
  <cp:lastModifiedBy>SSH</cp:lastModifiedBy>
  <cp:revision>642</cp:revision>
  <dcterms:created xsi:type="dcterms:W3CDTF">2006-08-16T00:00:00Z</dcterms:created>
  <dcterms:modified xsi:type="dcterms:W3CDTF">2020-07-10T11:21:37Z</dcterms:modified>
</cp:coreProperties>
</file>