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sldIdLst>
    <p:sldId id="524" r:id="rId2"/>
    <p:sldId id="401" r:id="rId3"/>
    <p:sldId id="259" r:id="rId4"/>
    <p:sldId id="402" r:id="rId5"/>
    <p:sldId id="260" r:id="rId6"/>
    <p:sldId id="403" r:id="rId7"/>
    <p:sldId id="405" r:id="rId8"/>
    <p:sldId id="261" r:id="rId9"/>
    <p:sldId id="466" r:id="rId10"/>
    <p:sldId id="263" r:id="rId11"/>
    <p:sldId id="268" r:id="rId12"/>
    <p:sldId id="269" r:id="rId13"/>
    <p:sldId id="270" r:id="rId14"/>
    <p:sldId id="271" r:id="rId15"/>
    <p:sldId id="272" r:id="rId16"/>
    <p:sldId id="472" r:id="rId17"/>
    <p:sldId id="473" r:id="rId18"/>
    <p:sldId id="474" r:id="rId19"/>
    <p:sldId id="475" r:id="rId20"/>
    <p:sldId id="476" r:id="rId21"/>
    <p:sldId id="477" r:id="rId22"/>
    <p:sldId id="478" r:id="rId23"/>
    <p:sldId id="479" r:id="rId24"/>
    <p:sldId id="480" r:id="rId25"/>
    <p:sldId id="481" r:id="rId26"/>
    <p:sldId id="482" r:id="rId27"/>
    <p:sldId id="483" r:id="rId28"/>
    <p:sldId id="484" r:id="rId29"/>
    <p:sldId id="485" r:id="rId30"/>
    <p:sldId id="486" r:id="rId31"/>
    <p:sldId id="487" r:id="rId32"/>
    <p:sldId id="488" r:id="rId33"/>
    <p:sldId id="489" r:id="rId34"/>
    <p:sldId id="490" r:id="rId35"/>
    <p:sldId id="491" r:id="rId36"/>
    <p:sldId id="492" r:id="rId37"/>
    <p:sldId id="493" r:id="rId38"/>
    <p:sldId id="494" r:id="rId39"/>
    <p:sldId id="495" r:id="rId40"/>
    <p:sldId id="496" r:id="rId41"/>
    <p:sldId id="497" r:id="rId42"/>
    <p:sldId id="498" r:id="rId43"/>
    <p:sldId id="499" r:id="rId44"/>
    <p:sldId id="500" r:id="rId45"/>
    <p:sldId id="501" r:id="rId46"/>
    <p:sldId id="502" r:id="rId47"/>
    <p:sldId id="503" r:id="rId48"/>
    <p:sldId id="504" r:id="rId49"/>
    <p:sldId id="505" r:id="rId50"/>
    <p:sldId id="506" r:id="rId51"/>
    <p:sldId id="507" r:id="rId52"/>
    <p:sldId id="508" r:id="rId53"/>
    <p:sldId id="509" r:id="rId54"/>
    <p:sldId id="510" r:id="rId55"/>
    <p:sldId id="511" r:id="rId56"/>
    <p:sldId id="512" r:id="rId57"/>
    <p:sldId id="513" r:id="rId58"/>
    <p:sldId id="518" r:id="rId59"/>
    <p:sldId id="519" r:id="rId60"/>
    <p:sldId id="520" r:id="rId61"/>
    <p:sldId id="521" r:id="rId62"/>
    <p:sldId id="347" r:id="rId63"/>
    <p:sldId id="525" r:id="rId64"/>
    <p:sldId id="526" r:id="rId65"/>
    <p:sldId id="527" r:id="rId66"/>
    <p:sldId id="355" r:id="rId67"/>
    <p:sldId id="356" r:id="rId68"/>
    <p:sldId id="357" r:id="rId69"/>
    <p:sldId id="465" r:id="rId70"/>
    <p:sldId id="324" r:id="rId71"/>
    <p:sldId id="325" r:id="rId72"/>
    <p:sldId id="326" r:id="rId73"/>
    <p:sldId id="329" r:id="rId74"/>
    <p:sldId id="330" r:id="rId75"/>
    <p:sldId id="328" r:id="rId76"/>
    <p:sldId id="424" r:id="rId77"/>
    <p:sldId id="514" r:id="rId78"/>
    <p:sldId id="515" r:id="rId79"/>
    <p:sldId id="517" r:id="rId80"/>
    <p:sldId id="516" r:id="rId81"/>
    <p:sldId id="522" r:id="rId82"/>
    <p:sldId id="523" r:id="rId83"/>
    <p:sldId id="425" r:id="rId84"/>
    <p:sldId id="332" r:id="rId85"/>
    <p:sldId id="333" r:id="rId86"/>
    <p:sldId id="454" r:id="rId87"/>
    <p:sldId id="459" r:id="rId88"/>
    <p:sldId id="442" r:id="rId89"/>
    <p:sldId id="443" r:id="rId90"/>
    <p:sldId id="463" r:id="rId91"/>
    <p:sldId id="455" r:id="rId92"/>
    <p:sldId id="336" r:id="rId93"/>
    <p:sldId id="337" r:id="rId94"/>
    <p:sldId id="426" r:id="rId95"/>
    <p:sldId id="340" r:id="rId96"/>
    <p:sldId id="341" r:id="rId97"/>
    <p:sldId id="344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FF93"/>
    <a:srgbClr val="FF3399"/>
    <a:srgbClr val="005000"/>
    <a:srgbClr val="008000"/>
    <a:srgbClr val="2B113F"/>
    <a:srgbClr val="009900"/>
    <a:srgbClr val="00FA95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05154639175257"/>
          <c:y val="6.5128205128205122E-2"/>
          <c:w val="0.52756013745704478"/>
          <c:h val="0.8332068376068376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8644911654084478E-2"/>
                  <c:y val="-4.86878205128205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221365370565792E-2"/>
                  <c:y val="-6.808717948717948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88343209676107E-2"/>
                  <c:y val="7.402350427350328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981870822848143E-2"/>
                  <c:y val="-2.67094017094017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1580756013746028E-3"/>
                  <c:y val="2.35523504273503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5383012690424011E-3"/>
                  <c:y val="2.85207264957264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0763319533511921E-3"/>
                  <c:y val="2.032222222222222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0573639635251842E-2"/>
                  <c:y val="2.4358974358974219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3768163000243526E-2"/>
                  <c:y val="9.2649572649572257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Sheet1!$G$12:$O$12</c:f>
              <c:strCache>
                <c:ptCount val="9"/>
                <c:pt idx="0">
                  <c:v>Pepper</c:v>
                </c:pt>
                <c:pt idx="1">
                  <c:v>Cardamom</c:v>
                </c:pt>
                <c:pt idx="2">
                  <c:v>Paddy</c:v>
                </c:pt>
                <c:pt idx="3">
                  <c:v>Tea</c:v>
                </c:pt>
                <c:pt idx="4">
                  <c:v>Coffee</c:v>
                </c:pt>
                <c:pt idx="5">
                  <c:v>Cocoa</c:v>
                </c:pt>
                <c:pt idx="6">
                  <c:v>Banana</c:v>
                </c:pt>
                <c:pt idx="7">
                  <c:v>Vegetables</c:v>
                </c:pt>
                <c:pt idx="8">
                  <c:v>Nutmeg</c:v>
                </c:pt>
              </c:strCache>
            </c:strRef>
          </c:cat>
          <c:val>
            <c:numRef>
              <c:f>Sheet1!$G$13:$O$13</c:f>
              <c:numCache>
                <c:formatCode>General</c:formatCode>
                <c:ptCount val="9"/>
                <c:pt idx="0">
                  <c:v>84290</c:v>
                </c:pt>
                <c:pt idx="1">
                  <c:v>32846</c:v>
                </c:pt>
                <c:pt idx="2">
                  <c:v>2932</c:v>
                </c:pt>
                <c:pt idx="3">
                  <c:v>23072</c:v>
                </c:pt>
                <c:pt idx="4">
                  <c:v>10870</c:v>
                </c:pt>
                <c:pt idx="5">
                  <c:v>4908</c:v>
                </c:pt>
                <c:pt idx="6">
                  <c:v>10828</c:v>
                </c:pt>
                <c:pt idx="7">
                  <c:v>3189</c:v>
                </c:pt>
                <c:pt idx="8">
                  <c:v>976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696752136752132"/>
          <c:w val="0.98072219065400312"/>
          <c:h val="0.120318803418803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E80AE-C75C-4875-A1D9-EBE703596005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05CF0-9001-4D08-9004-1FB987372B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5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7051A-F5C0-4426-8EF2-FD51D7BF234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70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6411ED-D6F0-48B2-AEC5-0745CB52601B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0156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7D94E-F9E1-4D61-B558-A8FFB47B1873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6448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05CF0-9001-4D08-9004-1FB987372BD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6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05CF0-9001-4D08-9004-1FB987372BD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3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05CF0-9001-4D08-9004-1FB987372BD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191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24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8722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0335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7D94E-F9E1-4D61-B558-A8FFB47B1873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62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7D94E-F9E1-4D61-B558-A8FFB47B1873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1422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6411ED-D6F0-48B2-AEC5-0745CB52601B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475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2BA65C19-B17E-4847-ADEF-7D3C43010AF5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E9AA0E-4855-4573-B8B1-78F892F96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2ADEE-ADCA-4261-872A-B2F754C31183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CA787-C480-4FD5-B052-199EEDF81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3C71-A96A-4803-8A98-6ACA947C89BF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03718-5AC4-4E77-BD94-E1DB2D4D0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F58D8-D412-4837-898B-89F7D29DAA0F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881CB-EA68-4F05-9A3A-33F0DB566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4A569-C120-457A-80F4-87F1B07D7D68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A5B07-AA33-45FC-A0A4-3312E1D13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0A888-2D5B-45F8-A7A5-C73DF93D2CBC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C55A5-C7F8-4AE7-843D-C3B99B6F1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3CC9-FD18-432C-B0EA-00B60C034C71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569A014-6FA7-4F1E-B2A8-4AB82520A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DDB4-CF79-4968-B42E-F15B8E505D79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5B5E4-E656-4FCD-A425-5449F72CE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29157-7CA6-41D5-9DFB-94B6F39661E6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63773-CB05-4881-AF1E-A073F0963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4AA5B2C-2A3E-4842-B652-0ADF11BBEA30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05B8BDCB-8F7A-489F-85BE-424B1B035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DECF91D-113D-4667-911C-D76875C59E95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B2C3C806-C1CD-4E10-A53C-5C292FF62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00515-FDAE-4C98-A977-8E08906E689F}" type="datetimeFigureOut">
              <a:rPr lang="en-US"/>
              <a:pPr>
                <a:defRPr/>
              </a:pPr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40C5E5-19F6-4EAC-A6F0-8EE45FFD7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5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g"/><Relationship Id="rId4" Type="http://schemas.openxmlformats.org/officeDocument/2006/relationships/image" Target="../media/image16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 txBox="1">
            <a:spLocks/>
          </p:cNvSpPr>
          <p:nvPr/>
        </p:nvSpPr>
        <p:spPr>
          <a:xfrm>
            <a:off x="0" y="-76200"/>
            <a:ext cx="9144000" cy="1371600"/>
          </a:xfrm>
          <a:prstGeom prst="rect">
            <a:avLst/>
          </a:prstGeom>
          <a:solidFill>
            <a:srgbClr val="93FF9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00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fornian FB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4400" y="121243"/>
            <a:ext cx="7162800" cy="892552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ICAR - KRISHI VIGYAN KENDRA (BSS)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IDUKKI</a:t>
            </a:r>
            <a:endParaRPr lang="en-US" sz="20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7" descr="I:\icar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8100"/>
            <a:ext cx="9286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6125272"/>
            <a:ext cx="9144000" cy="732728"/>
          </a:xfrm>
          <a:prstGeom prst="rect">
            <a:avLst/>
          </a:prstGeom>
          <a:solidFill>
            <a:srgbClr val="93F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ANNUAL  REVIEW WORKSHOP (</a:t>
            </a:r>
            <a:r>
              <a:rPr lang="en-IN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2018-19)</a:t>
            </a:r>
            <a:endParaRPr lang="en-IN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IN" sz="1200" dirty="0">
              <a:solidFill>
                <a:srgbClr val="002060"/>
              </a:solidFill>
            </a:endParaRPr>
          </a:p>
        </p:txBody>
      </p:sp>
      <p:pic>
        <p:nvPicPr>
          <p:cNvPr id="12" name="Picture 2" descr="D:\BKVK\EMBLEMS\BAPOOJIKVK EMBL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3250" y="149225"/>
            <a:ext cx="7683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universal\AppData\Local\Microsoft\Windows\INetCache\Content.Word\IMG201712021221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34336"/>
            <a:ext cx="9144000" cy="4752000"/>
          </a:xfrm>
          <a:prstGeom prst="rect">
            <a:avLst/>
          </a:prstGeom>
          <a:solidFill>
            <a:srgbClr val="93FF93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08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 txBox="1">
            <a:spLocks/>
          </p:cNvSpPr>
          <p:nvPr/>
        </p:nvSpPr>
        <p:spPr>
          <a:xfrm>
            <a:off x="0" y="76200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REVENUE GENERATED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387962"/>
              </p:ext>
            </p:extLst>
          </p:nvPr>
        </p:nvGraphicFramePr>
        <p:xfrm>
          <a:off x="152401" y="609608"/>
          <a:ext cx="8839198" cy="5611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812"/>
                <a:gridCol w="3268187"/>
                <a:gridCol w="1600200"/>
                <a:gridCol w="1143000"/>
                <a:gridCol w="1904999"/>
              </a:tblGrid>
              <a:tr h="501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Sl. No.</a:t>
                      </a:r>
                      <a:endParaRPr lang="en-IN" sz="18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of the Product</a:t>
                      </a:r>
                      <a:endParaRPr lang="en-IN" sz="18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Produced (q)</a:t>
                      </a:r>
                      <a:endParaRPr lang="en-IN" sz="18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Sold (q)</a:t>
                      </a:r>
                      <a:endParaRPr lang="en-IN" sz="18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Farmers benefited (No.)</a:t>
                      </a:r>
                      <a:endParaRPr lang="en-IN" sz="18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Pseudomonas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2184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1449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Pseudomonas Test tube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3823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2456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1018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 Test tube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Beauveria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Beauveria Test tube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Metarhizium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Metarhizium test tube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Microorganisms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1491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964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VAM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3134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2495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71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Entomo Pathogenic Nematode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248.5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Neem oil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Pheromone trap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Paceliomyces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Downy controller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12870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8648.5</a:t>
                      </a:r>
                      <a:endParaRPr lang="en-IN" sz="18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3189</a:t>
                      </a:r>
                      <a:endParaRPr lang="en-IN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298339"/>
              </p:ext>
            </p:extLst>
          </p:nvPr>
        </p:nvGraphicFramePr>
        <p:xfrm>
          <a:off x="609600" y="1066800"/>
          <a:ext cx="8077200" cy="5532120"/>
        </p:xfrm>
        <a:graphic>
          <a:graphicData uri="http://schemas.openxmlformats.org/drawingml/2006/table">
            <a:tbl>
              <a:tblPr/>
              <a:tblGrid>
                <a:gridCol w="8077200"/>
              </a:tblGrid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1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en-US" sz="2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MAJOR THRUST AREA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036154"/>
              </p:ext>
            </p:extLst>
          </p:nvPr>
        </p:nvGraphicFramePr>
        <p:xfrm>
          <a:off x="76200" y="685800"/>
          <a:ext cx="9067800" cy="57911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98220"/>
                <a:gridCol w="8369580"/>
              </a:tblGrid>
              <a:tr h="6813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Sl. 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No.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Thrust area 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1.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Integrated Nutrient Management in major crops</a:t>
                      </a:r>
                      <a:endParaRPr lang="en-IN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2.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IPDM in major Plantation and Vegetable crops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3.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Integrated sustainable farming system models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4.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Organic agriculture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5.</a:t>
                      </a:r>
                      <a:endParaRPr lang="en-IN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Value addition of farm produce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6.</a:t>
                      </a:r>
                      <a:endParaRPr lang="en-IN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Crop improvement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7.</a:t>
                      </a:r>
                      <a:endParaRPr lang="en-IN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Scientific management of livestock and poultry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8.</a:t>
                      </a:r>
                      <a:endParaRPr lang="en-IN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Scientific Disease Management in dairy cattle and Poultry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9.</a:t>
                      </a:r>
                      <a:endParaRPr lang="en-IN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Fodder production and management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1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10.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Popularization of poultry breeds</a:t>
                      </a:r>
                      <a:endParaRPr lang="en-IN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70328"/>
              </p:ext>
            </p:extLst>
          </p:nvPr>
        </p:nvGraphicFramePr>
        <p:xfrm>
          <a:off x="76200" y="685800"/>
          <a:ext cx="9067801" cy="5409799"/>
        </p:xfrm>
        <a:graphic>
          <a:graphicData uri="http://schemas.openxmlformats.org/drawingml/2006/table">
            <a:tbl>
              <a:tblPr/>
              <a:tblGrid>
                <a:gridCol w="614766"/>
                <a:gridCol w="1460068"/>
                <a:gridCol w="5225513"/>
                <a:gridCol w="700653"/>
                <a:gridCol w="1066801"/>
              </a:tblGrid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Sl. </a:t>
                      </a:r>
                      <a:r>
                        <a:rPr lang="en-US" sz="15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</a:t>
                      </a:r>
                      <a:endParaRPr lang="en-US" sz="15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Crops</a:t>
                      </a:r>
                      <a:endParaRPr lang="en-US" sz="15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Title of OFTs</a:t>
                      </a:r>
                      <a:endParaRPr lang="en-US" sz="15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 of </a:t>
                      </a:r>
                      <a:r>
                        <a:rPr lang="en-US" sz="15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Trials</a:t>
                      </a:r>
                      <a:endParaRPr lang="en-US" sz="15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Budget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Rs)</a:t>
                      </a:r>
                      <a:endParaRPr lang="en-US" sz="15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Paddy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Assessing the effect of Silicate Solubilizing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Bacteria in iron toxic soils of rice cultivation.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03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15768.00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8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cowpea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Assessing the effect of </a:t>
                      </a:r>
                      <a:r>
                        <a:rPr lang="en-US" sz="15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Sampoorna</a:t>
                      </a: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in cowpea.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05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4500.00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Bitter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gourd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Assessment of different biological control agents for the management of Downy Mildew on Cucurbits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05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23000.00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Tapioca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and Elephant Foot Yam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Assessing the effect of Customized Fertilizer Formulation in Tapioca and Elephant Foot Yam intercropped in coconut garden .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05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7800.00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Sugarcane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Assessment of different biological control agents and herbal based repellents for the management of termites in sugarcane crop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24250.00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Poultry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Assessment of production performance of different breeds of poultry under homesteads in </a:t>
                      </a:r>
                      <a:r>
                        <a:rPr lang="en-US" sz="15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Idukki</a:t>
                      </a: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district.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74100.00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 </a:t>
                      </a:r>
                      <a:endParaRPr lang="en-US" sz="15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38</a:t>
                      </a:r>
                      <a:endParaRPr lang="en-US" sz="15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149418.00</a:t>
                      </a:r>
                      <a:endParaRPr lang="en-US" sz="15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76200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APPROVED OFTs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278357"/>
              </p:ext>
            </p:extLst>
          </p:nvPr>
        </p:nvGraphicFramePr>
        <p:xfrm>
          <a:off x="-4" y="491929"/>
          <a:ext cx="9144003" cy="6184587"/>
        </p:xfrm>
        <a:graphic>
          <a:graphicData uri="http://schemas.openxmlformats.org/drawingml/2006/table">
            <a:tbl>
              <a:tblPr/>
              <a:tblGrid>
                <a:gridCol w="440805"/>
                <a:gridCol w="1608713"/>
                <a:gridCol w="5439605"/>
                <a:gridCol w="687776"/>
                <a:gridCol w="967104"/>
              </a:tblGrid>
              <a:tr h="4805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Sl. </a:t>
                      </a: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Crop/ Enterprise</a:t>
                      </a: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Title of FLDs 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 of Demo</a:t>
                      </a: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Budget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b="1" kern="12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Rs</a:t>
                      </a: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Cowpea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Bio intensive pest management in cowpea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21800.00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Cucumber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Bio intensive root rot and Root Knot Nematode management of Cucumber under Poly house conditions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4150.00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Vegetables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Growing Organic vegetable at home through nutritional garden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10,000.00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Amorphophallus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Demonstration of acrid free variety </a:t>
                      </a: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Gajendra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of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Amorphophallus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in high ranges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05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11,000.00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Coconut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Bio control of </a:t>
                      </a: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Rugose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Spiralling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Whitefly in coconut plantation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42500.00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Black Pepper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Integrated Nutrient Management in Black Pepper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05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15250.00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Bush pepper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Cultivation of Bush Pepper for additional income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25000.00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Cardamom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Bio intensive intervention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of pest and drought management in small cardamom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05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36000.00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Mushroom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Demonstration of Milky Mushroom Variety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Bheema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12500.00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Fodder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Demonstration of hydroponics method of fodder production at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KVK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50,000.00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Dairy Cows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Management of Sub Clinical mastitis in dairy cows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18060.00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Dairy Cows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Demonstration on feeding anionic mixture to prevent milk fever in dairy cows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18600.00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Dairy Cows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Popularization of GnRH treatment in prolonged estrus animals  for improvement of fertility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6700.00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2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 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161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271560.00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76200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APPROVED FLDs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022446"/>
              </p:ext>
            </p:extLst>
          </p:nvPr>
        </p:nvGraphicFramePr>
        <p:xfrm>
          <a:off x="76200" y="1066800"/>
          <a:ext cx="9067801" cy="2924843"/>
        </p:xfrm>
        <a:graphic>
          <a:graphicData uri="http://schemas.openxmlformats.org/drawingml/2006/table">
            <a:tbl>
              <a:tblPr/>
              <a:tblGrid>
                <a:gridCol w="1066800"/>
                <a:gridCol w="4762499"/>
                <a:gridCol w="1862137"/>
                <a:gridCol w="1376365"/>
              </a:tblGrid>
              <a:tr h="535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Sl. 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Title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 of </a:t>
                      </a: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units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Budget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Rs)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Farmers Field School on Good Agricultural Practices in Small  Cardamom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(25 Farmers)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30000.00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EDP on Jack  product diversification through SHG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(4 Farmers)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37000.00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203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en-US" sz="2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Times New Roman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Times New Roman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67000.00</a:t>
                      </a:r>
                      <a:endParaRPr lang="en-US" sz="2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APPROVED SPECIALIZED/INNOVATIVE ACTIVITIES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71675"/>
              </p:ext>
            </p:extLst>
          </p:nvPr>
        </p:nvGraphicFramePr>
        <p:xfrm>
          <a:off x="33337" y="914400"/>
          <a:ext cx="9067802" cy="24942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914400"/>
                <a:gridCol w="4267200"/>
                <a:gridCol w="1981201"/>
                <a:gridCol w="1905001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Sl. No.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Mandates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(Nos.)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Achievements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(Nos.)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FLD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Trainings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Programmes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and Supply of Seeds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0.45q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434480"/>
              </p:ext>
            </p:extLst>
          </p:nvPr>
        </p:nvGraphicFramePr>
        <p:xfrm>
          <a:off x="0" y="3657600"/>
          <a:ext cx="9067800" cy="1691640"/>
        </p:xfrm>
        <a:graphic>
          <a:graphicData uri="http://schemas.openxmlformats.org/drawingml/2006/table">
            <a:tbl>
              <a:tblPr/>
              <a:tblGrid>
                <a:gridCol w="1164672"/>
                <a:gridCol w="2662108"/>
                <a:gridCol w="1663815"/>
                <a:gridCol w="1862483"/>
                <a:gridCol w="1714722"/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Production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Supply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Planting materials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 no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 no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 no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7a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Bio products (lit)</a:t>
                      </a:r>
                      <a:r>
                        <a:rPr lang="en-IN" sz="1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19000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8000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7620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7b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Bio products</a:t>
                      </a:r>
                      <a:r>
                        <a:rPr lang="en-IN" sz="1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(kg)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5217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TARGET AND ACHIEVEMENTS OF MAJOR MANDATES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229600" cy="1317592"/>
          </a:xfrm>
        </p:spPr>
        <p:txBody>
          <a:bodyPr/>
          <a:lstStyle/>
          <a:p>
            <a:pPr marL="65087" indent="0" algn="ctr">
              <a:buNone/>
            </a:pPr>
            <a:r>
              <a:rPr lang="en-US" sz="54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5C9C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ON FARM TRIALS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70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dhakar\Documents\IMG-20190219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4038600"/>
            <a:ext cx="3549015" cy="2438400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1188160"/>
          <a:ext cx="5410200" cy="5288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2667000"/>
              </a:tblGrid>
              <a:tr h="4784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Anakkara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414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14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Rainfed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14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14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Trials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32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Bitter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gourd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450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32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Downy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Mildew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364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688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Heavy dosage of  fungicides are applied for the control of downy mildew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C:\Users\Sudhakar\Desktop\OFT Bittergord Photos\IMG_2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01012"/>
            <a:ext cx="3505200" cy="25327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1. ASSESSMENT OF DIFFERENT BIOLOGICAL CONTROL AGENTS FOR THE MANAGEMENT OF DOWNY MILDEW (</a:t>
            </a:r>
            <a:r>
              <a:rPr lang="en-US" sz="2000" b="1" i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PSEUDOPERONOSPORA CUBENSIS</a:t>
            </a: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ON CUCURBITS - BITTERGOURD 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4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:\Photos 2017-18\oft-fld 2017-18\Oft bitter gourd\IMG-20180115-WA00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0"/>
            <a:ext cx="2819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Sudhakar\Desktop\OFT Bittergord Photos\IMG_67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514600"/>
            <a:ext cx="2819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5791200"/>
            <a:ext cx="8458200" cy="685800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IN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I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Conclusion : </a:t>
            </a:r>
            <a:r>
              <a:rPr lang="en-US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Licorice extract was performed well by recording the low downy mildew incidence and higher economic return.</a:t>
            </a:r>
            <a:endParaRPr lang="en-IN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I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06523"/>
              </p:ext>
            </p:extLst>
          </p:nvPr>
        </p:nvGraphicFramePr>
        <p:xfrm>
          <a:off x="152400" y="3126436"/>
          <a:ext cx="6019799" cy="2436164"/>
        </p:xfrm>
        <a:graphic>
          <a:graphicData uri="http://schemas.openxmlformats.org/drawingml/2006/table">
            <a:tbl>
              <a:tblPr/>
              <a:tblGrid>
                <a:gridCol w="2579914"/>
                <a:gridCol w="893047"/>
                <a:gridCol w="848946"/>
                <a:gridCol w="848946"/>
                <a:gridCol w="848946"/>
              </a:tblGrid>
              <a:tr h="314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1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3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4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8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Disease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Incidence (%)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5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q/ha)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5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74000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87500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94500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5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return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196000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275000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248000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252000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5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return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122000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187500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155000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157500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8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BC ratio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3.14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2.66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1.96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565243"/>
              </p:ext>
            </p:extLst>
          </p:nvPr>
        </p:nvGraphicFramePr>
        <p:xfrm>
          <a:off x="76200" y="76201"/>
          <a:ext cx="6096000" cy="2969260"/>
        </p:xfrm>
        <a:graphic>
          <a:graphicData uri="http://schemas.openxmlformats.org/drawingml/2006/table">
            <a:tbl>
              <a:tblPr/>
              <a:tblGrid>
                <a:gridCol w="625231"/>
                <a:gridCol w="5470769"/>
              </a:tblGrid>
              <a:tr h="362516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Technological options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3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TO1</a:t>
                      </a:r>
                      <a:r>
                        <a:rPr lang="en-IN" sz="18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 Practice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825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TO2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Spray</a:t>
                      </a: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extract of licorice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@</a:t>
                      </a:r>
                      <a:r>
                        <a:rPr lang="en-US" sz="1800" b="1" i="1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dk1"/>
                          </a:solidFill>
                          <a:latin typeface="Arial" pitchFamily="34" charset="0"/>
                          <a:cs typeface="Arial" pitchFamily="34" charset="0"/>
                        </a:rPr>
                        <a:t>20ml/L of water from 10-day intervals between each spray.</a:t>
                      </a:r>
                      <a:endParaRPr lang="en-US" sz="1800" b="1" i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6117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TO3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Spray Pseudomonas @ 20g/L of water from 10-day intervals between each spray.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723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TO4</a:t>
                      </a:r>
                      <a:endParaRPr lang="en-US" sz="18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Spray Effective Microorganisms @ 5ml/L of water from 10-day intervals between each spray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C:\Users\universal\Desktop\whatappmphpotos\appo photos\IMG201611011517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5146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8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114878"/>
              </p:ext>
            </p:extLst>
          </p:nvPr>
        </p:nvGraphicFramePr>
        <p:xfrm>
          <a:off x="114300" y="1102193"/>
          <a:ext cx="5219700" cy="54406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1800"/>
                <a:gridCol w="2247900"/>
              </a:tblGrid>
              <a:tr h="431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Kanthalloor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431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31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Rainfed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31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31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Trials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31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sugarcane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2100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63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Termites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affected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450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090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651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Excessive use of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termiticides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is harmful for environment and the results are not sustainable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562600" y="1143000"/>
            <a:ext cx="3505200" cy="5486400"/>
            <a:chOff x="5638800" y="838200"/>
            <a:chExt cx="3505200" cy="5867400"/>
          </a:xfrm>
        </p:grpSpPr>
        <p:pic>
          <p:nvPicPr>
            <p:cNvPr id="9" name="Picture 8" descr="C:\Users\Sudhakar\Desktop\IMG_2741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38800" y="3733800"/>
              <a:ext cx="35052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H:\ARM 2019\Sugarcane\IMG_2740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838200"/>
              <a:ext cx="350520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867400" y="3352800"/>
              <a:ext cx="3046668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Herbal  Extract  treated field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9400" y="6336268"/>
              <a:ext cx="1956626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EPN  treated field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OFT. 2 ASSESSMENT OF DIFFERENT BIOLOGICAL CONTROL AGENTS AND HERBAL BASED REPELLENTS FOR THE MANAGEMENT OF TERMITES IN SUGARCANE CROP 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8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 txBox="1">
            <a:spLocks/>
          </p:cNvSpPr>
          <p:nvPr/>
        </p:nvSpPr>
        <p:spPr>
          <a:xfrm>
            <a:off x="0" y="14288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IDUKKI 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PROFILE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r="27478" b="4215"/>
          <a:stretch/>
        </p:blipFill>
        <p:spPr>
          <a:xfrm>
            <a:off x="1905000" y="566526"/>
            <a:ext cx="5657469" cy="339587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878700"/>
              </p:ext>
            </p:extLst>
          </p:nvPr>
        </p:nvGraphicFramePr>
        <p:xfrm>
          <a:off x="142873" y="3962400"/>
          <a:ext cx="8924929" cy="2585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727"/>
                <a:gridCol w="5410202"/>
              </a:tblGrid>
              <a:tr h="25854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Geographical area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1600" b="1" dirty="0" smtClean="0"/>
                        <a:t> 4358 </a:t>
                      </a:r>
                      <a:r>
                        <a:rPr lang="en-US" sz="1600" b="1" dirty="0" err="1" smtClean="0"/>
                        <a:t>sqkm</a:t>
                      </a:r>
                      <a:r>
                        <a:rPr lang="en-US" sz="1600" b="1" dirty="0" smtClean="0"/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 Population	 : 11.08 lakhs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Taluks</a:t>
                      </a:r>
                      <a:r>
                        <a:rPr lang="en-US" sz="1600" b="1" dirty="0" smtClean="0"/>
                        <a:t>		 :   5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 Blocks		 :   8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Panchayats</a:t>
                      </a:r>
                      <a:r>
                        <a:rPr lang="en-US" sz="1600" b="1" dirty="0" smtClean="0"/>
                        <a:t>	 :   53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en-US" sz="1600" b="1" dirty="0" smtClean="0"/>
                        <a:t>Villages	 :   65</a:t>
                      </a:r>
                      <a:endParaRPr lang="en-IN" sz="16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Avg. ann. rainfall	       :   2900 mm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Temperature 	       :  max </a:t>
                      </a:r>
                      <a:r>
                        <a:rPr lang="en-US" sz="1600" b="1" dirty="0" smtClean="0">
                          <a:cs typeface="Times New Roman" pitchFamily="18" charset="0"/>
                        </a:rPr>
                        <a:t>35</a:t>
                      </a:r>
                      <a:r>
                        <a:rPr lang="en-US" sz="1600" b="1" baseline="30000" dirty="0" smtClean="0">
                          <a:cs typeface="Times New Roman" pitchFamily="18" charset="0"/>
                        </a:rPr>
                        <a:t>o</a:t>
                      </a:r>
                      <a:r>
                        <a:rPr lang="en-US" sz="1600" b="1" dirty="0" smtClean="0">
                          <a:cs typeface="Times New Roman" pitchFamily="18" charset="0"/>
                        </a:rPr>
                        <a:t>C min 10</a:t>
                      </a:r>
                      <a:r>
                        <a:rPr lang="en-US" sz="1600" b="1" baseline="30000" dirty="0" smtClean="0">
                          <a:cs typeface="Times New Roman" pitchFamily="18" charset="0"/>
                        </a:rPr>
                        <a:t>o</a:t>
                      </a:r>
                      <a:r>
                        <a:rPr lang="en-US" sz="1600" b="1" dirty="0" smtClean="0">
                          <a:cs typeface="Times New Roman" pitchFamily="18" charset="0"/>
                        </a:rPr>
                        <a:t>C</a:t>
                      </a:r>
                      <a:endParaRPr lang="en-US" sz="1800" b="1" dirty="0" smtClean="0"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Relative Hum. (%)</a:t>
                      </a:r>
                      <a:r>
                        <a:rPr lang="en-US" sz="1600" b="1" baseline="0" dirty="0" smtClean="0"/>
                        <a:t>       </a:t>
                      </a:r>
                      <a:r>
                        <a:rPr lang="en-US" sz="1600" b="1" dirty="0" smtClean="0"/>
                        <a:t>:  73.7%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Agro climatic Zone      :  High Altitude Zone (KE – 4)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/>
                        <a:t>Agro Ecological Zone  : </a:t>
                      </a:r>
                      <a:r>
                        <a:rPr lang="en-IN" sz="1600" b="1" dirty="0" smtClean="0"/>
                        <a:t>Western Plains and </a:t>
                      </a:r>
                      <a:r>
                        <a:rPr lang="en-IN" sz="1600" b="1" dirty="0" err="1" smtClean="0"/>
                        <a:t>Ghat</a:t>
                      </a:r>
                      <a:r>
                        <a:rPr lang="en-IN" sz="1600" b="1" dirty="0" smtClean="0"/>
                        <a:t> region(XII)</a:t>
                      </a:r>
                      <a:endParaRPr lang="en-IN" sz="16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5" descr="C:\Users\kvk\Desktop\dancing_star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981200"/>
            <a:ext cx="381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5867400"/>
            <a:ext cx="9067800" cy="685800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IN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I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onclusion: 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EPN was performed well by recording the low termites incidence and higher economic return</a:t>
            </a:r>
            <a:r>
              <a:rPr lang="en-US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IN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1" y="3327638"/>
          <a:ext cx="8839198" cy="2316924"/>
        </p:xfrm>
        <a:graphic>
          <a:graphicData uri="http://schemas.openxmlformats.org/drawingml/2006/table">
            <a:tbl>
              <a:tblPr/>
              <a:tblGrid>
                <a:gridCol w="4380487"/>
                <a:gridCol w="1095122"/>
                <a:gridCol w="1095122"/>
                <a:gridCol w="1173345"/>
                <a:gridCol w="1095122"/>
              </a:tblGrid>
              <a:tr h="263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1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2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3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4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 cent reduction over control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q/ha)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80000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65000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67000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68000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return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192850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224000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216000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return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112850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136600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164000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BC ratio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2.4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3.10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3.34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3.17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986520"/>
              </p:ext>
            </p:extLst>
          </p:nvPr>
        </p:nvGraphicFramePr>
        <p:xfrm>
          <a:off x="0" y="1"/>
          <a:ext cx="6553200" cy="3205480"/>
        </p:xfrm>
        <a:graphic>
          <a:graphicData uri="http://schemas.openxmlformats.org/drawingml/2006/table">
            <a:tbl>
              <a:tblPr/>
              <a:tblGrid>
                <a:gridCol w="828566"/>
                <a:gridCol w="5724634"/>
              </a:tblGrid>
              <a:tr h="430753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Technological options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07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TO1</a:t>
                      </a:r>
                      <a:r>
                        <a:rPr lang="en-IN" sz="20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 Practice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5941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TO2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Drench Herbal  Extract @ 25ml/L of water.  (Three spray in 20-day intervals )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7723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TO3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Drench  EPN @ 5g/L of water. (Two spray in 20-day intervals)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961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TO4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Drench  </a:t>
                      </a:r>
                      <a:r>
                        <a:rPr lang="en-US" sz="20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Metarhizium</a:t>
                      </a:r>
                      <a:r>
                        <a:rPr lang="en-US" sz="20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0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anisopliae</a:t>
                      </a:r>
                      <a:r>
                        <a:rPr lang="en-US" sz="20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@ 30g/L of water. (Four spray in 20-day intervals)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C:\Users\Sudhakar\Documents\IMG-20190404-WA0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0680" y="0"/>
            <a:ext cx="262332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561242" y="2286000"/>
            <a:ext cx="2582758" cy="646331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Metarhizium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anisopliae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treated field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9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944880"/>
          <a:ext cx="6096000" cy="316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9247"/>
                <a:gridCol w="3166753"/>
              </a:tblGrid>
              <a:tr h="272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Kanthipara Village</a:t>
                      </a:r>
                      <a:endParaRPr lang="en-US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Paddy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 ha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Rainfed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0.2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acidity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668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Iron toxicity due to strongly acidic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soils</a:t>
                      </a:r>
                      <a:endParaRPr lang="en-US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Growth retardation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I:\oficial 18-19 new\photos 18-19\OFT Iron toxicity in Rice Field photos-Senapathy\04-12-2018 OFT in Paddy\IMG_2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91000"/>
            <a:ext cx="33528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I:\oficial 18-19 new\photos 18-19\OFT Iron toxicity in Rice Field photos-Senapathy\field visit-3-11-18\20181103_133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191000"/>
            <a:ext cx="33528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 descr="I:\oficial 18-19 new\photos 18-19\OFT Iron toxicity in Rice Field photos-Senapathy\PADDY 27-11-2018\IMG_282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0601"/>
            <a:ext cx="2971800" cy="312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4" descr="I:\oficial 18-19 new\photos 18-19\OFT Iron toxicity in Rice Field photos-Senapathy\27-11-2018 OFT in Paddy\IMG_282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191000"/>
            <a:ext cx="2209801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3. ASSESSING THE EFFECT OF SILICATE SOLUBILIZING BACTERIA IN IRON TOXIC SOILS IN RICE CULTIVATION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I:\oficial 18-19 new\photos 18-19\OFT Iron toxicity in Rice Field photos-Senapathy\Silica_PSB application 19-07-2018\IMG_21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5121"/>
            <a:ext cx="4572000" cy="3369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I:\oficial 18-19 new\photos 18-19\OFT Iron toxicity in Rice Field photos-Senapathy\Silica_PSB application 19-07-2018\IMG_215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3150"/>
            <a:ext cx="4495800" cy="337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1"/>
          <a:ext cx="9144000" cy="2591260"/>
        </p:xfrm>
        <a:graphic>
          <a:graphicData uri="http://schemas.openxmlformats.org/drawingml/2006/table">
            <a:tbl>
              <a:tblPr/>
              <a:tblGrid>
                <a:gridCol w="838200"/>
                <a:gridCol w="8305800"/>
              </a:tblGrid>
              <a:tr h="4422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Technological options 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9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TO1</a:t>
                      </a:r>
                      <a:r>
                        <a:rPr lang="en-IN" sz="20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 Practice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548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TO2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524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1524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Recommended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POP fertilizers+ Fine Silica(100 kg/ha)+ Lime (150 kg/ha)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722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TO3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Recommended POP fertilizers + SSB (3 kg/ha)+ Lime (600 kg/ha)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60198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Fine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Silica</a:t>
            </a:r>
            <a:r>
              <a:rPr lang="en-US" b="1" dirty="0" smtClean="0"/>
              <a:t> Application @ 100 kg/ha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29200" y="60198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SSB application @ 3 kg/ha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364543"/>
              </p:ext>
            </p:extLst>
          </p:nvPr>
        </p:nvGraphicFramePr>
        <p:xfrm>
          <a:off x="76200" y="457201"/>
          <a:ext cx="5943600" cy="3553966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  <a:gridCol w="1066800"/>
                <a:gridCol w="1066800"/>
              </a:tblGrid>
              <a:tr h="312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1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2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29714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Soil pH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4.10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5.3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5.5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9714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Iron (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ppm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5.0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Plant height (cm)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110.2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114.2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105.5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panicles/m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345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358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356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(t/ha)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3.12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3.75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3.50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Return (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101250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120000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112500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return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45250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58500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20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 ratio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1.81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2.18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2.08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0" y="52578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Feed back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Fine Silica application reduced Iron Toxicity which resulted in higher yield</a:t>
            </a:r>
            <a:endParaRPr lang="en-US" sz="2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I:\oficial 18-19 new\photos 18-19\OFT Iron toxicity in Rice Field photos-Senapathy\PADDY 27-11-2018\IMG_28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100" y="533400"/>
            <a:ext cx="28956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40386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pPr algn="just"/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Treatment with Fine silica and Lime gave better result in reducing iron toxicity 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030385"/>
              </p:ext>
            </p:extLst>
          </p:nvPr>
        </p:nvGraphicFramePr>
        <p:xfrm>
          <a:off x="0" y="944880"/>
          <a:ext cx="5486400" cy="339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6323"/>
                <a:gridCol w="2850077"/>
              </a:tblGrid>
              <a:tr h="332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Rajakumary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Village</a:t>
                      </a:r>
                      <a:endParaRPr lang="en-US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32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 cowpea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74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Rabi 2018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32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Rainfed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323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0.06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32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Trials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87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3"/>
                        </a:lnSpc>
                      </a:pPr>
                      <a:r>
                        <a:rPr lang="en-US" sz="1800" b="1" dirty="0" smtClean="0"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Soil</a:t>
                      </a:r>
                      <a:r>
                        <a:rPr lang="en-US" sz="1800" b="1" baseline="0" dirty="0" smtClean="0"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acidity, Secondary and micronutrient deficiency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079073"/>
              </p:ext>
            </p:extLst>
          </p:nvPr>
        </p:nvGraphicFramePr>
        <p:xfrm>
          <a:off x="76200" y="4343400"/>
          <a:ext cx="8991600" cy="21066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5288"/>
                <a:gridCol w="8116312"/>
              </a:tblGrid>
              <a:tr h="44369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Technological options</a:t>
                      </a:r>
                      <a:endParaRPr kumimoji="0" lang="en-IN" sz="24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kern="1200" dirty="0" smtClean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4" marB="45724"/>
                </a:tc>
              </a:tr>
              <a:tr h="354961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TO1</a:t>
                      </a:r>
                      <a:endParaRPr lang="en-US" sz="1800" b="1" baseline="300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Farmers Practice</a:t>
                      </a: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  <a:tr h="371350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TO2</a:t>
                      </a: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Recommended POP fertilizers</a:t>
                      </a:r>
                      <a:endParaRPr lang="en-IN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  <a:tr h="887391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TO3</a:t>
                      </a:r>
                      <a:b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</a:b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Soil test nutrients + Foliar application of </a:t>
                      </a:r>
                      <a:r>
                        <a:rPr kumimoji="0" lang="en-US" sz="20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Sampoorna</a:t>
                      </a:r>
                      <a:r>
                        <a:rPr kumimoji="0" lang="en-US" sz="20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@ 5 g/l- 30,45,60 DAS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5" descr="I:\oficial 18-19 new\photos 18-19\OFT- cowpea sampoorna\fv on 1-3-19 harvest\20190301_1539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990600"/>
            <a:ext cx="3505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4. ASSESSING THE EFFECT OF SAMPOORNA IN COWPEA CULTIVATION IN IDUKKI DISTRICT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0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-1" y="533400"/>
          <a:ext cx="9144002" cy="2204085"/>
        </p:xfrm>
        <a:graphic>
          <a:graphicData uri="http://schemas.openxmlformats.org/drawingml/2006/table">
            <a:tbl>
              <a:tblPr/>
              <a:tblGrid>
                <a:gridCol w="3022171"/>
                <a:gridCol w="2014780"/>
                <a:gridCol w="2014780"/>
                <a:gridCol w="2092271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 pH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4.30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5.89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Potassium (Kg/ha)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Calcium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meq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/100g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Magesium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meq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/100g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Zinc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ppm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Boron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ppm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0.99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803541"/>
              </p:ext>
            </p:extLst>
          </p:nvPr>
        </p:nvGraphicFramePr>
        <p:xfrm>
          <a:off x="9525" y="3733800"/>
          <a:ext cx="9067800" cy="2514600"/>
        </p:xfrm>
        <a:graphic>
          <a:graphicData uri="http://schemas.openxmlformats.org/drawingml/2006/table">
            <a:tbl>
              <a:tblPr/>
              <a:tblGrid>
                <a:gridCol w="4262640"/>
                <a:gridCol w="1627554"/>
                <a:gridCol w="1627553"/>
                <a:gridCol w="1550053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Average Pod  length (cm)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 cm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 cm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 cm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 of seeds per pod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(t/ha)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of cultivation (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165000.00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167000.0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175000.0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income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315000.00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337500.00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397500.00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return 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170500.00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222500.00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2.02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SOIL TEST 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3276600"/>
            <a:ext cx="9144000" cy="304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8" name="TextBox 6"/>
          <p:cNvSpPr txBox="1">
            <a:spLocks noChangeArrowheads="1"/>
          </p:cNvSpPr>
          <p:nvPr/>
        </p:nvSpPr>
        <p:spPr bwMode="auto">
          <a:xfrm>
            <a:off x="0" y="2921704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pPr algn="just"/>
            <a:r>
              <a:rPr lang="en-US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Treatment with </a:t>
            </a:r>
            <a:r>
              <a:rPr lang="en-US" sz="2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sampoorna</a:t>
            </a:r>
            <a:r>
              <a:rPr lang="en-US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showed better result in yield, also less deficiency symptoms in TO3 as compared to other treatments</a:t>
            </a:r>
            <a:endParaRPr lang="en-US" sz="2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0" y="4552920"/>
            <a:ext cx="8991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Feed back</a:t>
            </a:r>
            <a:endParaRPr lang="en-US" sz="2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Sampoorna</a:t>
            </a:r>
            <a:r>
              <a:rPr lang="en-US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micronutrient mixtures is effective for cowpea in reducing calcium, Magnesium and micronutrient deficiencies </a:t>
            </a:r>
            <a:endParaRPr lang="en-US" sz="2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I:\oficial 18-19 new\photos 18-19\OFT- cowpea sampoorna\15. January 2019- Photos\20190115_0925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0"/>
            <a:ext cx="2834293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Content Placeholder 12" descr="I:\oficial 18-19 new\photos 18-19\OFT- cowpea sampoorna\fv on 1-3-19 harvest\20190301_1615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1" y="0"/>
            <a:ext cx="3032311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6201" y="2607498"/>
            <a:ext cx="84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TO-1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621" y="2581245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TO-2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7643" y="2595532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TO-3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8" name="Picture 7" descr="I:\oficial 18-19 new\photos 18-19\OFT- cowpea sampoorna\fv on 1-3-19 harvest\20190301_1541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0"/>
            <a:ext cx="2831805" cy="2514600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31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:\oficial 18-19 new\photos 18-19\OFT Tapioca Yam\New folder\20190409_1257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900" y="3827174"/>
            <a:ext cx="3810000" cy="2450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235447"/>
              </p:ext>
            </p:extLst>
          </p:nvPr>
        </p:nvGraphicFramePr>
        <p:xfrm>
          <a:off x="14287" y="965419"/>
          <a:ext cx="5105401" cy="2819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5438"/>
                <a:gridCol w="3509963"/>
              </a:tblGrid>
              <a:tr h="5952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Valiathovala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village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Rabi 2018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45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0.02 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of trials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845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3"/>
                        </a:lnSpc>
                      </a:pPr>
                      <a:r>
                        <a:rPr lang="en-US" sz="1600" b="1" dirty="0" smtClean="0"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Soil</a:t>
                      </a:r>
                      <a:r>
                        <a:rPr lang="en-US" sz="1600" b="1" baseline="0" dirty="0" smtClean="0"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acidity, Secondary and micronutrient deficiency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0" y="3733800"/>
          <a:ext cx="5181600" cy="29817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9802"/>
                <a:gridCol w="4451798"/>
              </a:tblGrid>
              <a:tr h="41688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Technological options</a:t>
                      </a:r>
                      <a:endParaRPr kumimoji="0" lang="en-IN" sz="20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kern="1200" dirty="0" smtClean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4" marB="45724"/>
                </a:tc>
              </a:tr>
              <a:tr h="352752"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TO1</a:t>
                      </a:r>
                      <a:endParaRPr lang="en-US" sz="1600" b="1" baseline="300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Farmers Practice</a:t>
                      </a: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  <a:tr h="550320"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TO2</a:t>
                      </a: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Recommended POP fertilizers</a:t>
                      </a:r>
                      <a:endParaRPr lang="en-IN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  <a:tr h="824370"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TO3</a:t>
                      </a:r>
                      <a:br>
                        <a:rPr kumimoji="0" lang="en-IN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</a:b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Customized fertilizer formulation @ 500 kg/ha 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  <a:tr h="82437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Customized fertilizer formulation @ 625kg/ha 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I:\backup all\official\2016-17 official\oft fld\New folder\IMG-20151126-WA00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33450"/>
            <a:ext cx="3744872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257800" y="3200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Land preparation and Planting done on 27/04/19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15200" y="619403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ongoing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0" y="0"/>
            <a:ext cx="9144000" cy="869156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5. ASSESSING THE EFFECT OF CUSTOMIZED FERTILIZER FORMULATION FOR CASSAVA AND ELEPHANT FOOT YAM INTERCROPPED IN COCONUT GARDEN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9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442689"/>
              </p:ext>
            </p:extLst>
          </p:nvPr>
        </p:nvGraphicFramePr>
        <p:xfrm>
          <a:off x="77372" y="814377"/>
          <a:ext cx="4570828" cy="29956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0499"/>
                <a:gridCol w="2650329"/>
              </a:tblGrid>
              <a:tr h="3172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Manjappara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Thovala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Rajakumary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83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Through out the year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83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Situation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Homestead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838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6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trials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6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1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 availability of Hybrid poultry birds, Low egg 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</a:t>
                      </a:r>
                      <a:endParaRPr lang="en-U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378124"/>
              </p:ext>
            </p:extLst>
          </p:nvPr>
        </p:nvGraphicFramePr>
        <p:xfrm>
          <a:off x="0" y="4047412"/>
          <a:ext cx="9067800" cy="25331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9224"/>
                <a:gridCol w="7758576"/>
              </a:tblGrid>
              <a:tr h="2900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Technological options</a:t>
                      </a:r>
                      <a:endParaRPr kumimoji="0" lang="en-IN" sz="20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kern="1200" dirty="0" smtClean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4" marB="45724"/>
                </a:tc>
              </a:tr>
              <a:tr h="742292"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TO1</a:t>
                      </a:r>
                      <a:endParaRPr lang="en-US" sz="1600" b="1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Rearing of </a:t>
                      </a:r>
                      <a:r>
                        <a:rPr kumimoji="0" lang="en-US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Gramasree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chicks as per recommended concentrate feed along with mineral mixture and vitamin supplements (KVASU)</a:t>
                      </a:r>
                      <a:endParaRPr lang="en-US" sz="16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3FF93"/>
                    </a:solidFill>
                  </a:tcPr>
                </a:tc>
              </a:tr>
              <a:tr h="511392"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TO2</a:t>
                      </a: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6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Rearing of B V 380 chicks as per recommended concentrate feed along with mineral mixture and vitamin supplements(PDP)</a:t>
                      </a:r>
                      <a:endParaRPr lang="en-US" sz="16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3FF93"/>
                    </a:solidFill>
                  </a:tcPr>
                </a:tc>
              </a:tr>
              <a:tr h="742292"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TO3</a:t>
                      </a:r>
                      <a:br>
                        <a:rPr kumimoji="0" lang="en-IN" sz="1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</a:b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Rearing of </a:t>
                      </a:r>
                      <a:r>
                        <a:rPr kumimoji="0" lang="en-US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Kalinga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brown chicks as per recommended concentrate feed along with mineral mixture and vitamin supplements (CPDO)</a:t>
                      </a:r>
                      <a:endParaRPr lang="en-US" sz="16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00100"/>
            <a:ext cx="4038600" cy="3028950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6. ASSESSMENT OF PRODUCTION PERFORMANCE OF DIFFERENT BREEDS OF POULTRY UNDER HOMESTEAD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" y="609601"/>
          <a:ext cx="4695092" cy="3569211"/>
        </p:xfrm>
        <a:graphic>
          <a:graphicData uri="http://schemas.openxmlformats.org/drawingml/2006/table">
            <a:tbl>
              <a:tblPr/>
              <a:tblGrid>
                <a:gridCol w="2028092"/>
                <a:gridCol w="838200"/>
                <a:gridCol w="990600"/>
                <a:gridCol w="838200"/>
              </a:tblGrid>
              <a:tr h="68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TO1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6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TO3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676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Age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at sexual maturity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150 days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140 days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150 days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676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Annual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Egg Production (</a:t>
                      </a:r>
                      <a:r>
                        <a:rPr lang="en-US" sz="1600" b="1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Nos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2640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97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Gross cost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4900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7500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5100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163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Gross income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7200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13200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7200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163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Net return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4700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676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BCR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1.46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1.76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1.41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6200" y="5410200"/>
            <a:ext cx="8839200" cy="107721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Bookman Old Style" pitchFamily="18" charset="0"/>
              </a:rPr>
              <a:t>Feed back</a:t>
            </a:r>
            <a:endParaRPr lang="en-US" sz="2400" b="1" dirty="0">
              <a:solidFill>
                <a:schemeClr val="accent2"/>
              </a:solidFill>
              <a:latin typeface="Bookman Old Style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Bookman Old Style" pitchFamily="18" charset="0"/>
              </a:rPr>
              <a:t>Among these three breeds, BV380 have high production characteristics and well suited for high ranges.</a:t>
            </a:r>
            <a:endParaRPr lang="en-US" sz="2000" b="1" dirty="0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09600"/>
            <a:ext cx="3962400" cy="2971800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6200" y="4180582"/>
            <a:ext cx="8839200" cy="107721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Bookman Old Style" pitchFamily="18" charset="0"/>
              </a:rPr>
              <a:t>Conclusion</a:t>
            </a:r>
            <a:endParaRPr lang="en-US" sz="2400" b="1" dirty="0">
              <a:solidFill>
                <a:schemeClr val="accent2"/>
              </a:solidFill>
              <a:latin typeface="Bookman Old Style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Bookman Old Style" pitchFamily="18" charset="0"/>
              </a:rPr>
              <a:t>The BV 380 hybrid poultry variety is getting wide popularity due to adaptability and high productivity</a:t>
            </a:r>
            <a:endParaRPr lang="en-US" sz="2000" b="1" dirty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171393"/>
              </p:ext>
            </p:extLst>
          </p:nvPr>
        </p:nvGraphicFramePr>
        <p:xfrm>
          <a:off x="152400" y="76200"/>
          <a:ext cx="4191000" cy="657200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879713"/>
                <a:gridCol w="2311287"/>
              </a:tblGrid>
              <a:tr h="380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  <a:endParaRPr lang="en-IN" sz="2000" b="1" dirty="0">
                        <a:solidFill>
                          <a:srgbClr val="0066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Rainfall (mm)</a:t>
                      </a:r>
                      <a:endParaRPr lang="en-IN" sz="2000" b="1" dirty="0">
                        <a:solidFill>
                          <a:srgbClr val="0066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122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190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356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454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Aug. 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287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184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271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181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2018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73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2019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Feb. 2019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31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Mar. 2019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55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76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2526 mm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662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76200"/>
            <a:ext cx="437388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2018 - 19</a:t>
            </a:r>
            <a:endParaRPr lang="en-I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7240" y="5029200"/>
            <a:ext cx="435864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WEST MONSOON – 1771mm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EAST MONSOON – 525mm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– 230mm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2667000"/>
          </a:xfrm>
        </p:spPr>
        <p:txBody>
          <a:bodyPr/>
          <a:lstStyle/>
          <a:p>
            <a:pPr algn="ctr">
              <a:defRPr/>
            </a:pPr>
            <a:r>
              <a:rPr lang="en-US" sz="5400" b="1" dirty="0" smtClean="0">
                <a:latin typeface="Bookman Old Style" pitchFamily="18" charset="0"/>
              </a:rPr>
              <a:t>FRONT LINE DEMONSTRATIONS</a:t>
            </a:r>
            <a:endParaRPr lang="en-US" sz="54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4" name="Picture 13" descr="H:\ARM 2019\cowpea fld\IMG_72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838201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1"/>
            <a:ext cx="9144000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FLD. 1 BIO-INTENSIVE PEST  AND DISEASE MANAGEMENT IN </a:t>
            </a:r>
            <a:b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COWPEA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0" y="762000"/>
          <a:ext cx="4343400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579"/>
                <a:gridCol w="2326821"/>
              </a:tblGrid>
              <a:tr h="258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Baisonvalley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258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58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588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58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Demonstrations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58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50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58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affected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32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799767"/>
              </p:ext>
            </p:extLst>
          </p:nvPr>
        </p:nvGraphicFramePr>
        <p:xfrm>
          <a:off x="0" y="3352800"/>
          <a:ext cx="9067800" cy="32127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/>
                <a:gridCol w="6553200"/>
              </a:tblGrid>
              <a:tr h="530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651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Indiscriminate use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PPC chemicals in Cowpea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729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Seed treatment of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Trichoderma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harzianum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@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10g  with 100ml water/1 kg of seed.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Spraying of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Hanseniaspora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uvarum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@ 5ml/L of water each strains separately from  15th, 40th , 65th and 80th days after transplanting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Spraying of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Lecanicillium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saksenae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@ 15g /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litre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three times 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Spraying of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Beauveria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bassiana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@ 20g/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litre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two times.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9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Source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KAU &amp; ICAR-NBAIR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9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78487"/>
              </p:ext>
            </p:extLst>
          </p:nvPr>
        </p:nvGraphicFramePr>
        <p:xfrm>
          <a:off x="152400" y="609600"/>
          <a:ext cx="6096000" cy="3006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1400"/>
                <a:gridCol w="1231232"/>
                <a:gridCol w="1283368"/>
              </a:tblGrid>
              <a:tr h="4766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 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4766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reduction of pest and disease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Yield (q/ha)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112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155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165000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300500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387500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135500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212500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1.82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2.21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43045" name="TextBox 11"/>
          <p:cNvSpPr txBox="1">
            <a:spLocks noChangeArrowheads="1"/>
          </p:cNvSpPr>
          <p:nvPr/>
        </p:nvSpPr>
        <p:spPr bwMode="auto">
          <a:xfrm>
            <a:off x="0" y="3810000"/>
            <a:ext cx="6248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  <a:latin typeface="Bookman Old Style" pitchFamily="18" charset="0"/>
              </a:rPr>
              <a:t>Conclusion: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Bookman Old Style" pitchFamily="18" charset="0"/>
              </a:rPr>
              <a:t>Effective balance of pests and beneficial organisms in ecological system.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Bookman Old Style" pitchFamily="18" charset="0"/>
              </a:rPr>
              <a:t>Yield economic level of quality produce .</a:t>
            </a:r>
            <a:endParaRPr lang="en-US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 indent="171450" algn="ctr"/>
            <a:endParaRPr lang="en-US" b="1" dirty="0">
              <a:solidFill>
                <a:srgbClr val="FF3399"/>
              </a:solidFill>
              <a:latin typeface="Bookman Old Style" pitchFamily="18" charset="0"/>
            </a:endParaRPr>
          </a:p>
          <a:p>
            <a:pPr indent="171450" algn="just"/>
            <a:endParaRPr lang="en-US" b="1" dirty="0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10" name="Picture 9" descr="G:\desk apple\photos\field photos\IMG_72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09600"/>
            <a:ext cx="2743200" cy="192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:\local apple disk E\Photos 2017-18\IMG-20180112-WA00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667000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:\ARM 2019\cowpea fld\IMG-20181125-WA00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800600"/>
            <a:ext cx="190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586479"/>
              </p:ext>
            </p:extLst>
          </p:nvPr>
        </p:nvGraphicFramePr>
        <p:xfrm>
          <a:off x="76199" y="5486400"/>
          <a:ext cx="594360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1"/>
                <a:gridCol w="2057400"/>
                <a:gridCol w="1981200"/>
              </a:tblGrid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 of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Agency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 of farmers benefitted 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Area covered (ha)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</a:tr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ATMA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16761" y="5029200"/>
            <a:ext cx="3159839" cy="369332"/>
          </a:xfrm>
          <a:prstGeom prst="rect">
            <a:avLst/>
          </a:prstGeom>
          <a:solidFill>
            <a:srgbClr val="0050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   </a:t>
            </a:r>
            <a:r>
              <a:rPr lang="en-US" b="1" dirty="0" smtClean="0">
                <a:solidFill>
                  <a:schemeClr val="bg1"/>
                </a:solidFill>
              </a:rPr>
              <a:t>Technology  up scaling: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"/>
            <a:ext cx="9144000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FLD.2 BIO-INTENSIVE ROOT ROT AND ROOT KNOT NEMATODES MANAGEMENT  IN  CUCUMBER UNDER POLY HOUSE CONDITIONS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389696"/>
              </p:ext>
            </p:extLst>
          </p:nvPr>
        </p:nvGraphicFramePr>
        <p:xfrm>
          <a:off x="0" y="877552"/>
          <a:ext cx="8915400" cy="5980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9248"/>
                <a:gridCol w="6766152"/>
              </a:tblGrid>
              <a:tr h="429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Adimali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245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Rabi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5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5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29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Demonstrations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5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  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5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affected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25 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29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651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Heavy dosage of fungicides/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Nematicide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are applied for the control of  nematodes and root rot.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351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Seed treatment with IIHR-organic plant growth enhancer and yield promoters @ 15-20g/kg of seed  .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Treat with IIHR-organic plant growth enhancer and yield promoters @ 5 to 10g of formulation/kg of coco-peat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 Drench </a:t>
                      </a:r>
                      <a:r>
                        <a:rPr lang="en-US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Paecilomyces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lilacinus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@5g/lit of water basal and 45 DAT  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Pseudomonas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has to be spray on the plants at regular intervals of 30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 @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5g/ lit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5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Source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ICAR-IIHR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4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:\cucumber\IMG-20190412-WA00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57200"/>
            <a:ext cx="3048000" cy="493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1815"/>
              </p:ext>
            </p:extLst>
          </p:nvPr>
        </p:nvGraphicFramePr>
        <p:xfrm>
          <a:off x="0" y="609600"/>
          <a:ext cx="6096000" cy="2934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9895"/>
                <a:gridCol w="1042737"/>
                <a:gridCol w="1283368"/>
              </a:tblGrid>
              <a:tr h="4766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4766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Disease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reduction %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31250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82800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51550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1.61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2.64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43045" name="TextBox 11"/>
          <p:cNvSpPr txBox="1">
            <a:spLocks noChangeArrowheads="1"/>
          </p:cNvSpPr>
          <p:nvPr/>
        </p:nvSpPr>
        <p:spPr bwMode="auto">
          <a:xfrm>
            <a:off x="0" y="4563070"/>
            <a:ext cx="510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3399"/>
              </a:solidFill>
              <a:latin typeface="Bookman Old Style" pitchFamily="18" charset="0"/>
            </a:endParaRPr>
          </a:p>
          <a:p>
            <a:pPr indent="171450" algn="just"/>
            <a:endParaRPr lang="en-US" b="1" dirty="0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11" name="Picture 10" descr="H:\cucumber\IMG-20190414-WA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695936" y="4505464"/>
            <a:ext cx="1774149" cy="236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3813" y="3536633"/>
            <a:ext cx="61198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rgbClr val="FF3399"/>
              </a:solidFill>
              <a:latin typeface="Bookman Old Style" pitchFamily="18" charset="0"/>
            </a:endParaRPr>
          </a:p>
          <a:p>
            <a:r>
              <a:rPr lang="en-US" b="1" dirty="0" smtClean="0">
                <a:solidFill>
                  <a:srgbClr val="FF3399"/>
                </a:solidFill>
                <a:latin typeface="Bookman Old Style" pitchFamily="18" charset="0"/>
              </a:rPr>
              <a:t>Conclusion:</a:t>
            </a:r>
          </a:p>
          <a:p>
            <a:pPr algn="just"/>
            <a:r>
              <a:rPr lang="en-US" b="1" dirty="0" smtClean="0">
                <a:solidFill>
                  <a:srgbClr val="002060"/>
                </a:solidFill>
                <a:latin typeface="Bookman Old Style" pitchFamily="18" charset="0"/>
              </a:rPr>
              <a:t>Organic Plant Growth Enhancer and </a:t>
            </a:r>
            <a:r>
              <a:rPr lang="en-US" b="1" i="1" dirty="0" smtClean="0">
                <a:solidFill>
                  <a:srgbClr val="002060"/>
                </a:solidFill>
                <a:latin typeface="Bookman Old Style" pitchFamily="18" charset="0"/>
              </a:rPr>
              <a:t>Paecilomyces </a:t>
            </a:r>
            <a:r>
              <a:rPr lang="en-US" b="1" i="1" dirty="0" err="1" smtClean="0">
                <a:solidFill>
                  <a:srgbClr val="002060"/>
                </a:solidFill>
                <a:latin typeface="Bookman Old Style" pitchFamily="18" charset="0"/>
              </a:rPr>
              <a:t>lilacinus</a:t>
            </a:r>
            <a:r>
              <a:rPr lang="en-US" b="1" dirty="0" smtClean="0">
                <a:solidFill>
                  <a:srgbClr val="002060"/>
                </a:solidFill>
                <a:latin typeface="Bookman Old Style" pitchFamily="18" charset="0"/>
              </a:rPr>
              <a:t> were effective against root rot and root knot nematodes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161704"/>
              </p:ext>
            </p:extLst>
          </p:nvPr>
        </p:nvGraphicFramePr>
        <p:xfrm>
          <a:off x="0" y="5537478"/>
          <a:ext cx="594360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1"/>
                <a:gridCol w="2057400"/>
                <a:gridCol w="1981200"/>
              </a:tblGrid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Name  of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Agency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No. of farmers benefitted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Area covered (ha)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</a:tr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ATMA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0.1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5024735"/>
            <a:ext cx="3159839" cy="369332"/>
          </a:xfrm>
          <a:prstGeom prst="rect">
            <a:avLst/>
          </a:prstGeom>
          <a:solidFill>
            <a:srgbClr val="0050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   </a:t>
            </a:r>
            <a:r>
              <a:rPr lang="en-US" b="1" dirty="0" smtClean="0">
                <a:solidFill>
                  <a:schemeClr val="bg1"/>
                </a:solidFill>
              </a:rPr>
              <a:t>Technology  up scaling: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0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51581"/>
              </p:ext>
            </p:extLst>
          </p:nvPr>
        </p:nvGraphicFramePr>
        <p:xfrm>
          <a:off x="152400" y="960119"/>
          <a:ext cx="5181603" cy="56232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00"/>
                <a:gridCol w="3200403"/>
              </a:tblGrid>
              <a:tr h="718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Murickumthotty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0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0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Situation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062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0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031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IN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Inadequate intake of vegetables and improper nutritional balance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968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IN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Growing organic vegetables in the homesteads</a:t>
                      </a:r>
                    </a:p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IN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Provided quality seedlings for nutritional garden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990600"/>
            <a:ext cx="3642214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962400"/>
            <a:ext cx="3642214" cy="2341629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3: GROWING ORGANIC VEGETABLES AT HOME THROUGH NUTRITIONAL GARDEN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74390"/>
              </p:ext>
            </p:extLst>
          </p:nvPr>
        </p:nvGraphicFramePr>
        <p:xfrm>
          <a:off x="76200" y="457200"/>
          <a:ext cx="9067806" cy="3793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9600"/>
                <a:gridCol w="2514600"/>
                <a:gridCol w="2133606"/>
              </a:tblGrid>
              <a:tr h="368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630608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Intake of vegetables in the diet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or twice a week (150g/intake)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Daily (100g)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630608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Intake of green leafy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vegetables in the diet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in a month (50g)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Thrice a week (50g)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2773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Acceptability(3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 Rating scale)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47189">
                <a:tc>
                  <a:txBody>
                    <a:bodyPr/>
                    <a:lstStyle/>
                    <a:p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 </a:t>
                      </a: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(q/ha)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84.75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132.75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47189">
                <a:tc>
                  <a:txBody>
                    <a:bodyPr/>
                    <a:lstStyle/>
                    <a:p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cost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18500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65000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47189">
                <a:tc>
                  <a:txBody>
                    <a:bodyPr/>
                    <a:lstStyle/>
                    <a:p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return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26750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131325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47189">
                <a:tc>
                  <a:txBody>
                    <a:bodyPr/>
                    <a:lstStyle/>
                    <a:p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return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8250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66326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47189">
                <a:tc>
                  <a:txBody>
                    <a:bodyPr/>
                    <a:lstStyle/>
                    <a:p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2.02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90500" y="5139407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algn="just"/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BCR is higher in the  demonstration. This FLD was useful to get quality produce of vegetables at homesteads which secured the nutritional balance. 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4449634"/>
            <a:ext cx="7581900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Number of family members - 25</a:t>
            </a:r>
            <a:endParaRPr lang="en-IN" sz="2800" b="1" dirty="0">
              <a:solidFill>
                <a:schemeClr val="accent2"/>
              </a:solidFill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1" name="Picture 10" descr="C:\Users\Sudhakar\Desktop\IMG_20181107_144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066801"/>
            <a:ext cx="2743200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Sudhakar\Documents\IMG_20190215_1821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038600"/>
            <a:ext cx="2743200" cy="257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1"/>
            <a:ext cx="9144000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FLD. 4 BIO-INTENSIVE INTERVENTION OF PEST  AND DROUGHT MANAGEMENT IN SMALL CARDAMOM 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11228"/>
              </p:ext>
            </p:extLst>
          </p:nvPr>
        </p:nvGraphicFramePr>
        <p:xfrm>
          <a:off x="4762" y="804034"/>
          <a:ext cx="6172200" cy="579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5768"/>
                <a:gridCol w="3456432"/>
              </a:tblGrid>
              <a:tr h="30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Baisonvalley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30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Rainfed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23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Demonstrations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 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affected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125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676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651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Indiscriminate use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PPC chemical in cardamom plantation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00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Bio-intensive Pest Management along with Foliar </a:t>
                      </a:r>
                    </a:p>
                    <a:p>
                      <a:pPr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Spray of 1% PPFM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35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Source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CRS-KAU, </a:t>
                      </a:r>
                      <a:r>
                        <a:rPr lang="en-IN" sz="20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Pampudumpara</a:t>
                      </a:r>
                      <a:r>
                        <a:rPr lang="en-IN" sz="20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and ICRI, </a:t>
                      </a:r>
                      <a:r>
                        <a:rPr lang="en-IN" sz="20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Myladumpara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0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Sudhakar\Documents\IMG_20180827_110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653501"/>
            <a:ext cx="2895600" cy="220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975339"/>
              </p:ext>
            </p:extLst>
          </p:nvPr>
        </p:nvGraphicFramePr>
        <p:xfrm>
          <a:off x="38100" y="545205"/>
          <a:ext cx="6096000" cy="2884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0400"/>
                <a:gridCol w="1447800"/>
                <a:gridCol w="1447800"/>
              </a:tblGrid>
              <a:tr h="4156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Pest reduction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(%),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Disease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incidence(%)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46 %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Yield (q/ha)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378500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671250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2847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292750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53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2.22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 descr="C:\Users\Sudhakar\Documents\IMG_20180827_110220_Burst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743200"/>
            <a:ext cx="2895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:\ARM 2019\FLD small caradmom\IMG_20190224_152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545205"/>
            <a:ext cx="2895600" cy="212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" y="3429000"/>
            <a:ext cx="6172200" cy="1447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Conclusion: </a:t>
            </a:r>
            <a:r>
              <a:rPr lang="en-US" b="1" i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Bacillus </a:t>
            </a:r>
            <a:r>
              <a:rPr lang="en-US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thuringiensis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var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Kurstaki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sprays in combination with the releases of  parasites </a:t>
            </a:r>
            <a:r>
              <a:rPr lang="en-US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Apanteles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Friona sp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gave effective control of stem and capsule borer and 20 % yield increased .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587609"/>
              </p:ext>
            </p:extLst>
          </p:nvPr>
        </p:nvGraphicFramePr>
        <p:xfrm>
          <a:off x="47625" y="5293757"/>
          <a:ext cx="594360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1"/>
                <a:gridCol w="2057400"/>
                <a:gridCol w="1981200"/>
              </a:tblGrid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Name  of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Agency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No. of farmers benefitted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Area covered (ha)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</a:tr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ATMA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20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Spices Board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250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180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7625" y="4876800"/>
            <a:ext cx="3159839" cy="369332"/>
          </a:xfrm>
          <a:prstGeom prst="rect">
            <a:avLst/>
          </a:prstGeom>
          <a:solidFill>
            <a:srgbClr val="0050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   </a:t>
            </a:r>
            <a:r>
              <a:rPr lang="en-US" b="1" dirty="0" smtClean="0">
                <a:solidFill>
                  <a:schemeClr val="bg1"/>
                </a:solidFill>
              </a:rPr>
              <a:t>Technology  up scaling: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977440"/>
              </p:ext>
            </p:extLst>
          </p:nvPr>
        </p:nvGraphicFramePr>
        <p:xfrm>
          <a:off x="76200" y="762000"/>
          <a:ext cx="6324600" cy="2667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0704"/>
                <a:gridCol w="3303896"/>
              </a:tblGrid>
              <a:tr h="384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Manjakuzhi</a:t>
                      </a:r>
                      <a:endParaRPr lang="en-US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96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Black Pepper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1215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84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67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 acidity</a:t>
                      </a:r>
                      <a:endParaRPr lang="en-US" sz="1800" b="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Nutrient deficiencies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828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Integrated Nutrient Management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4" descr="I:\oficial 18-19 new\photos 18-19\FLD-INm in pepper\harvest 8-2-19\20190205_125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55574" y="3657600"/>
            <a:ext cx="4264025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6" descr="I:\oficial 18-19 new\photos 18-19\FLD-INm in pepper\field visit on 5-11-18\20181105_144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38900" y="952500"/>
            <a:ext cx="2819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 descr="I:\oficial 18-19 new\photos 18-19\FLD-INm in pepper\Nutrient def. pepper 19-07-2018\IMG_21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57600"/>
            <a:ext cx="4572000" cy="312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5.  INTEGRATED NUTRIENT MANAGEMENT IN BLACK PEPPER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546835"/>
              </p:ext>
            </p:extLst>
          </p:nvPr>
        </p:nvGraphicFramePr>
        <p:xfrm>
          <a:off x="190500" y="1143000"/>
          <a:ext cx="8763000" cy="4651872"/>
        </p:xfrm>
        <a:graphic>
          <a:graphicData uri="http://schemas.openxmlformats.org/drawingml/2006/table">
            <a:tbl>
              <a:tblPr/>
              <a:tblGrid>
                <a:gridCol w="4308475"/>
                <a:gridCol w="2482850"/>
                <a:gridCol w="1971675"/>
              </a:tblGrid>
              <a:tr h="681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CATEGORY OF POSTS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SANCTIONED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FILLED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57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Senior Scientist &amp; Head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551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Subject Matter Specialist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551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Programme Assistant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551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Administrative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72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Auxiliary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72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Supporting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794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</a:t>
            </a:r>
            <a:r>
              <a:rPr lang="en-US" sz="2800" dirty="0">
                <a:latin typeface="Arial Black" pitchFamily="34" charset="0"/>
              </a:rPr>
              <a:t>STAFF IN POSITION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10934"/>
              </p:ext>
            </p:extLst>
          </p:nvPr>
        </p:nvGraphicFramePr>
        <p:xfrm>
          <a:off x="0" y="425322"/>
          <a:ext cx="5174422" cy="3384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1143000"/>
                <a:gridCol w="1288222"/>
              </a:tblGrid>
              <a:tr h="2927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317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Soil pH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4.3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5.7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7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No of spikes/vine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67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Spike length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cm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 cm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67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7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90062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84094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7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175600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196320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7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85538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112226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7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1.94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2.33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0" y="38862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CONCLUSION </a:t>
            </a:r>
            <a:endParaRPr lang="en-US" sz="2000" b="1" dirty="0">
              <a:solidFill>
                <a:srgbClr val="CC3399"/>
              </a:solidFill>
              <a:latin typeface="Arial" pitchFamily="34" charset="0"/>
              <a:cs typeface="Arial" pitchFamily="34" charset="0"/>
            </a:endParaRPr>
          </a:p>
          <a:p>
            <a:pPr indent="290513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No of spikes/vine and spike length increased in demo as compared to check. </a:t>
            </a:r>
          </a:p>
          <a:p>
            <a:pPr indent="290513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Nutrient deficiencies were less in Demo as compared to check.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724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FEED BACK</a:t>
            </a:r>
            <a:endParaRPr lang="en-US" sz="2000" b="1" dirty="0" smtClean="0">
              <a:solidFill>
                <a:srgbClr val="CC3399"/>
              </a:solidFill>
              <a:latin typeface="Arial" pitchFamily="34" charset="0"/>
              <a:cs typeface="Arial" pitchFamily="34" charset="0"/>
            </a:endParaRPr>
          </a:p>
          <a:p>
            <a:pPr indent="290513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Integrated Nutrient Management improved the soil fertility status .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I:\oficial 18-19 new\photos 18-19\FLD-INm in pepper\observat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57201"/>
            <a:ext cx="3733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5421868"/>
            <a:ext cx="3159839" cy="369332"/>
          </a:xfrm>
          <a:prstGeom prst="rect">
            <a:avLst/>
          </a:prstGeom>
          <a:solidFill>
            <a:srgbClr val="0050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   </a:t>
            </a:r>
            <a:r>
              <a:rPr lang="en-US" b="1" dirty="0" smtClean="0">
                <a:solidFill>
                  <a:schemeClr val="bg1"/>
                </a:solidFill>
              </a:rPr>
              <a:t>Technology  up scaling: 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074093"/>
              </p:ext>
            </p:extLst>
          </p:nvPr>
        </p:nvGraphicFramePr>
        <p:xfrm>
          <a:off x="188040" y="5821680"/>
          <a:ext cx="857496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8386"/>
                <a:gridCol w="2968256"/>
                <a:gridCol w="2858320"/>
              </a:tblGrid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Name  of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Agency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No. of farmers benefitted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Area covered (ha)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</a:tr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Dept. Of Agri.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35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7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84978"/>
              </p:ext>
            </p:extLst>
          </p:nvPr>
        </p:nvGraphicFramePr>
        <p:xfrm>
          <a:off x="42862" y="685800"/>
          <a:ext cx="6114346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8062"/>
                <a:gridCol w="3176284"/>
              </a:tblGrid>
              <a:tr h="316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Areekuzha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9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under Black Pepper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1215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16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503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Lateral shoots are more often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wasted after harvest of black pepper corns</a:t>
                      </a: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for additional income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91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Cultivation of bush pepper </a:t>
                      </a:r>
                    </a:p>
                    <a:p>
                      <a:pPr marL="165100" indent="-104775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 descr="IMG_20181009_140246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1066800"/>
            <a:ext cx="2667000" cy="3200400"/>
          </a:xfrm>
          <a:prstGeom prst="rect">
            <a:avLst/>
          </a:prstGeom>
        </p:spPr>
      </p:pic>
      <p:pic>
        <p:nvPicPr>
          <p:cNvPr id="9" name="Picture 8" descr="IMG_20190308_150702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4495800"/>
            <a:ext cx="4063117" cy="2290482"/>
          </a:xfrm>
          <a:prstGeom prst="rect">
            <a:avLst/>
          </a:prstGeom>
        </p:spPr>
      </p:pic>
      <p:pic>
        <p:nvPicPr>
          <p:cNvPr id="10" name="Picture 9" descr="IMG_20180612_1500208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3516" y="4496297"/>
            <a:ext cx="4054284" cy="2285503"/>
          </a:xfrm>
          <a:prstGeom prst="rect">
            <a:avLst/>
          </a:prstGeom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6.  CULTIVATION OF BUSH PEPPER FOR ADDITIONAL INCOME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3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771392"/>
              </p:ext>
            </p:extLst>
          </p:nvPr>
        </p:nvGraphicFramePr>
        <p:xfrm>
          <a:off x="66675" y="685800"/>
          <a:ext cx="4945822" cy="2880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200"/>
                <a:gridCol w="914400"/>
                <a:gridCol w="907222"/>
              </a:tblGrid>
              <a:tr h="6857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Percentage survival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 of laterals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Cost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0" y="3810000"/>
            <a:ext cx="9067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  <a:endParaRPr lang="en-US" sz="24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90513" algn="just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income is realized by utilizing the lateral shoots of Black Pepper after harvest, which otherwise is wasted</a:t>
            </a:r>
          </a:p>
          <a:p>
            <a:pPr indent="290513" algn="just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good source of income when channelized through tourist hot spots.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76200" y="533400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BACK</a:t>
            </a:r>
          </a:p>
          <a:p>
            <a:pPr indent="290513" algn="just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got by little extra effort during leisure time is of great additional financial support.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IMG_20180612_150034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0818" y="685800"/>
            <a:ext cx="3906982" cy="2895600"/>
          </a:xfrm>
          <a:prstGeom prst="rect">
            <a:avLst/>
          </a:prstGeom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8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1" name="Picture 10" descr="H:\ARM 2019\cocnut field visit\IMG_46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914400"/>
            <a:ext cx="342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1"/>
            <a:ext cx="9144000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FLD. 7 BIOLOGICAL CONTROL OF  RUGOSE SPIRALLING WHITEFLY-RSW </a:t>
            </a:r>
            <a:r>
              <a:rPr lang="en-US" sz="2000" b="1" i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(ALEURODICUS RUGIOPERCULATUS</a:t>
            </a: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IN COCONUT PLANTATION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6200" y="853440"/>
          <a:ext cx="5638800" cy="557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1072"/>
                <a:gridCol w="3157728"/>
              </a:tblGrid>
              <a:tr h="316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Kanthalloor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316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16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164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16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Demonstrations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16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75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16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affected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6923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651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Invasive pest and cause direct damage by sucking sap, profuse honey dew excretion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resulted in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sooty mould which reduces the photosynthetic efficiency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91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Release of Parasitoids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(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Encarsia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guadeloupae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</a:p>
                    <a:p>
                      <a:pPr>
                        <a:defRPr/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and E.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dispersa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16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Source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ICAR-NBAIR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C:\Users\Sudhakar\Desktop\ARM 2019\MDDT-Marayoor\IMG_00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962400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7056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:\ARM 2019\MDDT-Marayoor\IMG_00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5052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69240"/>
              </p:ext>
            </p:extLst>
          </p:nvPr>
        </p:nvGraphicFramePr>
        <p:xfrm>
          <a:off x="76200" y="570690"/>
          <a:ext cx="5638800" cy="2934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1447800"/>
                <a:gridCol w="1447800"/>
              </a:tblGrid>
              <a:tr h="4766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4766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Pest reduction %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98000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150000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85000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6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1.96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2.30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C:\Users\Sudhakar\Documents\IMG_20190404_1238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5334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076597" y="2895600"/>
            <a:ext cx="2991203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Before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Encarsia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release field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76597" y="6019800"/>
            <a:ext cx="2991203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Encarsia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released field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761" y="3505200"/>
            <a:ext cx="5750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  <a:latin typeface="Bookman Old Style" pitchFamily="18" charset="0"/>
              </a:rPr>
              <a:t>Conclusion: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Bookman Old Style" pitchFamily="18" charset="0"/>
              </a:rPr>
              <a:t>The pest population was greatly suppressed by an </a:t>
            </a:r>
            <a:r>
              <a:rPr lang="en-US" b="1" dirty="0" err="1" smtClean="0">
                <a:solidFill>
                  <a:srgbClr val="002060"/>
                </a:solidFill>
                <a:latin typeface="Bookman Old Style" pitchFamily="18" charset="0"/>
              </a:rPr>
              <a:t>Encarsia</a:t>
            </a:r>
            <a:r>
              <a:rPr lang="en-US" b="1" dirty="0" smtClean="0">
                <a:solidFill>
                  <a:srgbClr val="002060"/>
                </a:solidFill>
                <a:latin typeface="Bookman Old Style" pitchFamily="18" charset="0"/>
              </a:rPr>
              <a:t> which in a period of three months, which could effectively parasitize more than 65% of pest population.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858407"/>
              </p:ext>
            </p:extLst>
          </p:nvPr>
        </p:nvGraphicFramePr>
        <p:xfrm>
          <a:off x="88186" y="5516880"/>
          <a:ext cx="594360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1"/>
                <a:gridCol w="2057400"/>
                <a:gridCol w="1981200"/>
              </a:tblGrid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Name  of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Agency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No. of farmers benefitted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Area covered (ha)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5000"/>
                    </a:solidFill>
                  </a:tcPr>
                </a:tc>
              </a:tr>
              <a:tr h="32496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ATMA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150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250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16761" y="4982528"/>
            <a:ext cx="3159839" cy="369332"/>
          </a:xfrm>
          <a:prstGeom prst="rect">
            <a:avLst/>
          </a:prstGeom>
          <a:solidFill>
            <a:srgbClr val="0050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   </a:t>
            </a:r>
            <a:r>
              <a:rPr lang="en-US" b="1" dirty="0" smtClean="0">
                <a:solidFill>
                  <a:schemeClr val="bg1"/>
                </a:solidFill>
              </a:rPr>
              <a:t>Technology  up scaling: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7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838200"/>
          <a:ext cx="5791200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2785"/>
                <a:gridCol w="3008415"/>
              </a:tblGrid>
              <a:tr h="352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Manjappara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03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0.02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52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541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Lack of acrid free Variety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95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Demonstration of acrid free variety</a:t>
                      </a:r>
                    </a:p>
                    <a:p>
                      <a:pPr marL="165100" indent="-104775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I:\oficial 18-19 new\photos 18-19\OFT Tapioca Yam\New folder\20190311_112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10000"/>
            <a:ext cx="44196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 descr="I:\oficial 18-19 new\photos 18-19\OFT Tapioca Yam\New folder\20190409_143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0"/>
            <a:ext cx="4191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867400" y="9906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Corms treated with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cowdung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and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Trichodermma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on 11/3/19. Planting done on 27/4/19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77000" y="2438400"/>
            <a:ext cx="16764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Ongoing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8.  DEMONSTRATION ON ACRID FREE VARIETY GAJENDRA OF AMORPHOPHALLUS IN HIGH RANGES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6200" y="1066801"/>
          <a:ext cx="9067801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6324601"/>
              </a:tblGrid>
              <a:tr h="339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Kanthipara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Rajakumary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39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 population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3,67,956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39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/Unit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60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339725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Low yield of milk .</a:t>
                      </a:r>
                    </a:p>
                    <a:p>
                      <a:pPr marL="339725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Occurrence of Milk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fever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8614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Feeding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Anionic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Mixture @ 30-50gm/animal/day mixed with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jaggery or feed to prevent milk fever in dairy cows.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37600"/>
            <a:ext cx="34290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4800"/>
            <a:ext cx="3337400" cy="2331600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0" y="47362"/>
            <a:ext cx="9144000" cy="867038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9. DEMONSTRATION ON FEEDING ANIONIC MIXTURE TO PREVENT MILK FEVER IN DAIRY COWS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5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530443"/>
              </p:ext>
            </p:extLst>
          </p:nvPr>
        </p:nvGraphicFramePr>
        <p:xfrm>
          <a:off x="49924" y="533401"/>
          <a:ext cx="9094076" cy="28346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3917"/>
                <a:gridCol w="2241791"/>
                <a:gridCol w="1948368"/>
              </a:tblGrid>
              <a:tr h="457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 lvl="0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Disease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incidence(%)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 performance(%)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Cost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45308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45675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70243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84873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24935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39198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152400" y="3656409"/>
            <a:ext cx="8763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  <a:endParaRPr lang="en-US" sz="24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fever 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by this technology was very effective and improve more milk production and 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 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has to be ensure regularly following this technology in future.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52400" y="5450681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BACK</a:t>
            </a: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overcome the Milk fever problem thro this technology was highly appreciated.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4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6200" y="762001"/>
          <a:ext cx="9067800" cy="27443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5225"/>
                <a:gridCol w="4992575"/>
              </a:tblGrid>
              <a:tr h="34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Rajakumary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4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Animal population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1,54,611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4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615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Prioritized Problem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Higher occurrence of infertility rate among dairy cattle (25%)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854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Technologies Demonstrated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Administer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Inj GnRH and followed by first AI and subsequently 2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at 24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interval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10" y="3733800"/>
            <a:ext cx="4516290" cy="3086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733800"/>
            <a:ext cx="434151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10. POPULARIZTION OF GnRH TREATMENT IN PROLONGED ESTRUS ANIMALS FOR IMPROVEMENT OF FERTILITY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40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075505"/>
              </p:ext>
            </p:extLst>
          </p:nvPr>
        </p:nvGraphicFramePr>
        <p:xfrm>
          <a:off x="76200" y="533400"/>
          <a:ext cx="8915400" cy="2514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2903"/>
                <a:gridCol w="2482242"/>
                <a:gridCol w="2520255"/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 lvl="0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of infertility rate reduction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Cost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45175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71295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85995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40375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146538" y="3429000"/>
            <a:ext cx="8763000" cy="13849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  <a:endParaRPr lang="en-US" sz="24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 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 GnRH technology 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 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 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induce heat on time and AI was done. </a:t>
            </a:r>
            <a:endParaRPr lang="en-US" sz="20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90513" algn="just">
              <a:buFont typeface="Arial" pitchFamily="34" charset="0"/>
              <a:buChar char="•"/>
            </a:pPr>
            <a:endParaRPr lang="en-US" sz="20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52400" y="5181600"/>
            <a:ext cx="8763000" cy="107721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BACK</a:t>
            </a: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overcome the infertility problem thro this technology was highly appreciated.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283278"/>
              </p:ext>
            </p:extLst>
          </p:nvPr>
        </p:nvGraphicFramePr>
        <p:xfrm>
          <a:off x="304800" y="1295400"/>
          <a:ext cx="8458199" cy="472439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65188"/>
                <a:gridCol w="1970516"/>
                <a:gridCol w="2466974"/>
                <a:gridCol w="2255521"/>
              </a:tblGrid>
              <a:tr h="933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Crop</a:t>
                      </a:r>
                      <a:endParaRPr lang="en-IN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Area (ha)</a:t>
                      </a:r>
                      <a:endParaRPr lang="en-IN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Production (Metric tons)</a:t>
                      </a:r>
                      <a:endParaRPr lang="en-IN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Productivity (kg /ha)</a:t>
                      </a:r>
                      <a:endParaRPr lang="en-IN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</a:tr>
              <a:tr h="473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Cardamom</a:t>
                      </a:r>
                      <a:endParaRPr lang="en-IN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31165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16505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530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473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Pepper</a:t>
                      </a:r>
                      <a:endParaRPr lang="en-IN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43790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18726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428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473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Banana</a:t>
                      </a:r>
                      <a:endParaRPr lang="en-IN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7535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67469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8954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473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Rice</a:t>
                      </a:r>
                      <a:endParaRPr lang="en-IN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695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1631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2347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473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Coconut</a:t>
                      </a:r>
                      <a:endParaRPr lang="en-IN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16122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 million nuts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3907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473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Tapioca</a:t>
                      </a:r>
                      <a:endParaRPr lang="en-IN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6998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297870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42565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473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Coffee</a:t>
                      </a:r>
                      <a:endParaRPr lang="en-IN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12717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8310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653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473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Tea</a:t>
                      </a:r>
                      <a:endParaRPr lang="en-IN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40590</a:t>
                      </a:r>
                      <a:endParaRPr lang="en-IN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44991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2048</a:t>
                      </a:r>
                      <a:endParaRPr lang="en-IN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0" y="228600"/>
            <a:ext cx="9144000" cy="5953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AREA, PRODUCTION AND PRODUCTIVITY OF MAJOR CROPS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6200" y="914401"/>
          <a:ext cx="9067800" cy="26516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/>
                <a:gridCol w="6400800"/>
              </a:tblGrid>
              <a:tr h="365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Rajakumary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65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 population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2,54,790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65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/ Unit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65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Higher occurrence of Mastitis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disease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066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treatment along with oral supplementation Trisodium citrate @ 30 mg/kg body weight for 5 days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15" y="3671341"/>
            <a:ext cx="3984000" cy="298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3657600"/>
            <a:ext cx="3888000" cy="2916000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11. MANAGEMENT OF SUB CLINICAL MASTITIS IN DAIRY COWS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7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108489"/>
              </p:ext>
            </p:extLst>
          </p:nvPr>
        </p:nvGraphicFramePr>
        <p:xfrm>
          <a:off x="76200" y="609600"/>
          <a:ext cx="9067800" cy="2743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1476"/>
                <a:gridCol w="2905217"/>
                <a:gridCol w="2641107"/>
              </a:tblGrid>
              <a:tr h="705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407561">
                <a:tc>
                  <a:txBody>
                    <a:bodyPr/>
                    <a:lstStyle/>
                    <a:p>
                      <a:pPr lvl="0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Milk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yield(L)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0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Cost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44765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0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84527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0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25060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39277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0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77513" y="3505200"/>
            <a:ext cx="874986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  <a:endParaRPr lang="en-US" sz="24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 Mastitis disease by this technology was very effective and improve more milk production and convinced by farming community. </a:t>
            </a:r>
          </a:p>
          <a:p>
            <a:pPr indent="290513" algn="just">
              <a:buFont typeface="Arial" pitchFamily="34" charset="0"/>
              <a:buChar char="•"/>
            </a:pPr>
            <a:endParaRPr lang="en-US" sz="20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40563" y="5334000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BACK</a:t>
            </a: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overcome the Mastitis problem 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technology was highly appreciated.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60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558808"/>
              </p:ext>
            </p:extLst>
          </p:nvPr>
        </p:nvGraphicFramePr>
        <p:xfrm>
          <a:off x="155575" y="1066802"/>
          <a:ext cx="8988425" cy="33527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2025"/>
                <a:gridCol w="5486400"/>
              </a:tblGrid>
              <a:tr h="528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Santhanpara</a:t>
                      </a:r>
                      <a:endParaRPr lang="en-US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28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 population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2,37,678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28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/Unit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28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 availability of quality fodder slips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239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Demonstration of hydroponics method of fodder production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12: DEMONSTRATION ON HYDROPONICS METHOD OF FODDER PRODUCTION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33800" y="4800600"/>
            <a:ext cx="2133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Ongoing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8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84968"/>
              </p:ext>
            </p:extLst>
          </p:nvPr>
        </p:nvGraphicFramePr>
        <p:xfrm>
          <a:off x="38100" y="780845"/>
          <a:ext cx="6339128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7900"/>
                <a:gridCol w="4091228"/>
              </a:tblGrid>
              <a:tr h="286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Kavunthy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Adimali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Santhanpara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86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930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Low yield of Oyster Mushrooms during Summer months</a:t>
                      </a:r>
                      <a:endParaRPr lang="en-US" sz="1800" b="1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keep up the continuous supply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00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Cultivation of Milky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Mushroom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86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Variety Introduced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04775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Bheema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00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Technology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04775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KAU (2015)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IMG-20190429-WA0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787400"/>
            <a:ext cx="2552700" cy="3098800"/>
          </a:xfrm>
          <a:prstGeom prst="rect">
            <a:avLst/>
          </a:prstGeom>
        </p:spPr>
      </p:pic>
      <p:pic>
        <p:nvPicPr>
          <p:cNvPr id="14" name="Picture 13" descr="IMG-20190429-WA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7228" y="4191000"/>
            <a:ext cx="2690572" cy="2590800"/>
          </a:xfrm>
          <a:prstGeom prst="rect">
            <a:avLst/>
          </a:prstGeom>
        </p:spPr>
      </p:pic>
      <p:pic>
        <p:nvPicPr>
          <p:cNvPr id="15" name="Picture 14" descr="IMG-20190501-WA0025.jpg"/>
          <p:cNvPicPr>
            <a:picLocks noChangeAspect="1"/>
          </p:cNvPicPr>
          <p:nvPr/>
        </p:nvPicPr>
        <p:blipFill>
          <a:blip r:embed="rId4"/>
          <a:srcRect l="24167" t="13334" r="7500" b="10000"/>
          <a:stretch>
            <a:fillRect/>
          </a:stretch>
        </p:blipFill>
        <p:spPr>
          <a:xfrm>
            <a:off x="3150705" y="4343400"/>
            <a:ext cx="3021495" cy="2438400"/>
          </a:xfrm>
          <a:prstGeom prst="rect">
            <a:avLst/>
          </a:prstGeom>
        </p:spPr>
      </p:pic>
      <p:pic>
        <p:nvPicPr>
          <p:cNvPr id="16" name="Picture 15" descr="IMG-20190501-WA0026.jpg"/>
          <p:cNvPicPr>
            <a:picLocks noChangeAspect="1"/>
          </p:cNvPicPr>
          <p:nvPr/>
        </p:nvPicPr>
        <p:blipFill>
          <a:blip r:embed="rId5"/>
          <a:srcRect l="19193" t="26701" r="27474" b="16632"/>
          <a:stretch>
            <a:fillRect/>
          </a:stretch>
        </p:blipFill>
        <p:spPr>
          <a:xfrm>
            <a:off x="76200" y="4343399"/>
            <a:ext cx="2993888" cy="2438401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70326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13: DEMONSTRATION OF MILKY MUSHROOM var. BHEEMA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3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550534"/>
              </p:ext>
            </p:extLst>
          </p:nvPr>
        </p:nvGraphicFramePr>
        <p:xfrm>
          <a:off x="76200" y="685796"/>
          <a:ext cx="5410200" cy="3245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1156"/>
                <a:gridCol w="954741"/>
                <a:gridCol w="1034303"/>
              </a:tblGrid>
              <a:tr h="5334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87510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Yield per bed (kg)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7510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Av. Wt.</a:t>
                      </a:r>
                      <a:r>
                        <a:rPr kumimoji="0" lang="en-US" sz="18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one Mushroom (g)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7510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 of Mushrooms</a:t>
                      </a:r>
                      <a:r>
                        <a:rPr kumimoji="0" lang="en-US" sz="18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per kg wt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7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Cost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7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7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7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0" y="3979710"/>
            <a:ext cx="8763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Cultivation of Milky mushroom var. </a:t>
            </a:r>
            <a:r>
              <a:rPr lang="en-US" sz="2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Bheema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recommended during summer months in high ranges of </a:t>
            </a:r>
            <a:r>
              <a:rPr lang="en-US" sz="2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Idukki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 mitigate the reduction in supply of oyster mushroom. 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8575" y="541535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BACK</a:t>
            </a: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variety is gaining popularity due to its extended shelf-life and better cooking quality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49218" y="612632"/>
            <a:ext cx="3418582" cy="3349768"/>
            <a:chOff x="5562600" y="612632"/>
            <a:chExt cx="3418582" cy="3578368"/>
          </a:xfrm>
        </p:grpSpPr>
        <p:pic>
          <p:nvPicPr>
            <p:cNvPr id="12" name="Picture 11" descr="IMG_20190502_172904744.jpg"/>
            <p:cNvPicPr>
              <a:picLocks noChangeAspect="1"/>
            </p:cNvPicPr>
            <p:nvPr/>
          </p:nvPicPr>
          <p:blipFill>
            <a:blip r:embed="rId2" cstate="print"/>
            <a:srcRect t="12222" r="8609" b="26666"/>
            <a:stretch>
              <a:fillRect/>
            </a:stretch>
          </p:blipFill>
          <p:spPr>
            <a:xfrm>
              <a:off x="5562600" y="612632"/>
              <a:ext cx="3418582" cy="3578368"/>
            </a:xfrm>
            <a:prstGeom prst="rect">
              <a:avLst/>
            </a:prstGeom>
          </p:spPr>
        </p:pic>
        <p:pic>
          <p:nvPicPr>
            <p:cNvPr id="11" name="Picture 10" descr="IMG-20190429-WA0036.jpg"/>
            <p:cNvPicPr>
              <a:picLocks noChangeAspect="1"/>
            </p:cNvPicPr>
            <p:nvPr/>
          </p:nvPicPr>
          <p:blipFill>
            <a:blip r:embed="rId3" cstate="print"/>
            <a:srcRect b="7857"/>
            <a:stretch>
              <a:fillRect/>
            </a:stretch>
          </p:blipFill>
          <p:spPr>
            <a:xfrm>
              <a:off x="7304781" y="631123"/>
              <a:ext cx="1676401" cy="2059579"/>
            </a:xfrm>
            <a:prstGeom prst="rect">
              <a:avLst/>
            </a:prstGeom>
          </p:spPr>
        </p:pic>
      </p:grpSp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61263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6782"/>
              </p:ext>
            </p:extLst>
          </p:nvPr>
        </p:nvGraphicFramePr>
        <p:xfrm>
          <a:off x="76200" y="1143000"/>
          <a:ext cx="5181603" cy="5365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1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9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Murickasserry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6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Situation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65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6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5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I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 utilisation of jack</a:t>
                      </a:r>
                    </a:p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I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spoilage</a:t>
                      </a:r>
                    </a:p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I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income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43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I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 chips, dried jack, dried tender jack, jack pickle, tender jack pickle, powdered jack , jack jam, jack squash</a:t>
                      </a:r>
                    </a:p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endParaRPr lang="en-IN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0"/>
            <a:ext cx="735724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486188-1C71-4D1F-88DD-8509709C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641" y="1238747"/>
            <a:ext cx="3546355" cy="266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4F44519-C0AD-444E-AB68-D18148F36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18" y="4049631"/>
            <a:ext cx="3455999" cy="2592000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0" y="19051"/>
            <a:ext cx="9144000" cy="10728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Entrepreneurship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Development Programme on production and marketing of jack based diversified products through </a:t>
            </a:r>
            <a:r>
              <a:rPr lang="en-IN" sz="2400" b="1" dirty="0"/>
              <a:t>SHG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718934"/>
              </p:ext>
            </p:extLst>
          </p:nvPr>
        </p:nvGraphicFramePr>
        <p:xfrm>
          <a:off x="152400" y="685800"/>
          <a:ext cx="4377825" cy="36946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1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 </a:t>
                      </a:r>
                    </a:p>
                    <a:p>
                      <a:pPr algn="ctr"/>
                      <a:endParaRPr lang="en-IN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0272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 (kg)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212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Shelf life( days)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3054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cost (Rs.)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212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return (Rs.)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173250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2290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return (Rs.)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78250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2438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0BB972-3D10-4B65-8819-CEBA397D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0" y="685800"/>
            <a:ext cx="4316560" cy="381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8A3E13C-5495-4C60-A931-85FCE3FFD34F}"/>
              </a:ext>
            </a:extLst>
          </p:cNvPr>
          <p:cNvSpPr/>
          <p:nvPr/>
        </p:nvSpPr>
        <p:spPr>
          <a:xfrm>
            <a:off x="152400" y="4800600"/>
            <a:ext cx="89440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group works for 25 days in a month.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SHG is a group of four farmwomen and share their profit equally.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FSSAI No-2131817700024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of Marketing – </a:t>
            </a:r>
            <a:r>
              <a:rPr lang="en-I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Murikkaserry</a:t>
            </a:r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Adimali</a:t>
            </a:r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Thodupuzha and Ernakulam. 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0" y="-13716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E83CF46C-178E-45C6-96B1-4B2EBADE2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97506"/>
              </p:ext>
            </p:extLst>
          </p:nvPr>
        </p:nvGraphicFramePr>
        <p:xfrm>
          <a:off x="76200" y="76200"/>
          <a:ext cx="8915400" cy="21443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6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91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80194">
                  <a:extLst>
                    <a:ext uri="{9D8B030D-6E8A-4147-A177-3AD203B41FA5}">
                      <a16:colId xmlns="" xmlns:a16="http://schemas.microsoft.com/office/drawing/2014/main" val="2272009270"/>
                    </a:ext>
                  </a:extLst>
                </a:gridCol>
              </a:tblGrid>
              <a:tr h="6031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dirty="0">
                          <a:solidFill>
                            <a:schemeClr val="bg1"/>
                          </a:solidFill>
                        </a:rPr>
                        <a:t>Parameters </a:t>
                      </a:r>
                    </a:p>
                    <a:p>
                      <a:pPr algn="ctr"/>
                      <a:endParaRPr lang="en-IN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solidFill>
                            <a:schemeClr val="bg1"/>
                          </a:solidFill>
                        </a:rPr>
                        <a:t>Demo (unit)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solidFill>
                            <a:schemeClr val="bg1"/>
                          </a:solidFill>
                        </a:rPr>
                        <a:t>Demo (per head)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</a:rPr>
                        <a:t>Products (kg/day)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solidFill>
                            <a:schemeClr val="tx1"/>
                          </a:solidFill>
                        </a:rPr>
                        <a:t>25*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</a:rPr>
                        <a:t>Gross cost (Rs./day)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/>
                        <a:t>3800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/>
                        <a:t>950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7598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</a:rPr>
                        <a:t>Gross return (Rs./day)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/>
                        <a:t>6930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/>
                        <a:t>1732.5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r>
                        <a:rPr lang="en-IN" sz="2000" b="1" i="0" dirty="0">
                          <a:solidFill>
                            <a:schemeClr val="bg1"/>
                          </a:solidFill>
                        </a:rPr>
                        <a:t>Net return (Rs./day)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/>
                        <a:t>3130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dirty="0"/>
                        <a:t>782.5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02B93CE-0A8B-475B-9EFF-B5B61620DBEF}"/>
              </a:ext>
            </a:extLst>
          </p:cNvPr>
          <p:cNvSpPr/>
          <p:nvPr/>
        </p:nvSpPr>
        <p:spPr>
          <a:xfrm>
            <a:off x="15240" y="4267200"/>
            <a:ext cx="8900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algn="just"/>
            <a:r>
              <a:rPr lang="en-I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hands on training on jack diversified products to selected farmwomen. They  started a functional group at Murickasserry named  Navami new taste vege centre and is running successfully.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7702F92-9729-4435-9FB1-72CB9D7A024B}"/>
              </a:ext>
            </a:extLst>
          </p:cNvPr>
          <p:cNvSpPr txBox="1"/>
          <p:nvPr/>
        </p:nvSpPr>
        <p:spPr>
          <a:xfrm>
            <a:off x="152400" y="2457271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jack chips(10kg) + dried jack(3 kg) + dried tender jack (2kg) + jack pickle(1kg) + tender jack pickle(1.6kg) + powdered jack(1.2kg) + jack jam(2.6kg) + jack fritters and squash(3.6kg)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2967335"/>
            <a:ext cx="8938665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F</a:t>
            </a:r>
            <a:r>
              <a:rPr lang="en-US" sz="6000" b="1" dirty="0">
                <a:ln w="11430"/>
                <a:solidFill>
                  <a:srgbClr val="99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armers’ </a:t>
            </a:r>
            <a:r>
              <a:rPr lang="en-US" sz="60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F</a:t>
            </a:r>
            <a:r>
              <a:rPr lang="en-US" sz="6000" b="1" dirty="0">
                <a:ln w="11430"/>
                <a:solidFill>
                  <a:srgbClr val="99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ield </a:t>
            </a:r>
            <a:r>
              <a:rPr lang="en-US" sz="60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S</a:t>
            </a:r>
            <a:r>
              <a:rPr lang="en-US" sz="6000" b="1" dirty="0">
                <a:ln w="11430"/>
                <a:solidFill>
                  <a:srgbClr val="99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chool</a:t>
            </a:r>
          </a:p>
        </p:txBody>
      </p:sp>
    </p:spTree>
    <p:extLst>
      <p:ext uri="{BB962C8B-B14F-4D97-AF65-F5344CB8AC3E}">
        <p14:creationId xmlns:p14="http://schemas.microsoft.com/office/powerpoint/2010/main" val="30473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Sudhakar\Desktop\SAC needed photos\Field photos\DSCN07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2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0" y="0"/>
            <a:ext cx="9048750" cy="707886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FARMERS’ FIELD SCHOOL (FFS) -  GOOD AGRICULTURAL PRACTICE IN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SMALL CARDAMOM (2018-19)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049498"/>
              </p:ext>
            </p:extLst>
          </p:nvPr>
        </p:nvGraphicFramePr>
        <p:xfrm>
          <a:off x="76200" y="1219200"/>
          <a:ext cx="8972552" cy="975360"/>
        </p:xfrm>
        <a:graphic>
          <a:graphicData uri="http://schemas.openxmlformats.org/drawingml/2006/table">
            <a:tbl>
              <a:tblPr/>
              <a:tblGrid>
                <a:gridCol w="1201681"/>
                <a:gridCol w="1389119"/>
                <a:gridCol w="3200400"/>
                <a:gridCol w="990600"/>
                <a:gridCol w="685800"/>
                <a:gridCol w="838200"/>
                <a:gridCol w="666752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Crop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Thematic area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Technology demonstrated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Season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 of farmers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Male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Female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Cardamom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IPDM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GAP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and Drought  Mitigation  Programme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Kharif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356387"/>
              </p:ext>
            </p:extLst>
          </p:nvPr>
        </p:nvGraphicFramePr>
        <p:xfrm>
          <a:off x="76200" y="5181600"/>
          <a:ext cx="8972550" cy="1456461"/>
        </p:xfrm>
        <a:graphic>
          <a:graphicData uri="http://schemas.openxmlformats.org/drawingml/2006/table">
            <a:tbl>
              <a:tblPr/>
              <a:tblGrid>
                <a:gridCol w="1248355"/>
                <a:gridCol w="995583"/>
                <a:gridCol w="1442364"/>
                <a:gridCol w="1778125"/>
                <a:gridCol w="664433"/>
                <a:gridCol w="669164"/>
                <a:gridCol w="669164"/>
                <a:gridCol w="1505362"/>
              </a:tblGrid>
              <a:tr h="20675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Crop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Season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Farming situation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Soil type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Status of soil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Previous crop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272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20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Cardamom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Samba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Irrigated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Forest loam Soil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Perennial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sp>
        <p:nvSpPr>
          <p:cNvPr id="72772" name="Rectangle 1"/>
          <p:cNvSpPr>
            <a:spLocks noChangeArrowheads="1"/>
          </p:cNvSpPr>
          <p:nvPr/>
        </p:nvSpPr>
        <p:spPr bwMode="auto">
          <a:xfrm>
            <a:off x="76200" y="4648200"/>
            <a:ext cx="3200400" cy="36933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of farming situation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73" name="TextBox 8"/>
          <p:cNvSpPr txBox="1">
            <a:spLocks noChangeArrowheads="1"/>
          </p:cNvSpPr>
          <p:nvPr/>
        </p:nvSpPr>
        <p:spPr bwMode="auto">
          <a:xfrm>
            <a:off x="0" y="762000"/>
            <a:ext cx="2895600" cy="36933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Village :Vandanmedu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G:\Local Disk apple F\pen drive 3\Photos 2017-18\tranining photos 2017-18\IMG-20161116-WA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362200"/>
            <a:ext cx="28765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Sudhakar\Documents\IMG_20190118_1425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3622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88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/>
        </p:nvSpPr>
        <p:spPr>
          <a:xfrm>
            <a:off x="0" y="69850"/>
            <a:ext cx="9144000" cy="539750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UNDER AGRICULTURAL CROPS IN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IDUKKI DISTRICT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52400" y="1219200"/>
          <a:ext cx="8610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SCN002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79626"/>
              </p:ext>
            </p:extLst>
          </p:nvPr>
        </p:nvGraphicFramePr>
        <p:xfrm>
          <a:off x="381000" y="1143000"/>
          <a:ext cx="8458198" cy="4991213"/>
        </p:xfrm>
        <a:graphic>
          <a:graphicData uri="http://schemas.openxmlformats.org/drawingml/2006/table">
            <a:tbl>
              <a:tblPr/>
              <a:tblGrid>
                <a:gridCol w="4359356"/>
                <a:gridCol w="1045433"/>
                <a:gridCol w="1045433"/>
                <a:gridCol w="1045433"/>
                <a:gridCol w="962543"/>
              </a:tblGrid>
              <a:tr h="39272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Technology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Awareness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Adoption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7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Soil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sample collection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Integrated  Nutrient Management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Foliar spraying of nutrients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76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Clump after pruning dry leaf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76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7854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Integrated  pest and disease  management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5158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Spraying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of plant protection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chemicals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Drought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management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Bee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keeping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Average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82185" y="319446"/>
            <a:ext cx="8357015" cy="5232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in Small Cardamom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228600" y="304800"/>
            <a:ext cx="1883849" cy="338554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Impact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73749"/>
              </p:ext>
            </p:extLst>
          </p:nvPr>
        </p:nvGraphicFramePr>
        <p:xfrm>
          <a:off x="228600" y="2895600"/>
          <a:ext cx="5334000" cy="1128776"/>
        </p:xfrm>
        <a:graphic>
          <a:graphicData uri="http://schemas.openxmlformats.org/drawingml/2006/table">
            <a:tbl>
              <a:tblPr/>
              <a:tblGrid>
                <a:gridCol w="757238"/>
                <a:gridCol w="2870200"/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Sl. No.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Activity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No. of activities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1.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Farmers training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Demonstrations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sp>
        <p:nvSpPr>
          <p:cNvPr id="73753" name="Rectangle 2"/>
          <p:cNvSpPr>
            <a:spLocks noChangeArrowheads="1"/>
          </p:cNvSpPr>
          <p:nvPr/>
        </p:nvSpPr>
        <p:spPr bwMode="auto">
          <a:xfrm>
            <a:off x="228600" y="2405062"/>
            <a:ext cx="3429000" cy="338138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training activities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82341"/>
              </p:ext>
            </p:extLst>
          </p:nvPr>
        </p:nvGraphicFramePr>
        <p:xfrm>
          <a:off x="228600" y="838200"/>
          <a:ext cx="8534400" cy="1128776"/>
        </p:xfrm>
        <a:graphic>
          <a:graphicData uri="http://schemas.openxmlformats.org/drawingml/2006/table">
            <a:tbl>
              <a:tblPr/>
              <a:tblGrid>
                <a:gridCol w="1071921"/>
                <a:gridCol w="1066800"/>
                <a:gridCol w="1065093"/>
                <a:gridCol w="1066800"/>
                <a:gridCol w="1065093"/>
                <a:gridCol w="1066800"/>
                <a:gridCol w="1066800"/>
                <a:gridCol w="1065093"/>
              </a:tblGrid>
              <a:tr h="3657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Average cost of cultivation (Rs/ha)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Average gross return (Rs/ha)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Average net return (Rs/ha)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Benefit Cost ratio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Demo</a:t>
                      </a:r>
                      <a:endParaRPr 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Check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Demo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Check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Demo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Check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Demo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Check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310000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378500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690000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671250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380000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292750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2.22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1.77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 descr="C:\Users\Sudhakar\Documents\IMG-20190219-WA00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362200"/>
            <a:ext cx="3048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Sudhakar\Desktop\SAC needed photos\Training\IMG_20181127_1145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388069"/>
            <a:ext cx="2886842" cy="216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Sudhakar\Desktop\SAC needed photos\FFS\IMG-20181012-WA001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4343400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G:\Local Disk apple F\New folder (3)\IMG-20170517-WA000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4196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96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40065"/>
            <a:ext cx="8763000" cy="73353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  <a:defRPr/>
            </a:pPr>
            <a:r>
              <a:rPr lang="en-US" sz="4400" b="1" dirty="0" smtClean="0">
                <a:ln/>
                <a:solidFill>
                  <a:srgbClr val="FF0066"/>
                </a:solidFill>
                <a:latin typeface="Bookman Old Style" pitchFamily="18" charset="0"/>
              </a:rPr>
              <a:t>SUCCESS STORIES </a:t>
            </a:r>
            <a:endParaRPr lang="en-US" sz="4400" b="1" dirty="0">
              <a:ln/>
              <a:solidFill>
                <a:srgbClr val="FF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858" y="48280"/>
            <a:ext cx="901394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SUCCESS  STORY  OF A WOMAN ENTREPRENEUR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39283"/>
            <a:ext cx="4648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Intervention Technology</a:t>
            </a:r>
          </a:p>
          <a:p>
            <a:pPr marL="273050" indent="-2730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Created a platform, where she could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analyse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her SWOT in current system of farming.</a:t>
            </a:r>
          </a:p>
          <a:p>
            <a:pPr marL="457200" indent="-457200" algn="just">
              <a:buFontTx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Hand holding activities to promote result oriented agri-business concepts.</a:t>
            </a:r>
          </a:p>
          <a:p>
            <a:pPr marL="457200" indent="-457200" algn="just">
              <a:buFontTx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Timely intervention, not just for farming activities, but also for allied support inventory.</a:t>
            </a:r>
          </a:p>
          <a:p>
            <a:pPr marL="457200" indent="-457200" algn="just">
              <a:buFontTx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Corrective deliberations and fool proof measures in all the stages of entrepreneurial development.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2" name="Picture 11" descr="Manju 3.jpg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953000" y="2976964"/>
            <a:ext cx="4114800" cy="29666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609600"/>
            <a:ext cx="861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Background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Name of the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entreprenuer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Manju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Mathew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			         M/s.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Harithasree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Vegetable Seedling Nursery</a:t>
            </a:r>
          </a:p>
          <a:p>
            <a:pPr algn="ctr"/>
            <a:r>
              <a:rPr lang="en-US" dirty="0" smtClean="0"/>
              <a:t>	                        </a:t>
            </a:r>
            <a:r>
              <a:rPr lang="en-US" dirty="0" err="1" smtClean="0"/>
              <a:t>Ullathu</a:t>
            </a:r>
            <a:r>
              <a:rPr lang="en-US" dirty="0" smtClean="0"/>
              <a:t>, </a:t>
            </a:r>
            <a:r>
              <a:rPr lang="en-US" dirty="0" err="1" smtClean="0"/>
              <a:t>Anjumukku</a:t>
            </a:r>
            <a:r>
              <a:rPr lang="en-US" dirty="0" smtClean="0"/>
              <a:t>, </a:t>
            </a:r>
            <a:r>
              <a:rPr lang="en-US" dirty="0" err="1" smtClean="0"/>
              <a:t>Valiyathovala</a:t>
            </a:r>
            <a:r>
              <a:rPr lang="en-US" dirty="0" smtClean="0"/>
              <a:t>, 685514                                          </a:t>
            </a:r>
            <a:r>
              <a:rPr lang="en-US" sz="1600" dirty="0" smtClean="0"/>
              <a:t>(mob: 9544761240)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Village                                 :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Valiyathovala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Taluk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                 :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Udumbanchola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 flipV="1">
            <a:off x="304800" y="304801"/>
            <a:ext cx="8534400" cy="3139321"/>
          </a:xfrm>
          <a:prstGeom prst="rect">
            <a:avLst/>
          </a:prstGeom>
          <a:solidFill>
            <a:srgbClr val="00FA95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68538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3.  Intervention Process</a:t>
            </a: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68538" algn="l"/>
              </a:tabLst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indent="-342900" algn="just">
              <a:buFont typeface="+mj-lt"/>
              <a:buAutoNum type="arabicPeriod"/>
            </a:pP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Feasibility assessment of the site earmarked for construction of rain shelter.</a:t>
            </a:r>
          </a:p>
          <a:p>
            <a:pPr indent="-342900" algn="just">
              <a:buFont typeface="+mj-lt"/>
              <a:buAutoNum type="arabicPeriod"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 Availability of all the basic input resources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indent="-342900" algn="just">
              <a:buFont typeface="+mj-lt"/>
              <a:buAutoNum type="arabicPeriod"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Project formulation and onward submission to District </a:t>
            </a:r>
            <a:r>
              <a:rPr lang="en-IN" dirty="0" err="1" smtClean="0">
                <a:latin typeface="Arial" pitchFamily="34" charset="0"/>
                <a:cs typeface="Arial" pitchFamily="34" charset="0"/>
              </a:rPr>
              <a:t>Panchayat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for grant.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indent="-342900" algn="just">
              <a:buFont typeface="+mj-lt"/>
              <a:buAutoNum type="arabicPeriod"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Hands-on training on nursery production and management of vegetable seedlings.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indent="-342900" algn="just">
              <a:buFont typeface="+mj-lt"/>
              <a:buAutoNum type="arabicPeriod"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Timely intervention on different stages of seedling growth.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indent="-342900" algn="just">
              <a:buFont typeface="+mj-lt"/>
              <a:buAutoNum type="arabicPeriod"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Intervention for getting adequate sales tenders from department machinery.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indent="-342900" algn="just">
              <a:buFont typeface="+mj-lt"/>
              <a:buAutoNum type="arabicPeriod"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Advisory services.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indent="-342900" algn="just">
              <a:buFont typeface="+mj-lt"/>
              <a:buAutoNum type="arabicPeriod"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Follow-up visits and technical support as and when required.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731745"/>
            <a:ext cx="419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 Impact Horizontal  Spread: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M/s.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Harithasree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Vegetable Seedling Nursery,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Valiyathovala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gives employment directly to 50 rural youth and many multiples of it, indirectly through the never ending increase in demand for quality vegetable seedlings at the right planting season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ex-situ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pic>
        <p:nvPicPr>
          <p:cNvPr id="6" name="Picture 5" descr="Manju 2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4800600" y="3657600"/>
            <a:ext cx="4038600" cy="2664945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314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5257800" y="1143000"/>
            <a:ext cx="464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3300"/>
                </a:solidFill>
                <a:latin typeface="Bookman Old Style" pitchFamily="18" charset="0"/>
              </a:rPr>
              <a:t> </a:t>
            </a:r>
            <a:endParaRPr lang="en-US" sz="1600" b="1" dirty="0">
              <a:solidFill>
                <a:srgbClr val="9900FF"/>
              </a:solidFill>
              <a:latin typeface="Bookman Old Style" pitchFamily="18" charset="0"/>
            </a:endParaRPr>
          </a:p>
        </p:txBody>
      </p:sp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637" y="133678"/>
            <a:ext cx="87201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Impact on economic  gains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An economic gain of around Rs. 5.00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lakhs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per annum is now being realized on an average after getting the unit to a breakeven point.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304800" y="1676400"/>
          <a:ext cx="4038600" cy="17651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62200"/>
                <a:gridCol w="1676400"/>
              </a:tblGrid>
              <a:tr h="52912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production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7,12,000/-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200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income 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11,84,000/-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200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income 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4,72,000/-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200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C 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 rot="10800000" flipV="1">
            <a:off x="274636" y="3891676"/>
            <a:ext cx="85645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6. Impact on Employment Generation.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         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Employment generation through self-employment ventures is the need of the hour.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Those benefitted through these ventures are indirectly getting hands on experience also to be independent at a point of time.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This venture provides employment to over 50 persons every year.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It will also provide as a knowledge hub for trainings related to vegetable seedling, thereby paving way for further chance of employment generation.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" name="Picture 7" descr="IMG-20181203-WA0058.jp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5029200" y="1524000"/>
            <a:ext cx="3733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242887" y="533400"/>
            <a:ext cx="8686800" cy="3276600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en-IN" sz="20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IN" sz="20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Backgound</a:t>
            </a:r>
            <a:endParaRPr lang="en-US" sz="2000" dirty="0" smtClean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group of 45 tribal school drop-outs is an example how rural youth can effectively utilize their talents, which would help to lead towards personality development and to reduce poverty</a:t>
            </a:r>
          </a:p>
          <a:p>
            <a:pPr algn="just"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Intervention Process</a:t>
            </a:r>
            <a:endParaRPr lang="en-US" sz="2000" dirty="0" smtClean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assess their educational needs and to provide essential training.</a:t>
            </a:r>
          </a:p>
          <a:p>
            <a:pPr algn="just"/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*To enhance their life-skills by extending life-skill education.</a:t>
            </a:r>
          </a:p>
          <a:p>
            <a:pPr algn="just"/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*Skill development vocational training </a:t>
            </a:r>
          </a:p>
        </p:txBody>
      </p:sp>
      <p:pic>
        <p:nvPicPr>
          <p:cNvPr id="8" name="Picture 7" descr="Picture9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42887" y="4377559"/>
            <a:ext cx="3048000" cy="2057400"/>
          </a:xfrm>
          <a:prstGeom prst="rect">
            <a:avLst/>
          </a:prstGeom>
        </p:spPr>
      </p:pic>
      <p:pic>
        <p:nvPicPr>
          <p:cNvPr id="9" name="Picture 2" descr="K:\TRIBAL WOMEN New folder (2)\TRIBAL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0887" y="4411718"/>
            <a:ext cx="2971800" cy="2057400"/>
          </a:xfrm>
          <a:prstGeom prst="rect">
            <a:avLst/>
          </a:prstGeom>
          <a:noFill/>
        </p:spPr>
      </p:pic>
      <p:pic>
        <p:nvPicPr>
          <p:cNvPr id="10" name="Picture 9" descr="K:\success story 2\IMG_9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411718"/>
            <a:ext cx="3124200" cy="2057400"/>
          </a:xfrm>
          <a:prstGeom prst="rect">
            <a:avLst/>
          </a:prstGeom>
          <a:noFill/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-13716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SKILLED ENTERPRISE FOR RURAL YOUTH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5867400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Impact Horizontal Spread</a:t>
            </a: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2238" indent="-57150" algn="just">
              <a:buNone/>
              <a:defRPr/>
            </a:pP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To 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 environment where women can seek knowledge and information and there by empower them  to play positive role in their own development and development of society </a:t>
            </a:r>
          </a:p>
          <a:p>
            <a:pPr marL="122238" indent="-57150" algn="just">
              <a:buNone/>
              <a:defRPr/>
            </a:pPr>
            <a:r>
              <a:rPr lang="en-IN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To 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women and adolescent girls with the necessary support structures and an informal learning environment to create opportunities for education</a:t>
            </a:r>
            <a:r>
              <a:rPr lang="en-IN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2238" indent="-57150" algn="just">
              <a:buNone/>
              <a:defRPr/>
            </a:pPr>
            <a:endParaRPr lang="en-IN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Impact Economic Gains</a:t>
            </a:r>
          </a:p>
          <a:p>
            <a:pPr>
              <a:buFont typeface="Wingdings 2" pitchFamily="18" charset="2"/>
              <a:buNone/>
              <a:defRPr/>
            </a:pP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203977"/>
              </p:ext>
            </p:extLst>
          </p:nvPr>
        </p:nvGraphicFramePr>
        <p:xfrm>
          <a:off x="457200" y="3657599"/>
          <a:ext cx="4114800" cy="2270402"/>
        </p:xfrm>
        <a:graphic>
          <a:graphicData uri="http://schemas.openxmlformats.org/drawingml/2006/table">
            <a:tbl>
              <a:tblPr/>
              <a:tblGrid>
                <a:gridCol w="2481950"/>
                <a:gridCol w="1632850"/>
              </a:tblGrid>
              <a:tr h="7993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Cost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of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production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Rs.10200/-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3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Gross income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Rs.32,530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3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Net return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Rs.22,330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3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Benefit cost Ratio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3.18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 descr="K:\success story 2\IMG_9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936138" y="3048000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858" y="48280"/>
            <a:ext cx="901394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SUCCESS  STORY  OF A WOMAN ENTREPRENEUR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71500"/>
            <a:ext cx="563880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Bookman Old Style" pitchFamily="18" charset="0"/>
              </a:rPr>
              <a:t>Entreprenuer</a:t>
            </a:r>
            <a:r>
              <a:rPr lang="en-US" b="1" dirty="0">
                <a:latin typeface="Bookman Old Style" pitchFamily="18" charset="0"/>
              </a:rPr>
              <a:t> </a:t>
            </a:r>
            <a:r>
              <a:rPr lang="en-US" b="1" dirty="0" smtClean="0">
                <a:latin typeface="Bookman Old Style" pitchFamily="18" charset="0"/>
              </a:rPr>
              <a:t>Name : </a:t>
            </a:r>
            <a:r>
              <a:rPr lang="en-US" b="1" dirty="0">
                <a:latin typeface="Bookman Old Style" pitchFamily="18" charset="0"/>
              </a:rPr>
              <a:t>Lovely </a:t>
            </a:r>
            <a:r>
              <a:rPr lang="en-US" b="1" dirty="0" err="1">
                <a:latin typeface="Bookman Old Style" pitchFamily="18" charset="0"/>
              </a:rPr>
              <a:t>Babu,Kollarackal</a:t>
            </a:r>
            <a:endParaRPr lang="en-US" b="1" dirty="0">
              <a:latin typeface="Bookman Old Style" pitchFamily="18" charset="0"/>
            </a:endParaRPr>
          </a:p>
          <a:p>
            <a:pPr marL="273050" indent="-2730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Bookman Old Style" pitchFamily="18" charset="0"/>
              </a:rPr>
              <a:t>Village                    </a:t>
            </a:r>
            <a:r>
              <a:rPr lang="en-US" b="1" dirty="0" smtClean="0">
                <a:latin typeface="Bookman Old Style" pitchFamily="18" charset="0"/>
              </a:rPr>
              <a:t> :</a:t>
            </a:r>
            <a:r>
              <a:rPr lang="en-US" b="1" dirty="0" err="1">
                <a:latin typeface="Bookman Old Style" pitchFamily="18" charset="0"/>
              </a:rPr>
              <a:t>Rajakumary</a:t>
            </a:r>
            <a:endParaRPr lang="en-US" b="1" dirty="0">
              <a:latin typeface="Bookman Old Style" pitchFamily="18" charset="0"/>
            </a:endParaRPr>
          </a:p>
          <a:p>
            <a:pPr marL="273050" indent="-2730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Bookman Old Style" pitchFamily="18" charset="0"/>
              </a:rPr>
              <a:t>Taluk</a:t>
            </a:r>
            <a:r>
              <a:rPr lang="en-US" b="1" dirty="0">
                <a:latin typeface="Bookman Old Style" pitchFamily="18" charset="0"/>
              </a:rPr>
              <a:t>                      </a:t>
            </a:r>
            <a:r>
              <a:rPr lang="en-US" b="1" dirty="0" smtClean="0">
                <a:latin typeface="Bookman Old Style" pitchFamily="18" charset="0"/>
              </a:rPr>
              <a:t> :</a:t>
            </a:r>
            <a:r>
              <a:rPr lang="en-US" b="1" dirty="0" err="1">
                <a:latin typeface="Bookman Old Style" pitchFamily="18" charset="0"/>
              </a:rPr>
              <a:t>Udumbanchola</a:t>
            </a:r>
            <a:endParaRPr lang="en-US" b="1" dirty="0">
              <a:latin typeface="Bookman Old Style" pitchFamily="18" charset="0"/>
            </a:endParaRPr>
          </a:p>
          <a:p>
            <a:pPr marL="273050" indent="-2730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600" b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itchFamily="18" charset="0"/>
              <a:cs typeface="+mn-cs"/>
            </a:endParaRPr>
          </a:p>
          <a:p>
            <a:pPr marL="273050" indent="-2730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itchFamily="18" charset="0"/>
                <a:cs typeface="+mn-cs"/>
              </a:rPr>
              <a:t>Intervention Technology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itchFamily="18" charset="0"/>
              <a:cs typeface="+mn-cs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 </a:t>
            </a:r>
            <a:r>
              <a:rPr lang="en-US" b="1" dirty="0" smtClean="0"/>
              <a:t>6 </a:t>
            </a:r>
            <a:r>
              <a:rPr lang="en-US" b="1" dirty="0"/>
              <a:t>months vocational  training.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 </a:t>
            </a:r>
            <a:r>
              <a:rPr lang="en-US" b="1" dirty="0" smtClean="0"/>
              <a:t>Motivation </a:t>
            </a:r>
            <a:r>
              <a:rPr lang="en-US" b="1" dirty="0"/>
              <a:t>to start an enterprise.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 </a:t>
            </a:r>
            <a:r>
              <a:rPr lang="en-US" b="1" dirty="0" smtClean="0"/>
              <a:t>Technical </a:t>
            </a:r>
            <a:r>
              <a:rPr lang="en-US" b="1" dirty="0"/>
              <a:t>guidance for starting the unit 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 </a:t>
            </a:r>
            <a:r>
              <a:rPr lang="en-US" b="1" dirty="0" smtClean="0"/>
              <a:t>Details </a:t>
            </a:r>
            <a:r>
              <a:rPr lang="en-US" b="1" dirty="0"/>
              <a:t>about availability of raw materials  given.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 </a:t>
            </a:r>
            <a:r>
              <a:rPr lang="en-US" b="1" dirty="0" smtClean="0"/>
              <a:t>Advisory </a:t>
            </a:r>
            <a:r>
              <a:rPr lang="en-US" b="1" dirty="0"/>
              <a:t>services.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 </a:t>
            </a:r>
            <a:r>
              <a:rPr lang="en-US" b="1" dirty="0" smtClean="0"/>
              <a:t>Follow- </a:t>
            </a:r>
            <a:r>
              <a:rPr lang="en-US" b="1" dirty="0"/>
              <a:t>up visits.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 </a:t>
            </a:r>
            <a:r>
              <a:rPr lang="en-US" b="1" dirty="0" smtClean="0"/>
              <a:t>Technical  </a:t>
            </a:r>
            <a:r>
              <a:rPr lang="en-US" b="1" dirty="0"/>
              <a:t>back up in running the unit as when </a:t>
            </a:r>
            <a:r>
              <a:rPr lang="en-US" b="1" dirty="0" smtClean="0"/>
              <a:t>  required</a:t>
            </a:r>
            <a:r>
              <a:rPr lang="en-US" b="1" dirty="0"/>
              <a:t>.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10800000" flipV="1">
            <a:off x="42041" y="5687877"/>
            <a:ext cx="9101958" cy="954107"/>
          </a:xfrm>
          <a:prstGeom prst="rect">
            <a:avLst/>
          </a:prstGeom>
          <a:solidFill>
            <a:srgbClr val="00FA95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68538" algn="l"/>
              </a:tabLst>
            </a:pP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Intervention Process</a:t>
            </a:r>
            <a:r>
              <a:rPr lang="en-US" sz="2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68538" algn="l"/>
              </a:tabLst>
            </a:pPr>
            <a:r>
              <a:rPr lang="en-US" b="1" dirty="0" smtClean="0">
                <a:latin typeface="+mj-lt"/>
                <a:ea typeface="Calibri" pitchFamily="34" charset="0"/>
                <a:cs typeface="Times New Roman" pitchFamily="18" charset="0"/>
              </a:rPr>
              <a:t>          To  provide  skill development  vocational  training to make her self- sufficient and self-reliant</a:t>
            </a:r>
            <a:endParaRPr lang="en-US" b="1" dirty="0">
              <a:latin typeface="+mj-lt"/>
            </a:endParaRPr>
          </a:p>
        </p:txBody>
      </p:sp>
      <p:pic>
        <p:nvPicPr>
          <p:cNvPr id="8" name="Picture 7" descr="C:\Users\pc\AppData\Local\Microsoft\Windows\Temporary Internet Files\Content.Word\IMG_20160419_1859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1970" y="6858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pc\AppData\Local\Microsoft\Windows\Temporary Internet Files\Content.Word\IMG_20160420_1055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1970" y="22860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K:\IMG_20161125_151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970" y="3962400"/>
            <a:ext cx="2362200" cy="1676400"/>
          </a:xfrm>
          <a:prstGeom prst="rect">
            <a:avLst/>
          </a:prstGeom>
          <a:noFill/>
        </p:spPr>
      </p:pic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5257800" y="1143000"/>
            <a:ext cx="464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3300"/>
                </a:solidFill>
                <a:latin typeface="Bookman Old Style" pitchFamily="18" charset="0"/>
              </a:rPr>
              <a:t> </a:t>
            </a:r>
            <a:endParaRPr lang="en-US" sz="1600" b="1" dirty="0">
              <a:solidFill>
                <a:srgbClr val="9900FF"/>
              </a:solidFill>
              <a:latin typeface="Bookman Old Style" pitchFamily="18" charset="0"/>
            </a:endParaRPr>
          </a:p>
        </p:txBody>
      </p:sp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637" y="133678"/>
            <a:ext cx="872013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4.Impact Horizontal  Spread: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  <a:r>
              <a:rPr lang="en-IN" sz="20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This </a:t>
            </a:r>
            <a:r>
              <a:rPr lang="en-IN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enterprise will provide skill development for the women dwellers in identified area, families will be benefited directly and creating a ray of hope for better source of livelihood , and live a sustainable life with self – sufficiency and self –reliance</a:t>
            </a:r>
            <a:r>
              <a:rPr lang="en-IN" sz="20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5.Impact on economic  gains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377093"/>
              </p:ext>
            </p:extLst>
          </p:nvPr>
        </p:nvGraphicFramePr>
        <p:xfrm>
          <a:off x="1828800" y="2349669"/>
          <a:ext cx="5867400" cy="17651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95832"/>
                <a:gridCol w="3171568"/>
              </a:tblGrid>
              <a:tr h="52912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production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20000/-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200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income 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45000/-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200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income 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25000/-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200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C 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 rot="10800000" flipV="1">
            <a:off x="274637" y="4448890"/>
            <a:ext cx="85645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Impact on Employment Generation.</a:t>
            </a:r>
            <a:endParaRPr lang="en-US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             Motivated from the above mentioned </a:t>
            </a:r>
            <a:r>
              <a:rPr lang="en-US" b="1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Mrs.Lovely’s</a:t>
            </a: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successful enterprise,12 rural women formed a self help group named Arts </a:t>
            </a:r>
            <a:r>
              <a:rPr lang="en-US" b="1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Vigyan</a:t>
            </a: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SHG under Rural Craft discipline KVK, they started designing , </a:t>
            </a:r>
            <a:r>
              <a:rPr lang="en-US" b="1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jewellery</a:t>
            </a: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making  and  production  of  home  care  products  on a commercial </a:t>
            </a:r>
            <a:r>
              <a:rPr lang="en-US" b="1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basis.In</a:t>
            </a:r>
            <a:r>
              <a:rPr lang="en-US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addition to this unit, they are planning to start a small fancy store with loan availing from nearby Co-operative bank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r="27478" b="4215"/>
          <a:stretch/>
        </p:blipFill>
        <p:spPr>
          <a:xfrm>
            <a:off x="2865266" y="478374"/>
            <a:ext cx="6202534" cy="500802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84519"/>
              </p:ext>
            </p:extLst>
          </p:nvPr>
        </p:nvGraphicFramePr>
        <p:xfrm>
          <a:off x="990600" y="5570187"/>
          <a:ext cx="6657406" cy="9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8703"/>
                <a:gridCol w="3328703"/>
              </a:tblGrid>
              <a:tr h="906813"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</a:rPr>
                        <a:t>Taluks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	                :  3</a:t>
                      </a:r>
                      <a:endParaRPr lang="en-US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l">
                        <a:buFontTx/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Blocks                :  5</a:t>
                      </a:r>
                      <a:endParaRPr lang="en-IN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Clusters	:  3 </a:t>
                      </a:r>
                    </a:p>
                    <a:p>
                      <a:pPr algn="l"/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Villages   	:  10</a:t>
                      </a:r>
                      <a:endParaRPr lang="en-IN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7539020" y="2548096"/>
            <a:ext cx="704423" cy="33809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KVK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2900" y="1949613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-1" y="-95342"/>
            <a:ext cx="9144000" cy="416685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OPERATIONAL AREA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365971"/>
              </p:ext>
            </p:extLst>
          </p:nvPr>
        </p:nvGraphicFramePr>
        <p:xfrm>
          <a:off x="0" y="754557"/>
          <a:ext cx="27432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70"/>
                <a:gridCol w="2250830"/>
              </a:tblGrid>
              <a:tr h="13716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LEGEND</a:t>
                      </a:r>
                      <a:endParaRPr lang="en-US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MARAYOOR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SANTHANPARA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RAJAKKAD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RAJAKUMARI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KUMILI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IDUKKI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VANDANMEDU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NEDUMKANDAM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UDUMBANCHOLA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SENAPATHY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4450" y="2273091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8861" y="2297420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6599" y="2503063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6060" y="1133246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3483" y="2996285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9020" y="3302989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6340" y="2785638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2900" y="3434507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5961" y="3936003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5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099985"/>
              </p:ext>
            </p:extLst>
          </p:nvPr>
        </p:nvGraphicFramePr>
        <p:xfrm>
          <a:off x="76200" y="838200"/>
          <a:ext cx="8915400" cy="3703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1800"/>
                <a:gridCol w="2971800"/>
                <a:gridCol w="2971800"/>
              </a:tblGrid>
              <a:tr h="8463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Particulars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trainings 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participants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2528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campus training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 campus training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1806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6712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 youth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0748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personnel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6712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Sponsored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32868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2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US" sz="2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3207</a:t>
                      </a:r>
                      <a:endParaRPr lang="en-US" sz="2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TRAININGS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 txBox="1">
            <a:spLocks/>
          </p:cNvSpPr>
          <p:nvPr/>
        </p:nvSpPr>
        <p:spPr>
          <a:xfrm>
            <a:off x="0" y="-1"/>
            <a:ext cx="9144000" cy="487363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ON CAMPUS TRAININGS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51274"/>
            <a:ext cx="4032000" cy="2667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7"/>
          <a:stretch/>
        </p:blipFill>
        <p:spPr>
          <a:xfrm>
            <a:off x="4586287" y="762001"/>
            <a:ext cx="3948113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07200"/>
            <a:ext cx="4032000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2"/>
          <a:stretch/>
        </p:blipFill>
        <p:spPr>
          <a:xfrm>
            <a:off x="4586287" y="3687761"/>
            <a:ext cx="3948113" cy="2763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 txBox="1">
            <a:spLocks/>
          </p:cNvSpPr>
          <p:nvPr/>
        </p:nvSpPr>
        <p:spPr>
          <a:xfrm>
            <a:off x="0" y="-1"/>
            <a:ext cx="9144000" cy="487363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OFF CAMPUS TRAININGS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" name="Picture 2" descr="C:\Users\MANJU\Desktop\oficial 18-19\photos 18-19\training\20181029_1133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54606"/>
            <a:ext cx="3911902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50" y="663410"/>
            <a:ext cx="36960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14279"/>
            <a:ext cx="3911902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C:\Users\MANJU\Desktop\oficial 18-19\photos 18-19\training\20181030_120325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6391" y="3620129"/>
            <a:ext cx="36729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 txBox="1">
            <a:spLocks/>
          </p:cNvSpPr>
          <p:nvPr/>
        </p:nvSpPr>
        <p:spPr>
          <a:xfrm>
            <a:off x="0" y="-1"/>
            <a:ext cx="9144000" cy="487363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SPONSORED  TRAININGS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0" y="533400"/>
            <a:ext cx="3659880" cy="2744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00450"/>
            <a:ext cx="3624945" cy="291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00450"/>
            <a:ext cx="3733800" cy="280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33401"/>
            <a:ext cx="3610302" cy="2707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 txBox="1">
            <a:spLocks/>
          </p:cNvSpPr>
          <p:nvPr/>
        </p:nvSpPr>
        <p:spPr>
          <a:xfrm>
            <a:off x="0" y="-1"/>
            <a:ext cx="9144000" cy="381001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EXTENSION ACTIVITIES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257363"/>
              </p:ext>
            </p:extLst>
          </p:nvPr>
        </p:nvGraphicFramePr>
        <p:xfrm>
          <a:off x="0" y="381000"/>
          <a:ext cx="9067800" cy="6400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71800"/>
                <a:gridCol w="914400"/>
                <a:gridCol w="762000"/>
                <a:gridCol w="609600"/>
                <a:gridCol w="533400"/>
                <a:gridCol w="609600"/>
                <a:gridCol w="533400"/>
                <a:gridCol w="533400"/>
                <a:gridCol w="609600"/>
                <a:gridCol w="457200"/>
                <a:gridCol w="533400"/>
              </a:tblGrid>
              <a:tr h="3596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 of Extension </a:t>
                      </a:r>
                      <a:r>
                        <a:rPr lang="en-US" sz="1400" b="1" dirty="0" err="1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</a:t>
                      </a: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Program.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Participants (General)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Participants 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/ ST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extension personnel 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7983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Day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2629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5458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 Demonstrations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Farmers Seminar / Workshop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meetings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Lectures delivered as resource persons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Newspaper coverage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MASS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 talks 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 talks 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Popular articles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 Literature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Advisory Services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 visit to farmers field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Farmers visit to KVK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 visits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Ex-trainees </a:t>
                      </a:r>
                      <a:r>
                        <a:rPr lang="en-US" sz="1400" b="1" dirty="0" err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Sammelan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health Camp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 Help Group Conveners meetings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Celebration of important days (World Soil Day)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Celebration of important days (World Food Day)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Celebration of important 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(specify)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495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4579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4038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8617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383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868 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10"/>
          <p:cNvSpPr>
            <a:spLocks noChangeArrowheads="1"/>
          </p:cNvSpPr>
          <p:nvPr/>
        </p:nvSpPr>
        <p:spPr bwMode="auto">
          <a:xfrm>
            <a:off x="76201" y="2971800"/>
            <a:ext cx="29313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visit to farmers field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9" name="Rectangle 10"/>
          <p:cNvSpPr>
            <a:spLocks noChangeArrowheads="1"/>
          </p:cNvSpPr>
          <p:nvPr/>
        </p:nvSpPr>
        <p:spPr bwMode="auto">
          <a:xfrm>
            <a:off x="3886556" y="2971800"/>
            <a:ext cx="10983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Exhibition 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6615900" y="2971800"/>
            <a:ext cx="1622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Visits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0" y="-1"/>
            <a:ext cx="9144000" cy="487363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EXTENSION ACTIVITIES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MANJU\Desktop\oficial 18-19\photos 18-19\photos flood relief and swatchta\Selected photos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609600"/>
            <a:ext cx="2931307" cy="2191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09600"/>
            <a:ext cx="2878653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9600"/>
            <a:ext cx="2788318" cy="2191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4" name="Picture 13" descr="G:\NEWS LETTER-2018\Harvest Festival 07-06-2018\IMG_187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3831610"/>
            <a:ext cx="2931308" cy="2111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6093023"/>
            <a:ext cx="30364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Paddy harvest festival Exhibition 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C:\Users\MANJU\Desktop\oficial 18-19\photos 18-19\photos flood relief and swatchta\17-09-2018 Kunjoonju, Cheriyar\IMG_23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7750" y="3831609"/>
            <a:ext cx="2840480" cy="2111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778137" y="6093023"/>
            <a:ext cx="17844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Flood survey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72" y="3816368"/>
            <a:ext cx="2836308" cy="212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6400800" y="6093022"/>
            <a:ext cx="24988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Demo. On VAM production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69" y="2133600"/>
            <a:ext cx="9286517" cy="25853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SPECIAL </a:t>
            </a:r>
            <a:r>
              <a:rPr lang="en-US" sz="54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PROGRAMME &amp;</a:t>
            </a:r>
          </a:p>
          <a:p>
            <a:pPr algn="ctr">
              <a:defRPr/>
            </a:pPr>
            <a:r>
              <a:rPr lang="en-US" sz="54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CELEBRATION </a:t>
            </a:r>
            <a:r>
              <a:rPr lang="en-US" sz="54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OF DAYS</a:t>
            </a:r>
          </a:p>
          <a:p>
            <a:pPr algn="ctr">
              <a:defRPr/>
            </a:pPr>
            <a:endParaRPr lang="en-US" sz="54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73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717368"/>
              </p:ext>
            </p:extLst>
          </p:nvPr>
        </p:nvGraphicFramePr>
        <p:xfrm>
          <a:off x="-1" y="685799"/>
          <a:ext cx="8991601" cy="2971800"/>
        </p:xfrm>
        <a:graphic>
          <a:graphicData uri="http://schemas.openxmlformats.org/drawingml/2006/table">
            <a:tbl>
              <a:tblPr/>
              <a:tblGrid>
                <a:gridCol w="4114801"/>
                <a:gridCol w="2743200"/>
                <a:gridCol w="2133600"/>
              </a:tblGrid>
              <a:tr h="594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Particulars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Budget allotted (Rs)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Expenditure(Rs)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 Rabi Campaign - ICAR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80,000.00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80,000.00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ASCI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-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Mushroom Grower - ICAR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1,65,200.00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1,65,200.00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ASCI – Bee keeper - ICAR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1,41,300.00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1,41,300.00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DAESI </a:t>
                      </a:r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Programme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- ATMA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16,00,000.00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16,00,000.00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UTILIZATION  OF BUDGET – SPECIAL PROGRAMMES (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628" y="0"/>
            <a:ext cx="9144000" cy="52322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 Rabi Campaign cum Technology Week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4683"/>
            <a:ext cx="4343400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71737"/>
            <a:ext cx="4267200" cy="2676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18773"/>
            <a:ext cx="4343400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296973"/>
            <a:ext cx="4267200" cy="2666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133600" y="6072863"/>
            <a:ext cx="716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Programme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	             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13.02.2019 to 15.02.2019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: </a:t>
            </a:r>
            <a:r>
              <a:rPr lang="en-US" b="1" dirty="0" smtClean="0"/>
              <a:t>1140</a:t>
            </a:r>
            <a:endParaRPr lang="en-US" b="1" dirty="0"/>
          </a:p>
        </p:txBody>
      </p:sp>
      <p:sp>
        <p:nvSpPr>
          <p:cNvPr id="13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6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628" y="0"/>
            <a:ext cx="9144000" cy="52322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ASCI – MUSHROOM GROWER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09599"/>
            <a:ext cx="4267200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624840"/>
            <a:ext cx="4404360" cy="2575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3276600"/>
            <a:ext cx="9144000" cy="52322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ASCI – BEE KEEPER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44196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4196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8461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765190"/>
              </p:ext>
            </p:extLst>
          </p:nvPr>
        </p:nvGraphicFramePr>
        <p:xfrm>
          <a:off x="152400" y="533400"/>
          <a:ext cx="8839200" cy="2743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5867400"/>
              </a:tblGrid>
              <a:tr h="304758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Area (Ha)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26.026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4758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Buildings (Ha)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0.074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4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Cultivated</a:t>
                      </a:r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 (Ha)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586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 / Production Units </a:t>
                      </a:r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(Ha)</a:t>
                      </a:r>
                      <a:endParaRPr lang="en-US" sz="16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(Animal Husbandry</a:t>
                      </a:r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unit, </a:t>
                      </a:r>
                      <a:r>
                        <a:rPr lang="en-US" sz="1600" b="1" kern="12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Vermicompost</a:t>
                      </a:r>
                      <a:r>
                        <a:rPr lang="en-US" sz="1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kern="12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Azolla</a:t>
                      </a:r>
                      <a:r>
                        <a:rPr lang="en-US" sz="1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Fodder bank, Pepper nursery, Bio hub, Apiculture unit,</a:t>
                      </a:r>
                      <a:r>
                        <a:rPr lang="en-US" sz="1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Poly house, Medicinal plants, Cardamom varietal garden)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4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Agro-forestry </a:t>
                      </a:r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(Ha)</a:t>
                      </a:r>
                      <a:endParaRPr lang="en-US" sz="16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0.5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475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Laboratories details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1.SWTL</a:t>
                      </a:r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3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2318" name="Rectangle 13"/>
          <p:cNvSpPr>
            <a:spLocks noChangeArrowheads="1"/>
          </p:cNvSpPr>
          <p:nvPr/>
        </p:nvSpPr>
        <p:spPr bwMode="auto">
          <a:xfrm>
            <a:off x="280526" y="4647787"/>
            <a:ext cx="19960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Husbandry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19" name="Rectangle 14"/>
          <p:cNvSpPr>
            <a:spLocks noChangeArrowheads="1"/>
          </p:cNvSpPr>
          <p:nvPr/>
        </p:nvSpPr>
        <p:spPr bwMode="auto">
          <a:xfrm>
            <a:off x="3646553" y="4658585"/>
            <a:ext cx="16882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nursery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20" name="Rectangle 15"/>
          <p:cNvSpPr>
            <a:spLocks noChangeArrowheads="1"/>
          </p:cNvSpPr>
          <p:nvPr/>
        </p:nvSpPr>
        <p:spPr bwMode="auto">
          <a:xfrm>
            <a:off x="6861399" y="4691106"/>
            <a:ext cx="1656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Apiculture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21" name="Rectangle 16"/>
          <p:cNvSpPr>
            <a:spLocks noChangeArrowheads="1"/>
          </p:cNvSpPr>
          <p:nvPr/>
        </p:nvSpPr>
        <p:spPr bwMode="auto">
          <a:xfrm>
            <a:off x="139380" y="6344735"/>
            <a:ext cx="23519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Azolla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22" name="Rectangle 17"/>
          <p:cNvSpPr>
            <a:spLocks noChangeArrowheads="1"/>
          </p:cNvSpPr>
          <p:nvPr/>
        </p:nvSpPr>
        <p:spPr bwMode="auto">
          <a:xfrm>
            <a:off x="3659840" y="6313207"/>
            <a:ext cx="17940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Medicinal Plants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6335218" y="6351007"/>
            <a:ext cx="28087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Cardamom</a:t>
            </a:r>
            <a:r>
              <a:rPr lang="en-US" sz="16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varietal Garden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0" y="14288"/>
            <a:ext cx="9144000" cy="4429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KVK FARM OPERATIONS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Sudhakar\Documents\IMG_20190316_180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07" y="4877232"/>
            <a:ext cx="2294895" cy="16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Sudhakar\Documents\IMG_20190316_1758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8181" y="3085012"/>
            <a:ext cx="2495999" cy="1742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C:\Users\universal\AppData\Local\Microsoft\Windows\INetCache\Content.Word\IMG201701261447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3510" y="4868063"/>
            <a:ext cx="2412000" cy="16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:\Users\Sudhakar\Desktop\New folder\SAC\SAC needed photos\black pepper unit\IMG-20180503-WA00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8694" y="3085012"/>
            <a:ext cx="2484000" cy="16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Users\Sudhakar\Documents\IMG_20190316_1757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1318" y="4833117"/>
            <a:ext cx="2447043" cy="165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DSC_57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0" y="3125064"/>
            <a:ext cx="2544769" cy="16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5" name="Picture 14" descr="C:\Users\Sudhakar\Desktop\News letter   Final\Third page\DAESI Programme\DAESI  Programme  Inaugurated by Sri.M.M. Mani,Hon.Electricity Minister.JPG"/>
          <p:cNvPicPr/>
          <p:nvPr/>
        </p:nvPicPr>
        <p:blipFill rotWithShape="1">
          <a:blip r:embed="rId2" cstate="print"/>
          <a:srcRect b="7831"/>
          <a:stretch/>
        </p:blipFill>
        <p:spPr bwMode="auto">
          <a:xfrm>
            <a:off x="152400" y="508495"/>
            <a:ext cx="4343400" cy="2920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C:\Users\Sudhakar\Desktop\News letter   Final\Third page\DAESI Programme\Dealer Training Programme on DAESI Introductio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5712"/>
            <a:ext cx="4343400" cy="2973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C:\Users\Sudhakar\Desktop\News letter   Final\Third page\DAESI Programme\DAESI   programme Special Address by Ms.Meena.K.Project Director (ATMA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81400"/>
            <a:ext cx="43434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DAESI PROGRAMME</a:t>
            </a:r>
            <a:endParaRPr lang="en-US" sz="2400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4343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17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0"/>
          <a:ext cx="9144000" cy="670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705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304800"/>
          <a:ext cx="838200" cy="6248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38200"/>
              </a:tblGrid>
              <a:tr h="62484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Annual</a:t>
                      </a:r>
                      <a:r>
                        <a:rPr lang="en-US" sz="3600" baseline="0" dirty="0" smtClean="0"/>
                        <a:t> Review Workshop-2018</a:t>
                      </a:r>
                      <a:endParaRPr lang="en-US" sz="3600" dirty="0"/>
                    </a:p>
                  </a:txBody>
                  <a:tcPr vert="vert270" anchor="ctr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 smtClean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ICAR- Krishi  </a:t>
            </a: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Vigyan  Kendra </a:t>
            </a:r>
            <a:r>
              <a:rPr lang="en-US" sz="800" b="1" i="1" dirty="0" smtClean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, Idukki</a:t>
            </a:r>
            <a:endParaRPr lang="en-US" sz="800" b="1" i="1" dirty="0">
              <a:solidFill>
                <a:srgbClr val="FF0000"/>
              </a:solidFill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8" name="Picture 7" descr="C:\Users\Sudhakar\Desktop\News letter   Final\First Page\ARM\Annual Review Workshop of KVKs Inaugural Address  by Dr.M.J.Chandra Gowda Director, ICAR-ATARI,Begalur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1054"/>
            <a:ext cx="4191000" cy="314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Sudhakar\Desktop\News letter   Final\First Page\ARM\Participants of Annual Review Workshop of KVKs in Zone XI 2017-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0"/>
            <a:ext cx="4267200" cy="324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Sudhakar\Desktop\News letter   Final\First Page\ARM\Dr.M.J.Chandra Gowda,Director,ICAR-ATARI,Begaluru  Inaugurating Annual Review Workshop of KVK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352800"/>
            <a:ext cx="4114800" cy="28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" y="2743200"/>
            <a:ext cx="3810000" cy="707886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Participants of Annual Review Workshop of KVKs in Zone XI </a:t>
            </a:r>
            <a:endParaRPr lang="en-US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2743200"/>
            <a:ext cx="4648200" cy="707886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Inaugural Address  by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Dr.M.J.Chandra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Gowda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Director, ICAR-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ATARI,Begaluru</a:t>
            </a:r>
            <a:endParaRPr lang="en-US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5715000"/>
            <a:ext cx="4114800" cy="1015663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Inaugurating Annual Review Workshop of KVKs-ICAR-KVK </a:t>
            </a:r>
          </a:p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Chairperson </a:t>
            </a:r>
            <a:endParaRPr lang="en-US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C:\Users\Sudhakar\Desktop\News letter   Final\First Page\ARM\Annual Review Workshop of KVKs  Special Address by Dr.Jiju.P.Alex DE,KA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429000"/>
            <a:ext cx="4267200" cy="268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029200" y="5766137"/>
            <a:ext cx="4114800" cy="1015663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Annual Review Workshop of KVKs  Special Address by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Dr.Jiju.P.Alex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DE,KAU</a:t>
            </a:r>
            <a:endParaRPr lang="en-US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0"/>
          <a:ext cx="9144000" cy="670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705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304800"/>
          <a:ext cx="762000" cy="6248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2484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Annual</a:t>
                      </a:r>
                      <a:r>
                        <a:rPr lang="en-US" sz="3600" baseline="0" dirty="0" smtClean="0"/>
                        <a:t> Review Workshop-2018</a:t>
                      </a:r>
                      <a:endParaRPr lang="en-US" sz="3600" dirty="0"/>
                    </a:p>
                  </a:txBody>
                  <a:tcPr vert="vert270" anchor="ctr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 smtClean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ICAR- Krishi  </a:t>
            </a: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Vigyan  Kendra </a:t>
            </a:r>
            <a:r>
              <a:rPr lang="en-US" sz="800" b="1" i="1" dirty="0" smtClean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, Idukki</a:t>
            </a:r>
            <a:endParaRPr lang="en-US" sz="800" b="1" i="1" dirty="0">
              <a:solidFill>
                <a:srgbClr val="FF00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>
                <a:latin typeface="+mj-lt"/>
                <a:ea typeface="+mj-ea"/>
                <a:cs typeface="+mj-cs"/>
              </a:rPr>
              <a:t>SAC </a:t>
            </a:r>
            <a:r>
              <a:rPr lang="en-US" sz="1200" b="1" dirty="0" smtClean="0">
                <a:latin typeface="+mj-lt"/>
                <a:ea typeface="+mj-ea"/>
                <a:cs typeface="+mj-cs"/>
              </a:rPr>
              <a:t>2018-19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C:\Users\Sudhakar\Desktop\News letter   Final\First Page\ARM\Interaction with Innovative Black Pepper farm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396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" y="2667000"/>
            <a:ext cx="3810000" cy="707886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Interaction with Innovative </a:t>
            </a:r>
          </a:p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Black Pepper farmer</a:t>
            </a:r>
            <a:endParaRPr lang="en-US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C:\Users\Sudhakar\Desktop\News letter   Final\First Page\ARM\Felicitating  Vice Chancellor UAS,Bengalru by KVK Chariperso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0"/>
            <a:ext cx="4038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0" y="2667000"/>
            <a:ext cx="4648200" cy="707886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Felicitating  Vice Chancellor UAS,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Bengalru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by KVK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Chariperson</a:t>
            </a:r>
            <a:endParaRPr lang="en-US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C:\Users\Sudhakar\Desktop\News letter   Final\First Page\ARM\Team KVK appreciated by all officials during AR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3505200"/>
            <a:ext cx="4191000" cy="28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029200" y="5921514"/>
            <a:ext cx="3810000" cy="707886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Team KVK appreciated by all officials during ARM</a:t>
            </a:r>
          </a:p>
        </p:txBody>
      </p:sp>
      <p:pic>
        <p:nvPicPr>
          <p:cNvPr id="19" name="Picture 18" descr="C:\Users\Sudhakar\Desktop\News letter   Final\First Page\ARM\Annual Review Workshop of KVKs  Vote of thankss by Dr.D.V.Srinivasa Reddy Pricipal Scientist -ICAR-ATARI,Begalur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352800"/>
            <a:ext cx="4138882" cy="310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62000" y="5921514"/>
            <a:ext cx="4191000" cy="707886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Vote of thanks  by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Dr.D.V.Srinivasa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Reddy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Pricipal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Scientist</a:t>
            </a:r>
          </a:p>
        </p:txBody>
      </p:sp>
    </p:spTree>
    <p:extLst>
      <p:ext uri="{BB962C8B-B14F-4D97-AF65-F5344CB8AC3E}">
        <p14:creationId xmlns:p14="http://schemas.microsoft.com/office/powerpoint/2010/main" val="8372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43400" y="4992469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	             : 5/12/18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No. of Farmers participated            : 120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No. of Soil Health card distributed : 100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:\World Soil Day\IMG_28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80" y="609600"/>
            <a:ext cx="4308320" cy="279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H:\World Soil Day\IMG_29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249" y="609600"/>
            <a:ext cx="4278351" cy="278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H:\World Soil Day\IMG_2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922433"/>
            <a:ext cx="4191000" cy="2935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WORLD SOIL DAY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3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12"/>
          <p:cNvSpPr>
            <a:spLocks noChangeArrowheads="1"/>
          </p:cNvSpPr>
          <p:nvPr/>
        </p:nvSpPr>
        <p:spPr bwMode="auto">
          <a:xfrm>
            <a:off x="4252912" y="5664234"/>
            <a:ext cx="4843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Programme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	             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16/10/18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b="1" dirty="0" smtClean="0"/>
              <a:t>34</a:t>
            </a:r>
            <a:endParaRPr lang="en-US" b="1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38100"/>
            <a:ext cx="9144000" cy="601288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WORLD FOOD DAY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4C0CA6-563A-46D1-8CED-2EF7901DA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3" y="1689000"/>
            <a:ext cx="4425657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F43984-4FB4-42F4-86B7-D8E3CEE89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89000"/>
            <a:ext cx="42672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SWACHH BHARATH PHAKAWADA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67" y="648583"/>
            <a:ext cx="4177934" cy="27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66" y="3319800"/>
            <a:ext cx="4177934" cy="27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D1E4DD-172A-4FC2-A523-EAE4909C3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84" y="666692"/>
            <a:ext cx="4349923" cy="27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715DC2-B18E-4D1E-83C9-E5B990753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5" y="3380979"/>
            <a:ext cx="4349922" cy="2638821"/>
          </a:xfrm>
          <a:prstGeom prst="rect">
            <a:avLst/>
          </a:prstGeom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057400" y="59830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Programme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	             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16/12/18 to 31/12/2018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: 346</a:t>
            </a:r>
            <a:endParaRPr lang="en-US" b="1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VIGILANCE AWARENESS WEEK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2" y="504573"/>
            <a:ext cx="3888000" cy="2650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28" y="522573"/>
            <a:ext cx="3840000" cy="2632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2" y="3278279"/>
            <a:ext cx="3924000" cy="2588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28" y="3296279"/>
            <a:ext cx="3840000" cy="257027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-33098" y="6592614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057400" y="5946283"/>
            <a:ext cx="6138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Programme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	             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29/10/18 to 3/11//18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: 769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017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NJU\Desktop\oficial 18-19\photos 18-19\photos flood relief and swatchta\Selected photos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533400"/>
            <a:ext cx="3960519" cy="2639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MANJU\Desktop\oficial 18-19\photos 18-19\photos flood relief and swatchta\Selected photos\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529545"/>
            <a:ext cx="4140106" cy="2603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C:\Users\MANJU\Desktop\oficial 18-19\photos 18-19\photos flood relief and swatchta\108___09\IMG_2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448142"/>
            <a:ext cx="4191000" cy="2876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MANJU\Desktop\oficial 18-19\photos 18-19\photos flood relief and swatchta\17-09-2018 Kunjoonju, Cheriyar\IMG_2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448142"/>
            <a:ext cx="3913016" cy="2909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POST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FLOOD CROP MANAGEMENT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4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908284"/>
              </p:ext>
            </p:extLst>
          </p:nvPr>
        </p:nvGraphicFramePr>
        <p:xfrm>
          <a:off x="0" y="0"/>
          <a:ext cx="9144000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" y="48995"/>
            <a:ext cx="9029700" cy="430887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Mahila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Kisan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Divas Celebration  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C:\Users\Sudhakar\Desktop\News letter   Final\Third page\kisan divas\IMG_2520.JPG"/>
          <p:cNvPicPr/>
          <p:nvPr/>
        </p:nvPicPr>
        <p:blipFill rotWithShape="1">
          <a:blip r:embed="rId2" cstate="print"/>
          <a:srcRect b="5555"/>
          <a:stretch/>
        </p:blipFill>
        <p:spPr bwMode="auto">
          <a:xfrm>
            <a:off x="381000" y="690801"/>
            <a:ext cx="3810000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C:\Users\Sudhakar\Desktop\News letter   Final\Third page\kisan divas\IMG_2527.JPG"/>
          <p:cNvPicPr/>
          <p:nvPr/>
        </p:nvPicPr>
        <p:blipFill rotWithShape="1">
          <a:blip r:embed="rId3" cstate="print"/>
          <a:srcRect b="5714"/>
          <a:stretch/>
        </p:blipFill>
        <p:spPr bwMode="auto">
          <a:xfrm>
            <a:off x="4552950" y="2838167"/>
            <a:ext cx="40386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900488" y="5791200"/>
            <a:ext cx="4843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Programme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	             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15/10/18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b="1" dirty="0" smtClean="0"/>
              <a:t>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82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26318"/>
              </p:ext>
            </p:extLst>
          </p:nvPr>
        </p:nvGraphicFramePr>
        <p:xfrm>
          <a:off x="0" y="0"/>
          <a:ext cx="9144000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 smtClean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ICAR- Krishi  </a:t>
            </a: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Vigyan  Kendra </a:t>
            </a:r>
            <a:r>
              <a:rPr lang="en-US" sz="800" b="1" i="1" dirty="0" smtClean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, Idukki</a:t>
            </a:r>
            <a:endParaRPr lang="en-US" sz="800" b="1" i="1" dirty="0">
              <a:solidFill>
                <a:srgbClr val="FF0000"/>
              </a:solidFill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8" name="Picture 7" descr="G:\NEWS LETTER-2018\Kisan Kalyan Karyashala 02-05-2018\ICAR\Devikulam 02-05-201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2" y="511819"/>
            <a:ext cx="4191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:\NEWS LETTER-2018\Kisan Kalyan Karyashala 02-05-2018\ICAR\Kattappana 02-05-201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512" y="511819"/>
            <a:ext cx="4191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:\NEWS LETTER-2018\Kisan Kalyan Karyashala 02-05-2018\IMG-20180502-WA002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75" y="3809998"/>
            <a:ext cx="426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G:\NEWS LETTER-2018\Kisan Kalyan Karyashala 02-05-2018\IMG-20180523-WA000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2512" y="3843333"/>
            <a:ext cx="4038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Krishi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Kalayan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Karyashala</a:t>
            </a:r>
            <a:endParaRPr lang="en-US" sz="2400" dirty="0"/>
          </a:p>
        </p:txBody>
      </p:sp>
      <p:sp>
        <p:nvSpPr>
          <p:cNvPr id="13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02" y="381000"/>
            <a:ext cx="1726498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/>
              <a:t>Farm Block-I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993125" y="914400"/>
            <a:ext cx="348397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Cardamom Production Unit-I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65231" y="1371600"/>
            <a:ext cx="391569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Vegetable Seed Production Unit-I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57400" y="1828800"/>
            <a:ext cx="352184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Black Pepper Varietal Garden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-640854" y="2755136"/>
            <a:ext cx="180344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/>
              <a:t>Farm Block-II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-305022" y="1640680"/>
            <a:ext cx="288869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Banana Production Unit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91002" y="2152198"/>
            <a:ext cx="19305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Fish Culture Unit -I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153874" y="2741727"/>
            <a:ext cx="112838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Dairy Unit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5992" y="3623315"/>
            <a:ext cx="306690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Cardamom Nursery Unit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59416" y="4140604"/>
            <a:ext cx="17584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Rose Garden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6670" y="4191000"/>
            <a:ext cx="238033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Vermicompost Unit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07089" y="4228472"/>
            <a:ext cx="103720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Azolla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-709361" y="5662361"/>
            <a:ext cx="1880387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/>
              <a:t>Farm Block-III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384401" y="4724400"/>
            <a:ext cx="213019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B -Mother Plant Unit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39402" y="5029200"/>
            <a:ext cx="111799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B-Nursery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667000" y="5193268"/>
            <a:ext cx="94288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Bio-Hub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097123" y="5193268"/>
            <a:ext cx="123687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Store room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954123" y="4724400"/>
            <a:ext cx="123687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Store room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47578" y="5955268"/>
            <a:ext cx="17670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Vegetable P unit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39081" y="5495925"/>
            <a:ext cx="120116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Poly house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28327" y="6384196"/>
            <a:ext cx="366879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Cardamom Production Unit-II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6200000">
            <a:off x="7374700" y="5531904"/>
            <a:ext cx="177433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 Production Unit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982808" y="6139934"/>
            <a:ext cx="209439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Terrace cultivation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71375" y="5716569"/>
            <a:ext cx="296772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Ornamental Plants Unit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1392414">
            <a:off x="6273217" y="4622948"/>
            <a:ext cx="18253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Landscaping-I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172200" y="5257800"/>
            <a:ext cx="127169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Fish culture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 rot="5400000">
            <a:off x="7810154" y="5371754"/>
            <a:ext cx="1901226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/>
              <a:t>Farm Block-IV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 rot="5400000">
            <a:off x="7666193" y="1214709"/>
            <a:ext cx="1824282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/>
              <a:t>Farm Block-V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 rot="5400000">
            <a:off x="5146837" y="3710704"/>
            <a:ext cx="211525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Horticulture Nursery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2921261">
            <a:off x="7013327" y="1063873"/>
            <a:ext cx="158267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Apiculture unit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486400" y="2514600"/>
            <a:ext cx="263495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Medicinal Plants units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 rot="2271017">
            <a:off x="5493695" y="1445172"/>
            <a:ext cx="349574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Cardamom Varietal Garden</a:t>
            </a:r>
            <a:endParaRPr lang="en-US" dirty="0"/>
          </a:p>
        </p:txBody>
      </p:sp>
      <p:sp>
        <p:nvSpPr>
          <p:cNvPr id="38" name="Curved Right Arrow 37"/>
          <p:cNvSpPr/>
          <p:nvPr/>
        </p:nvSpPr>
        <p:spPr>
          <a:xfrm rot="3182408">
            <a:off x="156899" y="-291607"/>
            <a:ext cx="1329289" cy="2386529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Left-Right Arrow 38"/>
          <p:cNvSpPr/>
          <p:nvPr/>
        </p:nvSpPr>
        <p:spPr>
          <a:xfrm rot="16200000">
            <a:off x="-218616" y="4220365"/>
            <a:ext cx="858491" cy="364944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-Right Arrow 40"/>
          <p:cNvSpPr/>
          <p:nvPr/>
        </p:nvSpPr>
        <p:spPr>
          <a:xfrm rot="5400000">
            <a:off x="7731531" y="3124200"/>
            <a:ext cx="1754063" cy="613675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5400000">
            <a:off x="6172200" y="3505200"/>
            <a:ext cx="9906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AH Unit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 rot="5400000">
            <a:off x="3300027" y="5462973"/>
            <a:ext cx="123687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Store room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090733" y="2500871"/>
            <a:ext cx="3090867" cy="584775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KVK- FARM PLAN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18465" y="6429528"/>
            <a:ext cx="2089927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Main Building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3428992" y="3286124"/>
            <a:ext cx="2057400" cy="461665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/>
              <a:t>Area : 6 ha</a:t>
            </a:r>
            <a:endParaRPr lang="en-US" sz="2400" dirty="0"/>
          </a:p>
        </p:txBody>
      </p:sp>
      <p:sp>
        <p:nvSpPr>
          <p:cNvPr id="47" name="Footer Placeholder 3"/>
          <p:cNvSpPr txBox="1">
            <a:spLocks/>
          </p:cNvSpPr>
          <p:nvPr/>
        </p:nvSpPr>
        <p:spPr>
          <a:xfrm>
            <a:off x="23035" y="44814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KVK LAND AREA UTILIZATION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INTERNATIONAL WOMEN'S DAY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B2B5B0-1BED-4E62-9DC1-08533A260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4114807" cy="374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A71281-FAAC-4F05-96C4-87327F286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458852" cy="3758287"/>
          </a:xfrm>
          <a:prstGeom prst="rect">
            <a:avLst/>
          </a:prstGeom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371600" y="5638800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Programme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	             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08.03.2019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: </a:t>
            </a:r>
            <a:r>
              <a:rPr lang="en-US" b="1" dirty="0" smtClean="0"/>
              <a:t>75</a:t>
            </a:r>
            <a:endParaRPr lang="en-US" b="1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2018-19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lowchart: Connector 46"/>
          <p:cNvSpPr/>
          <p:nvPr/>
        </p:nvSpPr>
        <p:spPr>
          <a:xfrm>
            <a:off x="6011382" y="4647257"/>
            <a:ext cx="1840787" cy="1431307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Flowchart: Connector 45"/>
          <p:cNvSpPr/>
          <p:nvPr/>
        </p:nvSpPr>
        <p:spPr>
          <a:xfrm>
            <a:off x="3722581" y="5362910"/>
            <a:ext cx="1840787" cy="1431307"/>
          </a:xfrm>
          <a:prstGeom prst="flowChartConnector">
            <a:avLst/>
          </a:prstGeom>
          <a:solidFill>
            <a:schemeClr val="accent4"/>
          </a:solidFill>
          <a:ln>
            <a:solidFill>
              <a:srgbClr val="00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Flowchart: Connector 44"/>
          <p:cNvSpPr/>
          <p:nvPr/>
        </p:nvSpPr>
        <p:spPr>
          <a:xfrm>
            <a:off x="1390513" y="4485153"/>
            <a:ext cx="1840787" cy="1431307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ectangle 37"/>
          <p:cNvSpPr/>
          <p:nvPr/>
        </p:nvSpPr>
        <p:spPr>
          <a:xfrm>
            <a:off x="2020207" y="4927524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PDS</a:t>
            </a:r>
            <a:endParaRPr lang="en-IN" b="1" dirty="0"/>
          </a:p>
        </p:txBody>
      </p:sp>
      <p:sp>
        <p:nvSpPr>
          <p:cNvPr id="44" name="Flowchart: Connector 43"/>
          <p:cNvSpPr/>
          <p:nvPr/>
        </p:nvSpPr>
        <p:spPr>
          <a:xfrm>
            <a:off x="847710" y="2902901"/>
            <a:ext cx="1840787" cy="143130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Flowchart: Connector 42"/>
          <p:cNvSpPr/>
          <p:nvPr/>
        </p:nvSpPr>
        <p:spPr>
          <a:xfrm>
            <a:off x="1530695" y="1359121"/>
            <a:ext cx="1840787" cy="1431307"/>
          </a:xfrm>
          <a:prstGeom prst="flowChartConnector">
            <a:avLst/>
          </a:prstGeom>
          <a:solidFill>
            <a:srgbClr val="00FA95"/>
          </a:solidFill>
          <a:ln>
            <a:solidFill>
              <a:srgbClr val="00F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Flowchart: Connector 41"/>
          <p:cNvSpPr/>
          <p:nvPr/>
        </p:nvSpPr>
        <p:spPr>
          <a:xfrm>
            <a:off x="6662312" y="3053846"/>
            <a:ext cx="1840787" cy="1431307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Flowchart: Connector 40"/>
          <p:cNvSpPr/>
          <p:nvPr/>
        </p:nvSpPr>
        <p:spPr>
          <a:xfrm>
            <a:off x="5848298" y="1371600"/>
            <a:ext cx="1840787" cy="1406494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Flowchart: Connector 4"/>
          <p:cNvSpPr/>
          <p:nvPr/>
        </p:nvSpPr>
        <p:spPr>
          <a:xfrm>
            <a:off x="3751642" y="3419931"/>
            <a:ext cx="1676400" cy="932764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4038181" y="358150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9900"/>
                </a:solidFill>
              </a:rPr>
              <a:t>KVK</a:t>
            </a:r>
            <a:endParaRPr lang="en-IN" sz="3600" b="1" dirty="0">
              <a:solidFill>
                <a:srgbClr val="0099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58662">
            <a:off x="5463208" y="4213528"/>
            <a:ext cx="359695" cy="893187"/>
          </a:xfrm>
          <a:prstGeom prst="rect">
            <a:avLst/>
          </a:prstGeom>
        </p:spPr>
      </p:pic>
      <p:sp>
        <p:nvSpPr>
          <p:cNvPr id="19" name="Flowchart: Connector 18"/>
          <p:cNvSpPr/>
          <p:nvPr/>
        </p:nvSpPr>
        <p:spPr>
          <a:xfrm>
            <a:off x="3668731" y="867616"/>
            <a:ext cx="1840787" cy="1431307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/>
          <p:cNvSpPr/>
          <p:nvPr/>
        </p:nvSpPr>
        <p:spPr>
          <a:xfrm>
            <a:off x="6318086" y="1734300"/>
            <a:ext cx="90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smtClean="0"/>
              <a:t>ATMA</a:t>
            </a:r>
            <a:endParaRPr lang="en-IN" sz="2000" b="1" dirty="0"/>
          </a:p>
        </p:txBody>
      </p:sp>
      <p:sp>
        <p:nvSpPr>
          <p:cNvPr id="31" name="Rectangle 30"/>
          <p:cNvSpPr/>
          <p:nvPr/>
        </p:nvSpPr>
        <p:spPr>
          <a:xfrm>
            <a:off x="3805512" y="1156213"/>
            <a:ext cx="1598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b="1" dirty="0" smtClean="0"/>
              <a:t>Dept. of Agriculture</a:t>
            </a:r>
            <a:endParaRPr lang="en-IN" sz="2000" b="1" dirty="0"/>
          </a:p>
        </p:txBody>
      </p:sp>
      <p:sp>
        <p:nvSpPr>
          <p:cNvPr id="33" name="Rectangle 32"/>
          <p:cNvSpPr/>
          <p:nvPr/>
        </p:nvSpPr>
        <p:spPr>
          <a:xfrm>
            <a:off x="1556562" y="1867682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Spices board</a:t>
            </a:r>
            <a:endParaRPr lang="en-IN" sz="2000" b="1" dirty="0"/>
          </a:p>
        </p:txBody>
      </p:sp>
      <p:sp>
        <p:nvSpPr>
          <p:cNvPr id="35" name="Rectangle 34"/>
          <p:cNvSpPr/>
          <p:nvPr/>
        </p:nvSpPr>
        <p:spPr>
          <a:xfrm>
            <a:off x="6931775" y="3276597"/>
            <a:ext cx="1403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/>
              <a:t>Dept. of </a:t>
            </a:r>
            <a:r>
              <a:rPr lang="en-IN" b="1" dirty="0" smtClean="0"/>
              <a:t>Animal Husbandry</a:t>
            </a:r>
            <a:endParaRPr lang="en-IN" b="1" dirty="0"/>
          </a:p>
        </p:txBody>
      </p:sp>
      <p:sp>
        <p:nvSpPr>
          <p:cNvPr id="37" name="Rectangle 36"/>
          <p:cNvSpPr/>
          <p:nvPr/>
        </p:nvSpPr>
        <p:spPr>
          <a:xfrm>
            <a:off x="897604" y="3424954"/>
            <a:ext cx="18469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Coffee board</a:t>
            </a:r>
            <a:endParaRPr lang="en-IN" sz="2000" b="1" dirty="0"/>
          </a:p>
        </p:txBody>
      </p:sp>
      <p:sp>
        <p:nvSpPr>
          <p:cNvPr id="39" name="Rectangle 38"/>
          <p:cNvSpPr/>
          <p:nvPr/>
        </p:nvSpPr>
        <p:spPr>
          <a:xfrm>
            <a:off x="6401204" y="4965167"/>
            <a:ext cx="1119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Dept. of </a:t>
            </a:r>
          </a:p>
          <a:p>
            <a:pPr algn="ctr"/>
            <a:r>
              <a:rPr lang="en-US" b="1" dirty="0" smtClean="0"/>
              <a:t>forestry</a:t>
            </a:r>
            <a:endParaRPr lang="en-IN" b="1" dirty="0"/>
          </a:p>
        </p:txBody>
      </p:sp>
      <p:sp>
        <p:nvSpPr>
          <p:cNvPr id="40" name="Rectangle 39"/>
          <p:cNvSpPr/>
          <p:nvPr/>
        </p:nvSpPr>
        <p:spPr>
          <a:xfrm>
            <a:off x="4124377" y="5878509"/>
            <a:ext cx="990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VFPCK</a:t>
            </a:r>
            <a:endParaRPr lang="en-IN" sz="2000" b="1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430541">
            <a:off x="5839975" y="3350674"/>
            <a:ext cx="359695" cy="8931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0719">
            <a:off x="3360094" y="4209400"/>
            <a:ext cx="359695" cy="8931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15640">
            <a:off x="2996752" y="3346306"/>
            <a:ext cx="359695" cy="8931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56832">
            <a:off x="3324344" y="2526844"/>
            <a:ext cx="359695" cy="8931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37159" y="2313188"/>
            <a:ext cx="359695" cy="89318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482204">
            <a:off x="5377485" y="2526845"/>
            <a:ext cx="359695" cy="89318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4276">
            <a:off x="4476666" y="4463358"/>
            <a:ext cx="359695" cy="89318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0" y="12714"/>
            <a:ext cx="9144000" cy="52322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LINKAGES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736144"/>
              </p:ext>
            </p:extLst>
          </p:nvPr>
        </p:nvGraphicFramePr>
        <p:xfrm>
          <a:off x="152400" y="533401"/>
          <a:ext cx="5822284" cy="2580114"/>
        </p:xfrm>
        <a:graphic>
          <a:graphicData uri="http://schemas.openxmlformats.org/drawingml/2006/table">
            <a:tbl>
              <a:tblPr/>
              <a:tblGrid>
                <a:gridCol w="2911142"/>
                <a:gridCol w="2911142"/>
              </a:tblGrid>
              <a:tr h="348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Literature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Number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Books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Booklets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Pamphlets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Folders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Leaflet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Popular articles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PUBLICATIONS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33400"/>
            <a:ext cx="2209800" cy="30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8523">
            <a:off x="6174640" y="3196827"/>
            <a:ext cx="2203704" cy="327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469">
            <a:off x="565889" y="3300462"/>
            <a:ext cx="2483903" cy="327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0477">
            <a:off x="4140404" y="3423550"/>
            <a:ext cx="2245215" cy="3207355"/>
          </a:xfrm>
          <a:prstGeom prst="rect">
            <a:avLst/>
          </a:prstGeom>
        </p:spPr>
      </p:pic>
      <p:pic>
        <p:nvPicPr>
          <p:cNvPr id="8" name="Picture 7" descr="C:\Users\Sudhakar\AppData\Local\Microsoft\Windows\INetCache\Content.Word\IMG_20181206_154700.jpg"/>
          <p:cNvPicPr/>
          <p:nvPr/>
        </p:nvPicPr>
        <p:blipFill rotWithShape="1">
          <a:blip r:embed="rId6" cstate="print"/>
          <a:srcRect l="22185" t="2465" r="27898"/>
          <a:stretch/>
        </p:blipFill>
        <p:spPr bwMode="auto">
          <a:xfrm rot="21354038">
            <a:off x="2514599" y="3593400"/>
            <a:ext cx="2057401" cy="301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" y="617482"/>
            <a:ext cx="4124312" cy="6240517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PUBLICATIONS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71" y="617483"/>
            <a:ext cx="45720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71" y="3096642"/>
            <a:ext cx="45720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936668"/>
              </p:ext>
            </p:extLst>
          </p:nvPr>
        </p:nvGraphicFramePr>
        <p:xfrm>
          <a:off x="381000" y="762000"/>
          <a:ext cx="8458199" cy="3200401"/>
        </p:xfrm>
        <a:graphic>
          <a:graphicData uri="http://schemas.openxmlformats.org/drawingml/2006/table">
            <a:tbl>
              <a:tblPr/>
              <a:tblGrid>
                <a:gridCol w="3561347"/>
                <a:gridCol w="2448426"/>
                <a:gridCol w="2448426"/>
              </a:tblGrid>
              <a:tr h="9989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5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DETAILS</a:t>
                      </a:r>
                      <a:endParaRPr lang="en-US" sz="2400" b="1" dirty="0">
                        <a:solidFill>
                          <a:srgbClr val="005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Progress during 2018-19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Cumulative progress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48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Samples analyzed (No.)</a:t>
                      </a:r>
                      <a:endParaRPr lang="en-US" sz="32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450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844</a:t>
                      </a:r>
                      <a:endParaRPr lang="en-US" sz="3200" b="1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48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Farmers benefited (No.)</a:t>
                      </a:r>
                      <a:endParaRPr lang="en-US" sz="32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220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554</a:t>
                      </a:r>
                      <a:endParaRPr lang="en-US" sz="3200" b="1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48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Villages covered (</a:t>
                      </a:r>
                      <a:r>
                        <a:rPr lang="en-US" sz="2400" b="1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No)</a:t>
                      </a:r>
                      <a:endParaRPr lang="en-US" sz="32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96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Amount realized (Rs.)</a:t>
                      </a:r>
                      <a:endParaRPr lang="en-US" sz="2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1,12,500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2,11,000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3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SOIL SAMPLE ANALYSIS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091032"/>
              </p:ext>
            </p:extLst>
          </p:nvPr>
        </p:nvGraphicFramePr>
        <p:xfrm>
          <a:off x="76198" y="761999"/>
          <a:ext cx="8991601" cy="3743434"/>
        </p:xfrm>
        <a:graphic>
          <a:graphicData uri="http://schemas.openxmlformats.org/drawingml/2006/table">
            <a:tbl>
              <a:tblPr/>
              <a:tblGrid>
                <a:gridCol w="1844432"/>
                <a:gridCol w="1998133"/>
                <a:gridCol w="1767579"/>
                <a:gridCol w="1690728"/>
                <a:gridCol w="1690729"/>
              </a:tblGrid>
              <a:tr h="14478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Year</a:t>
                      </a:r>
                      <a:endParaRPr lang="en-US" sz="22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Opening balance as on 1</a:t>
                      </a:r>
                      <a:r>
                        <a:rPr lang="en-US" sz="2000" b="1" baseline="300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April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Income during the year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Expenditure during the year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Net balance in hand as on </a:t>
                      </a: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31</a:t>
                      </a:r>
                      <a:r>
                        <a:rPr lang="en-US" sz="2000" b="1" baseline="30000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March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April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2016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 March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2017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4,27,760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19,86,677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20,03,911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4,10,526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April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2017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 March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4,10,526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24,53,736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15,22,669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13,41,593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April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March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2019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13,41,593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30,33,360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30,22,873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13,52,080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REVOLVING FUND STATUS (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Lakhs)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593578"/>
              </p:ext>
            </p:extLst>
          </p:nvPr>
        </p:nvGraphicFramePr>
        <p:xfrm>
          <a:off x="14288" y="381005"/>
          <a:ext cx="9144002" cy="640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289"/>
                <a:gridCol w="5047511"/>
                <a:gridCol w="1143000"/>
                <a:gridCol w="1143000"/>
                <a:gridCol w="1219202"/>
              </a:tblGrid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Sl.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Particulars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Sanctioned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Released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Expenditure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Recurring Contingencies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 &amp; Allowances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107.81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107.81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107.14108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Traveling allowances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Contingencies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70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Stationery, telephone, postage and other expenditure on office running, publication of Newsletter and library maintenance (Purchase of News Paper &amp; Magazines)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POL, repair of vehicles, tractor and equipments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Meals / refreshment for trainees (ceiling up to Rs.40 / day / trainee be maintained)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material (posters, charts, demonstration material including chemicals etc. required for conducting the training)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Frontline demonstration except oilseeds and pulses (minimum of 30 demonstration in a year)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2.72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2.72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2.72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farm testing (on need based, location specific and newly generated information in the major production systems of the area)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of extension functionaries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 of buildings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Establishment of Soil, Plant &amp; Water Testing Laboratory 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0.2499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  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Extension activities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0.38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0.38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0.38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Farmers Field School (FFS)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EDP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0.37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0.37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0.37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Annual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Review Meet(ARM)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(A)</a:t>
                      </a:r>
                      <a:endParaRPr lang="en-IN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121.91</a:t>
                      </a:r>
                      <a:endParaRPr lang="en-IN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121.91</a:t>
                      </a:r>
                      <a:endParaRPr lang="en-IN" sz="1200" b="1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121.24</a:t>
                      </a:r>
                      <a:endParaRPr lang="en-IN" sz="1200" b="1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Non-Recurring Contingencies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Equipments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including SWTL &amp; Furniture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Vehicle (Four wheeler/Two wheeler, please specify)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 (Purchase of assets like books &amp; journals)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(B)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REVOLVING FUND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 (A+B+C)</a:t>
                      </a:r>
                      <a:endParaRPr lang="en-IN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121.91</a:t>
                      </a:r>
                      <a:endParaRPr lang="en-IN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121.91</a:t>
                      </a:r>
                      <a:endParaRPr lang="en-IN" sz="1200" b="1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121.24</a:t>
                      </a:r>
                      <a:endParaRPr lang="en-IN" sz="1200" b="1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UTILIZATION  OF BUDGET (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Lakhs)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2" descr="images[7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76200"/>
            <a:ext cx="762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2" descr="E:\aswin\NATURE\yellow_sunflower-wallpaper-2560x1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3581400"/>
            <a:ext cx="3886200" cy="206210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>
                <a:ln/>
                <a:solidFill>
                  <a:schemeClr val="accent3"/>
                </a:solidFill>
                <a:latin typeface="Bookman Old Style" pitchFamily="18" charset="0"/>
              </a:rPr>
              <a:t>THANK U…</a:t>
            </a:r>
          </a:p>
          <a:p>
            <a:pPr>
              <a:defRPr/>
            </a:pPr>
            <a:endParaRPr lang="en-US" sz="80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2699</TotalTime>
  <Words>6227</Words>
  <Application>Microsoft Office PowerPoint</Application>
  <PresentationFormat>On-screen Show (4:3)</PresentationFormat>
  <Paragraphs>2304</Paragraphs>
  <Slides>97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11" baseType="lpstr">
      <vt:lpstr>Arial Unicode MS</vt:lpstr>
      <vt:lpstr>Arial</vt:lpstr>
      <vt:lpstr>Arial Black</vt:lpstr>
      <vt:lpstr>Bookman Old Style</vt:lpstr>
      <vt:lpstr>Calibri</vt:lpstr>
      <vt:lpstr>Californian FB</vt:lpstr>
      <vt:lpstr>Century Gothic</vt:lpstr>
      <vt:lpstr>Comic Sans MS</vt:lpstr>
      <vt:lpstr>Papyrus</vt:lpstr>
      <vt:lpstr>Times New Roman</vt:lpstr>
      <vt:lpstr>Verdana</vt:lpstr>
      <vt:lpstr>Wingdings</vt:lpstr>
      <vt:lpstr>Wingdings 2</vt:lpstr>
      <vt:lpstr>Verve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FRONT LINE DEMONSTRATIONS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Alagar</dc:creator>
  <cp:lastModifiedBy>Preethu</cp:lastModifiedBy>
  <cp:revision>364</cp:revision>
  <dcterms:created xsi:type="dcterms:W3CDTF">2006-08-16T00:00:00Z</dcterms:created>
  <dcterms:modified xsi:type="dcterms:W3CDTF">2019-05-10T12:35:30Z</dcterms:modified>
</cp:coreProperties>
</file>