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76" r:id="rId2"/>
    <p:sldId id="279" r:id="rId3"/>
    <p:sldId id="280" r:id="rId4"/>
    <p:sldId id="281" r:id="rId5"/>
    <p:sldId id="263" r:id="rId6"/>
    <p:sldId id="392" r:id="rId7"/>
    <p:sldId id="362" r:id="rId8"/>
    <p:sldId id="363" r:id="rId9"/>
    <p:sldId id="393" r:id="rId10"/>
    <p:sldId id="394" r:id="rId11"/>
    <p:sldId id="378" r:id="rId12"/>
    <p:sldId id="379" r:id="rId13"/>
    <p:sldId id="410" r:id="rId14"/>
    <p:sldId id="411" r:id="rId15"/>
    <p:sldId id="412" r:id="rId16"/>
    <p:sldId id="413" r:id="rId17"/>
    <p:sldId id="257" r:id="rId18"/>
    <p:sldId id="282" r:id="rId19"/>
    <p:sldId id="312" r:id="rId20"/>
    <p:sldId id="313" r:id="rId21"/>
    <p:sldId id="277" r:id="rId22"/>
    <p:sldId id="391" r:id="rId23"/>
    <p:sldId id="297" r:id="rId24"/>
    <p:sldId id="298" r:id="rId25"/>
    <p:sldId id="414" r:id="rId26"/>
    <p:sldId id="415" r:id="rId27"/>
    <p:sldId id="382" r:id="rId28"/>
    <p:sldId id="383" r:id="rId29"/>
    <p:sldId id="395" r:id="rId30"/>
    <p:sldId id="416" r:id="rId31"/>
    <p:sldId id="417" r:id="rId32"/>
    <p:sldId id="418" r:id="rId33"/>
    <p:sldId id="419" r:id="rId34"/>
    <p:sldId id="420" r:id="rId35"/>
    <p:sldId id="421" r:id="rId36"/>
    <p:sldId id="422" r:id="rId37"/>
    <p:sldId id="423" r:id="rId38"/>
    <p:sldId id="424" r:id="rId39"/>
    <p:sldId id="270" r:id="rId40"/>
    <p:sldId id="271" r:id="rId41"/>
    <p:sldId id="274" r:id="rId42"/>
    <p:sldId id="426" r:id="rId43"/>
    <p:sldId id="427" r:id="rId44"/>
    <p:sldId id="321" r:id="rId45"/>
    <p:sldId id="346" r:id="rId46"/>
    <p:sldId id="360" r:id="rId47"/>
    <p:sldId id="430" r:id="rId48"/>
    <p:sldId id="386" r:id="rId49"/>
    <p:sldId id="322" r:id="rId50"/>
    <p:sldId id="323" r:id="rId51"/>
    <p:sldId id="340" r:id="rId52"/>
    <p:sldId id="384" r:id="rId53"/>
    <p:sldId id="385" r:id="rId54"/>
    <p:sldId id="328" r:id="rId55"/>
    <p:sldId id="343" r:id="rId56"/>
    <p:sldId id="331" r:id="rId57"/>
    <p:sldId id="399" r:id="rId58"/>
    <p:sldId id="404" r:id="rId59"/>
    <p:sldId id="405" r:id="rId60"/>
    <p:sldId id="319" r:id="rId61"/>
    <p:sldId id="406" r:id="rId62"/>
    <p:sldId id="318" r:id="rId63"/>
    <p:sldId id="320" r:id="rId64"/>
    <p:sldId id="367" r:id="rId65"/>
    <p:sldId id="344" r:id="rId66"/>
    <p:sldId id="361" r:id="rId67"/>
    <p:sldId id="388" r:id="rId68"/>
    <p:sldId id="387" r:id="rId69"/>
    <p:sldId id="397" r:id="rId70"/>
    <p:sldId id="334" r:id="rId71"/>
    <p:sldId id="403" r:id="rId72"/>
    <p:sldId id="316" r:id="rId73"/>
    <p:sldId id="400" r:id="rId74"/>
    <p:sldId id="333" r:id="rId75"/>
    <p:sldId id="317" r:id="rId76"/>
    <p:sldId id="359" r:id="rId77"/>
    <p:sldId id="337" r:id="rId78"/>
    <p:sldId id="341" r:id="rId79"/>
    <p:sldId id="396" r:id="rId80"/>
    <p:sldId id="407" r:id="rId81"/>
    <p:sldId id="332" r:id="rId82"/>
    <p:sldId id="408" r:id="rId83"/>
    <p:sldId id="348" r:id="rId84"/>
    <p:sldId id="401" r:id="rId85"/>
    <p:sldId id="402" r:id="rId86"/>
    <p:sldId id="428" r:id="rId87"/>
    <p:sldId id="365" r:id="rId88"/>
    <p:sldId id="398" r:id="rId89"/>
    <p:sldId id="429" r:id="rId90"/>
    <p:sldId id="354" r:id="rId91"/>
    <p:sldId id="355" r:id="rId92"/>
    <p:sldId id="352" r:id="rId93"/>
    <p:sldId id="353" r:id="rId94"/>
    <p:sldId id="409" r:id="rId95"/>
    <p:sldId id="325" r:id="rId96"/>
    <p:sldId id="326" r:id="rId97"/>
    <p:sldId id="389" r:id="rId98"/>
    <p:sldId id="305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8"/>
    <p:penClr>
      <a:srgbClr val="FF0000"/>
    </p:penClr>
  </p:showPr>
  <p:clrMru>
    <a:srgbClr val="0000FF"/>
    <a:srgbClr val="8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087" autoAdjust="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09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29114-2CC5-4FE8-B635-7AA68AC3C34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DB28A-2805-44E7-9E30-0FBEB4327E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CFAFC-3D23-4772-8B7F-C9C5D882A8CE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8E9B3-28EA-476E-A8B1-83888FF173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8E9B3-28EA-476E-A8B1-83888FF1734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689C78-2AE0-4BE5-B76D-28951B5D6B2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2F10C-8940-4E38-B164-FBEEA6292EA8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F95B5-CAD3-4574-9A70-24DC67F3A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21" Type="http://schemas.openxmlformats.org/officeDocument/2006/relationships/image" Target="../media/image108.jpe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jpe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101.jpeg"/><Relationship Id="rId22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87940"/>
            <a:ext cx="9144000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ICAR-</a:t>
            </a:r>
            <a:r>
              <a:rPr lang="en-US" sz="32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Krishi</a:t>
            </a:r>
            <a:r>
              <a:rPr lang="en-US" sz="32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Vigyan</a:t>
            </a:r>
            <a:r>
              <a:rPr lang="en-US" sz="32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Kendra</a:t>
            </a:r>
          </a:p>
          <a:p>
            <a:pPr algn="ctr">
              <a:defRPr/>
            </a:pPr>
            <a:r>
              <a:rPr lang="en-US" sz="2400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Santhanpara</a:t>
            </a:r>
            <a:r>
              <a:rPr lang="en-US" sz="2400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P. O.</a:t>
            </a:r>
          </a:p>
          <a:p>
            <a:pPr algn="ctr">
              <a:defRPr/>
            </a:pPr>
            <a:r>
              <a:rPr lang="en-US" sz="24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mericana BT" pitchFamily="18" charset="0"/>
                <a:cs typeface="Times New Roman" pitchFamily="18" charset="0"/>
              </a:rPr>
              <a:t>Idukki - Kerala</a:t>
            </a:r>
          </a:p>
        </p:txBody>
      </p:sp>
      <p:pic>
        <p:nvPicPr>
          <p:cNvPr id="5" name="Picture 7" descr="ICAR EMBLE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0812" y="2206625"/>
            <a:ext cx="6111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APOOJIKVK EMBLE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171700"/>
            <a:ext cx="7683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599" y="762000"/>
            <a:ext cx="8610601" cy="838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prstTxWarp prst="textWave1">
              <a:avLst>
                <a:gd name="adj1" fmla="val 12500"/>
                <a:gd name="adj2" fmla="val -143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n-US" sz="5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ANNUAL REVIEW MEETING </a:t>
            </a:r>
            <a:r>
              <a:rPr lang="en-US" sz="5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2015-16</a:t>
            </a:r>
            <a:endParaRPr lang="en-US" sz="50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 descr="IMG_308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657600"/>
            <a:ext cx="4114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676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800000"/>
                </a:solidFill>
                <a:latin typeface="Arial" charset="0"/>
              </a:rPr>
              <a:t>Annual Report (</a:t>
            </a: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April-2015 </a:t>
            </a:r>
            <a:r>
              <a:rPr lang="en-US" b="1" dirty="0">
                <a:solidFill>
                  <a:srgbClr val="800000"/>
                </a:solidFill>
                <a:latin typeface="Arial" charset="0"/>
              </a:rPr>
              <a:t>to </a:t>
            </a:r>
            <a:r>
              <a:rPr lang="en-US" b="1" dirty="0" smtClean="0">
                <a:solidFill>
                  <a:srgbClr val="800000"/>
                </a:solidFill>
                <a:latin typeface="Arial" charset="0"/>
              </a:rPr>
              <a:t>March-2016)</a:t>
            </a:r>
            <a:endParaRPr lang="en-US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10" name="Content Placeholder 3" descr="PC0702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33814"/>
            <a:ext cx="3886200" cy="291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3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– Oyster Mushroom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– Milky Mushroom</a:t>
                      </a:r>
                      <a:endParaRPr lang="en-US" sz="22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charset="0"/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Ongoing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1406" y="2714620"/>
          <a:ext cx="9001188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3786214"/>
                <a:gridCol w="1000132"/>
                <a:gridCol w="857256"/>
                <a:gridCol w="1928826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yield per bed (till date average)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0.84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Oyster Mushroom yielding good in the months from October till March, Milky Mushroom beds have been prepared in March.  Shall be over by September 2016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85778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214710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Snails and slugs damaged capsules leading to  considerable economic loss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Arial" pitchFamily="34" charset="0"/>
                          <a:cs typeface="Arial" pitchFamily="34" charset="0"/>
                        </a:rPr>
                        <a:t>Pampadumpara</a:t>
                      </a:r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 /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Vinegar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Coffee powder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Yeast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Honey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OFT-3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of snails &amp; slugs in cardamom plantation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999680"/>
            <a:ext cx="3778758" cy="264363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Image result for snails in cardamom sp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857628"/>
            <a:ext cx="1695398" cy="1143008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1610" y="3871012"/>
            <a:ext cx="1789574" cy="112962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3780" y="3857628"/>
            <a:ext cx="1643074" cy="1143008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4" descr="Image result for spray of vinegar  snails and slug affec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5072074"/>
            <a:ext cx="1938334" cy="1500198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5072074"/>
            <a:ext cx="2071702" cy="1500198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/>
          <a:srcRect r="4948"/>
          <a:stretch>
            <a:fillRect/>
          </a:stretch>
        </p:blipFill>
        <p:spPr bwMode="auto">
          <a:xfrm>
            <a:off x="6849039" y="5070601"/>
            <a:ext cx="2152117" cy="1501671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5072074"/>
            <a:ext cx="2000241" cy="150018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2654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T1 - Use of chemicals as directed by pesticide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retail shops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T2 - Spray of Vinegar @ 10ml /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litre</a:t>
                      </a:r>
                      <a:endParaRPr lang="en-US" sz="2200" b="0" baseline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T3 - Spray of Coffee powder @ 10g /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litre</a:t>
                      </a:r>
                      <a:endParaRPr lang="en-US" sz="2200" b="0" baseline="0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T4 - Yeast &amp; Honey Mixture @ (100g:100ml) /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litre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(as trap)</a:t>
                      </a: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Completed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714752"/>
          <a:ext cx="9001188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4143404"/>
                <a:gridCol w="857256"/>
                <a:gridCol w="785818"/>
                <a:gridCol w="857256"/>
                <a:gridCol w="857256"/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T-4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Reduction in snail &amp; slug population at 60 days after treatment %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2.07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1.72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Foliar spray of vinegar @ 10 ml/L of water effectively managed snails and slugs in cardamom field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072098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42902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crop diversification 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Rajakumari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Bio-agents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OFT-4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suitable varieties of Broccoli (</a:t>
                      </a:r>
                      <a:r>
                        <a:rPr kumimoji="0" lang="en-US" sz="22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Brassica</a:t>
                      </a:r>
                      <a:r>
                        <a:rPr kumimoji="0" lang="en-US" sz="2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2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oleracea</a:t>
                      </a:r>
                      <a:r>
                        <a:rPr kumimoji="0" lang="en-US" sz="22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var. </a:t>
                      </a:r>
                      <a:r>
                        <a:rPr kumimoji="0" lang="en-US" sz="22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italica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) for high ranges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E:\SMS\2015-16\OFT-FLD 15-16\OFT FLD snaps\Broccoli\DSCN17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841" y="928670"/>
            <a:ext cx="3810027" cy="28575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SMS\2015-16\OFT-FLD 15-16\OFT FLD snaps\Broccoli\DSCN17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552" y="3857628"/>
            <a:ext cx="3657604" cy="274320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SMS\2015-16\OFT-FLD 15-16\OFT FLD snaps\Broccoli\Media Coverage\24eaa5c4-7bc8-4991-8ee0-6c627c9db6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4"/>
          <a:stretch>
            <a:fillRect/>
          </a:stretch>
        </p:blipFill>
        <p:spPr bwMode="auto">
          <a:xfrm>
            <a:off x="1809752" y="3557255"/>
            <a:ext cx="3048000" cy="325751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285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T1 -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Palam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Samirdhi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T2 - F1 Green Magic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523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Harvested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3" descr="E:\SMS\2015-16\OFT-FLD 15-16\OFT FLD snaps\Broccoli\IMG_0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5" y="1357298"/>
            <a:ext cx="3524275" cy="26432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SMS\2015-16\OFT-FLD 15-16\OFT FLD snaps\Broccoli\IMG-20160112-WA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357297"/>
            <a:ext cx="4714908" cy="2652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7608719"/>
              </p:ext>
            </p:extLst>
          </p:nvPr>
        </p:nvGraphicFramePr>
        <p:xfrm>
          <a:off x="71406" y="4103392"/>
          <a:ext cx="900118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3910034"/>
                <a:gridCol w="762000"/>
                <a:gridCol w="914400"/>
                <a:gridCol w="1985994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Remarks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days to harvesting the head (days)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weight of head (g)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303.2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yield (t/acre)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2.88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3.79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Polyhouse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and rain shelter cultivation of broccoli  is suggested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9001188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735811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Soil acidity leads to zinc and boron deficiency resulting in low yield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Valliyathovala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Lime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Magnesium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Sulphate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Zinc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Sulphate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practices for secondary &amp; micronutrient disorders for tapioca in acid soils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 descr="E:\official\field photo-2015-16\oft fld photos\20151126_1249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4572032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6" name="Picture 3" descr="E:\official\field photo-2015-16\oft fld photos\20151226_1245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9004"/>
          <a:stretch>
            <a:fillRect/>
          </a:stretch>
        </p:blipFill>
        <p:spPr bwMode="auto">
          <a:xfrm>
            <a:off x="4840803" y="3857628"/>
            <a:ext cx="4160353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3"/>
          <a:ext cx="9001188" cy="2637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20376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T1 - Farmers practice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T2 - Foliar spray of 0.5% Mg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+ 0.5% Zn   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at 60 &amp; 90 DAP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T3 - Soil application of Mg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@ 20 kg/ha +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Zn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Sulphate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@ 12.5 kg/ha within 2 months of  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          planting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4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Harvested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2660354"/>
          <a:ext cx="9001188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3571900"/>
                <a:gridCol w="1714512"/>
                <a:gridCol w="1143008"/>
                <a:gridCol w="1143008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Weight of tubers/clump (Kg)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(t/ha)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Cost (0.18 ha)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7200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Return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9300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Net Return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1680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T2 was found effective for managing Mg and Zn deficiency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678661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5143536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Non availability of high yielding varieties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Valliyathovala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Pusa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Nayanjyothi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Pusa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Rudhira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OFT-6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suitable carrot varieties for Idukki district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6" descr="E:\official\field photo-2015-16\oft fld photos\20151226_1223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125" y="3714752"/>
            <a:ext cx="4445031" cy="264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8" name="Picture 7" descr="E:\official\field photo-2015-16\oft fld photos\New folder\20160323_1238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281968" cy="264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64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T1-Farmers practice-Local Variety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T2-Pusa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Nayanjyothi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T3-Pusa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Rudhira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Harvested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2812" y="2143116"/>
          <a:ext cx="9001188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3357618"/>
                <a:gridCol w="1571636"/>
                <a:gridCol w="1285884"/>
                <a:gridCol w="1357290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Weight of tubers/clump (Kg)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650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(t/ha)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Cost (0.06 ha)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3333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Return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7308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Net Return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2888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3975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2.20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Pusa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Rudhira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was found better in yield and weight of tubers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4.jpg"/>
          <p:cNvPicPr>
            <a:picLocks noChangeAspect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3021545" y="1000108"/>
            <a:ext cx="6051049" cy="521497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572032" cy="3022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2928958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Lodging of banana plants nearing maturity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Kavunthy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5</a:t>
                      </a:r>
                    </a:p>
                  </a:txBody>
                  <a:tcPr/>
                </a:tc>
              </a:tr>
              <a:tr h="1163026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Props &amp; Supports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Tying Materials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Collar ring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OFT-7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different props and support for mitigating wind damage in banana (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Nendran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Cropped banana coll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071942"/>
            <a:ext cx="1997076" cy="228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19600" y="985838"/>
            <a:ext cx="4495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Situated in the mid of Kumily - Munnar state high way and geographically it is in the </a:t>
            </a:r>
            <a:r>
              <a:rPr lang="en-US" sz="2000" b="1" i="1" dirty="0">
                <a:solidFill>
                  <a:srgbClr val="0070C0"/>
                </a:solidFill>
                <a:latin typeface="Arial" charset="0"/>
                <a:cs typeface="+mn-cs"/>
              </a:rPr>
              <a:t>Cardamom Hill Reserve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 area of western ghats. </a:t>
            </a:r>
          </a:p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+mn-cs"/>
              </a:rPr>
              <a:t>Point of elevation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	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  <a:cs typeface="+mn-cs"/>
              </a:rPr>
              <a:t>: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1400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metres      above MSL</a:t>
            </a:r>
            <a:endParaRPr lang="en-US" sz="2000" b="1" dirty="0">
              <a:solidFill>
                <a:srgbClr val="0070C0"/>
              </a:solidFill>
              <a:latin typeface="Arial" charset="0"/>
              <a:cs typeface="+mn-cs"/>
            </a:endParaRPr>
          </a:p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+mn-cs"/>
              </a:rPr>
              <a:t>Longitude 		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  <a:cs typeface="+mn-cs"/>
              </a:rPr>
              <a:t>: 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77</a:t>
            </a:r>
            <a:r>
              <a:rPr lang="en-US" sz="2000" baseline="30000" dirty="0" smtClean="0">
                <a:solidFill>
                  <a:srgbClr val="0070C0"/>
                </a:solidFill>
                <a:latin typeface="Arial" charset="0"/>
                <a:cs typeface="+mn-cs"/>
              </a:rPr>
              <a:t>0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10’ E</a:t>
            </a:r>
            <a:endParaRPr lang="en-US" sz="2000" b="1" dirty="0">
              <a:solidFill>
                <a:srgbClr val="0070C0"/>
              </a:solidFill>
              <a:latin typeface="Arial" charset="0"/>
              <a:cs typeface="+mn-cs"/>
            </a:endParaRPr>
          </a:p>
          <a:p>
            <a:pPr marL="273050" indent="-273050" algn="just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en-US" sz="2000" b="1" dirty="0">
                <a:solidFill>
                  <a:srgbClr val="0070C0"/>
                </a:solidFill>
                <a:latin typeface="Arial" charset="0"/>
                <a:cs typeface="+mn-cs"/>
              </a:rPr>
              <a:t>Latitude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 		</a:t>
            </a:r>
            <a:r>
              <a:rPr lang="en-US" sz="2000" b="1" dirty="0" smtClean="0">
                <a:solidFill>
                  <a:srgbClr val="0070C0"/>
                </a:solidFill>
                <a:latin typeface="Arial" charset="0"/>
                <a:cs typeface="+mn-cs"/>
              </a:rPr>
              <a:t>: 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9</a:t>
            </a:r>
            <a:r>
              <a:rPr lang="en-US" sz="2000" baseline="30000" dirty="0" smtClean="0">
                <a:solidFill>
                  <a:srgbClr val="0070C0"/>
                </a:solidFill>
                <a:latin typeface="Arial" charset="0"/>
                <a:cs typeface="+mn-cs"/>
              </a:rPr>
              <a:t>0</a:t>
            </a:r>
            <a:r>
              <a:rPr lang="en-US" sz="2000" dirty="0" smtClean="0">
                <a:solidFill>
                  <a:srgbClr val="0070C0"/>
                </a:solidFill>
                <a:latin typeface="Arial" charset="0"/>
                <a:cs typeface="+mn-cs"/>
              </a:rPr>
              <a:t>  </a:t>
            </a:r>
            <a:r>
              <a:rPr lang="en-US" sz="2000" dirty="0">
                <a:solidFill>
                  <a:srgbClr val="0070C0"/>
                </a:solidFill>
                <a:latin typeface="Arial" charset="0"/>
                <a:cs typeface="+mn-cs"/>
              </a:rPr>
              <a:t>8’  N</a:t>
            </a:r>
          </a:p>
        </p:txBody>
      </p:sp>
      <p:pic>
        <p:nvPicPr>
          <p:cNvPr id="4099" name="Picture 4" descr="Iduk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928670"/>
            <a:ext cx="4102100" cy="55626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0" y="28572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LOCATION &amp; OPERATIONAL AREA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01" name="AutoShape 8"/>
          <p:cNvSpPr>
            <a:spLocks noChangeArrowheads="1"/>
          </p:cNvSpPr>
          <p:nvPr/>
        </p:nvSpPr>
        <p:spPr bwMode="auto">
          <a:xfrm>
            <a:off x="4495800" y="3962400"/>
            <a:ext cx="4495800" cy="2590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2000" b="1" dirty="0" err="1" smtClean="0">
                <a:latin typeface="Arial" charset="0"/>
              </a:rPr>
              <a:t>Panchayats</a:t>
            </a:r>
            <a:endParaRPr lang="en-US" sz="2000" b="1" dirty="0"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Santhanpara, Rajakad, Rajakumari, 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Udumbanchola, Senapathy, Nedumkandam,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 Adimali, Vellathooval, Konnathady,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 Vattavada,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Marayoor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Chinnakkanal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, </a:t>
            </a:r>
            <a:endParaRPr lang="en-US" sz="1800" dirty="0" smtClean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Upputhara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Karunapuram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Kanchiyar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Pallivasal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Thodupuzha, </a:t>
            </a: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Idavetti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1800" dirty="0" err="1" smtClean="0">
                <a:solidFill>
                  <a:schemeClr val="bg1"/>
                </a:solidFill>
                <a:latin typeface="Arial" charset="0"/>
              </a:rPr>
              <a:t>Chakkupallom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 &amp; Vandanmedu.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2643174" y="2214554"/>
            <a:ext cx="142876" cy="1428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714612" y="4786322"/>
            <a:ext cx="142876" cy="1428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867012" y="3571876"/>
            <a:ext cx="142876" cy="1428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428728" y="3643314"/>
            <a:ext cx="142876" cy="1428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– Single propping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T2 - Single propping coupled with tying with nylon ropes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 – Collar ring method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The plants are in the seventh month.  Inputs supplied and shall be tried from the ninth month onwards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3714752"/>
          <a:ext cx="9001188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5072098"/>
                <a:gridCol w="857256"/>
                <a:gridCol w="857256"/>
                <a:gridCol w="785818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T-3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Extent of wind damage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 horzOverflow="overflow"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Wind damage is commonly seen during the months of June-December</a:t>
                      </a: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2-Point Star 4"/>
          <p:cNvSpPr/>
          <p:nvPr/>
        </p:nvSpPr>
        <p:spPr>
          <a:xfrm>
            <a:off x="71406" y="71414"/>
            <a:ext cx="5500726" cy="5072098"/>
          </a:xfrm>
          <a:prstGeom prst="star32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FLD</a:t>
            </a:r>
            <a:endParaRPr lang="en-US" sz="11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714612" y="5429264"/>
          <a:ext cx="609600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Achievement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844" y="374250"/>
          <a:ext cx="8858312" cy="579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/>
                <a:gridCol w="7058052"/>
                <a:gridCol w="1228756"/>
              </a:tblGrid>
              <a:tr h="30480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LIST OF FLDs for 2015-16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D600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>
                    <a:solidFill>
                      <a:srgbClr val="D60093"/>
                    </a:solidFill>
                  </a:tcPr>
                </a:tc>
              </a:tr>
              <a:tr h="518161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Title of Front Line Demonstration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Amount Sanctioned (Rs)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D60093"/>
                    </a:solidFill>
                  </a:tcPr>
                </a:tc>
              </a:tr>
              <a:tr h="1981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Management of cardamom root grub with Entomopathogenic Nematodes (EPN)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24,000.00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INM in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cardamom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11,400.00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Integrated Pest and Disease Management (IPDM) in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bitter gourd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15,050.00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Demonstration of IIHR vegetable special  in cowpea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var. Arka 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Mangala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17,500.00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Column method for production of quality planting materials in black pepper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29,700.00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Demonstration of IISR nutrient mix in black pepper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5,500.00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Popularization of organic kitchen garden in homesteads for nutritional security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6,500.00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81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Utilization of Spent Mushroom Compost (SMC) as a medium for vegetable production in grow bags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7,750.00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Demonstration of Ivermectin injection for control of ecto-endo parasitic infestation in dairy cattle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7,500.00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Popularization of fodder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cafeteria 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 rural </a:t>
                      </a: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households </a:t>
                      </a:r>
                      <a:r>
                        <a:rPr lang="en-US" sz="14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of Idukki district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7,800.00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427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Prophylactic management of Newcastle disease (</a:t>
                      </a:r>
                      <a:r>
                        <a:rPr lang="en-US" sz="14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Ranikhet</a:t>
                      </a: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in poultry using oral pellet vaccine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5,980.00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81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Demonstration of  Arka Microbial Consortium enriched Coco peat for protray vegetable nursery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8,000.00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2886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  <a:endParaRPr lang="en-U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1,46,680.00</a:t>
                      </a:r>
                      <a:endParaRPr lang="en-US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777483"/>
          <a:ext cx="5000660" cy="4360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667"/>
                <a:gridCol w="3536993"/>
              </a:tblGrid>
              <a:tr h="7233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IPM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41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Arial" pitchFamily="34" charset="0"/>
                          <a:cs typeface="Arial" pitchFamily="34" charset="0"/>
                        </a:rPr>
                        <a:t>Pampadumpara</a:t>
                      </a:r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 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7798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EPN</a:t>
                      </a:r>
                    </a:p>
                  </a:txBody>
                  <a:tcPr/>
                </a:tc>
              </a:tr>
              <a:tr h="405078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77041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Soil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application of EPN @ 4 cadavers/plant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0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Management of cardamom root grub with  (EPN)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857232"/>
            <a:ext cx="3857652" cy="271464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5" descr="galeria cadaver applicatio"/>
          <p:cNvPicPr>
            <a:picLocks noChangeAspect="1" noChangeArrowheads="1"/>
          </p:cNvPicPr>
          <p:nvPr/>
        </p:nvPicPr>
        <p:blipFill>
          <a:blip r:embed="rId4" cstate="print"/>
          <a:srcRect b="18487"/>
          <a:stretch>
            <a:fillRect/>
          </a:stretch>
        </p:blipFill>
        <p:spPr bwMode="auto">
          <a:xfrm flipH="1">
            <a:off x="7215206" y="3429000"/>
            <a:ext cx="1747226" cy="1428760"/>
          </a:xfrm>
          <a:prstGeom prst="rect">
            <a:avLst/>
          </a:prstGeom>
          <a:ln w="9525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D:\sudhakar\SAC\OFT &amp; FLD photos  2013-14\IMG_79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7904" y="4857760"/>
            <a:ext cx="2895600" cy="1752600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5214950"/>
            <a:ext cx="1428760" cy="135732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7" y="4929198"/>
            <a:ext cx="2190764" cy="164307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C:\Users\karuppasamyg\AppData\Local\Microsoft\Windows\Temporary Internet Files\Content.Outlook\MPTDKBNJ\DSC034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5429264"/>
            <a:ext cx="1500198" cy="117858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 descr="C:\Users\karuppasamyg\AppData\Local\Microsoft\Windows\Temporary Internet Files\Content.Outlook\MPTDKBNJ\DSC03406.jpg"/>
          <p:cNvPicPr>
            <a:picLocks noChangeAspect="1" noChangeArrowheads="1"/>
          </p:cNvPicPr>
          <p:nvPr/>
        </p:nvPicPr>
        <p:blipFill>
          <a:blip r:embed="rId9" cstate="print"/>
          <a:srcRect l="4382" t="5729" r="17530" b="5729"/>
          <a:stretch>
            <a:fillRect/>
          </a:stretch>
        </p:blipFill>
        <p:spPr bwMode="auto">
          <a:xfrm>
            <a:off x="5370776" y="3429000"/>
            <a:ext cx="1630116" cy="1412184"/>
          </a:xfrm>
          <a:prstGeom prst="rect">
            <a:avLst/>
          </a:prstGeom>
          <a:ln w="9525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3929066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9420"/>
                <a:gridCol w="1285884"/>
                <a:gridCol w="1285884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reduction in root grub attack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cost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358000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310000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Return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776000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488000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1.57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/>
          <a:srcRect l="7760" t="11139" r="11640" b="5569"/>
          <a:stretch>
            <a:fillRect/>
          </a:stretch>
        </p:blipFill>
        <p:spPr bwMode="auto">
          <a:xfrm>
            <a:off x="5929322" y="1643050"/>
            <a:ext cx="3091158" cy="2135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12" descr="D:\sudhakar\photos\IMG_63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71414"/>
            <a:ext cx="2590800" cy="1857388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D:\sudhakar\photos\IMG_6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85716"/>
            <a:ext cx="2214578" cy="184308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karuppasamyg\AppData\Local\Microsoft\Windows\Temporary Internet Files\Content.Outlook\MPTDKBNJ\DSC03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71414"/>
            <a:ext cx="1960547" cy="147094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" name="Picture 3" descr="C:\Users\karuppasamyg\AppData\Local\Microsoft\Windows\Temporary Internet Files\Content.Outlook\MPTDKBNJ\DSC03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912" y="71414"/>
            <a:ext cx="1800244" cy="14209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777483"/>
          <a:ext cx="471487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667"/>
                <a:gridCol w="3251209"/>
              </a:tblGrid>
              <a:tr h="7233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416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Valliyathovala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996457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Lime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Neem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Cake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19:19:19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Azospirillum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VAM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CAN</a:t>
                      </a:r>
                    </a:p>
                  </a:txBody>
                  <a:tcPr/>
                </a:tc>
              </a:tr>
              <a:tr h="405078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77041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Soil test based fertilizer recommendation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along with organic manures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0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nutrient management in cardamom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Picture 4" descr="E:\official\field photo-2015-16\oft fld photos\20151226_1155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57232"/>
            <a:ext cx="4180144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" name="Picture 5" descr="E:\official\field photo-2015-16\oft fld photos\20151126_12373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500438"/>
            <a:ext cx="2000264" cy="3053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3085166"/>
          <a:ext cx="9001188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6346"/>
                <a:gridCol w="714380"/>
                <a:gridCol w="1428760"/>
                <a:gridCol w="2071702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(q/ha)</a:t>
                      </a:r>
                    </a:p>
                  </a:txBody>
                  <a:tcPr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horzOverflow="overflow"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Cost                                                     250000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21800</a:t>
                      </a:r>
                    </a:p>
                  </a:txBody>
                  <a:tcPr horzOverflow="overflow"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Return                                                  653600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414200</a:t>
                      </a:r>
                    </a:p>
                  </a:txBody>
                  <a:tcPr horzOverflow="overflow"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Net Return                                                      403600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196200</a:t>
                      </a:r>
                    </a:p>
                  </a:txBody>
                  <a:tcPr horzOverflow="overflow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2.60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" name="Content Placeholder 5" descr="C:\Users\user\Desktop\field day photos\DSCN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214290"/>
            <a:ext cx="3071835" cy="23038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6" descr="G:\2014-15 photos\field visit 14-15\bison valley field visit-20-8-2014\100NIKON\DSCN00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1"/>
            <a:ext cx="3143272" cy="2357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777483"/>
          <a:ext cx="5072098" cy="3314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8"/>
                <a:gridCol w="2857520"/>
              </a:tblGrid>
              <a:tr h="365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IPDM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851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Arial" pitchFamily="34" charset="0"/>
                          <a:cs typeface="Arial" pitchFamily="34" charset="0"/>
                        </a:rPr>
                        <a:t>Pampadumpara</a:t>
                      </a:r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 /10</a:t>
                      </a:r>
                    </a:p>
                  </a:txBody>
                  <a:tcPr/>
                </a:tc>
              </a:tr>
              <a:tr h="1996457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Trichoderma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IIHR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Neem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soap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Cuelure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trap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Indoxacarb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Imdachlopride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Mancozeb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&amp;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Zineb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0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FLD-3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Arial" pitchFamily="34" charset="0"/>
                          <a:cs typeface="Arial" pitchFamily="34" charset="0"/>
                        </a:rPr>
                        <a:t>Integrated Pest and Disease Management (IPDM) in Bitter gourd</a:t>
                      </a:r>
                      <a:endParaRPr kumimoji="0" lang="en-US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857232"/>
            <a:ext cx="3286148" cy="385765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2071702" cy="278608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5" cstate="print"/>
          <a:srcRect b="18294"/>
          <a:stretch>
            <a:fillRect/>
          </a:stretch>
        </p:blipFill>
        <p:spPr bwMode="auto">
          <a:xfrm>
            <a:off x="2428860" y="4071942"/>
            <a:ext cx="2071702" cy="2626627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3940514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7982"/>
                <a:gridCol w="1285884"/>
                <a:gridCol w="1357322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reduction in pest and disease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cost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240000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210000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Return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375000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290000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1.38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2844" y="214290"/>
          <a:ext cx="8858312" cy="3012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312"/>
              </a:tblGrid>
              <a:tr h="357190">
                <a:tc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2585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Seed treatment  with </a:t>
                      </a:r>
                      <a:r>
                        <a:rPr kumimoji="0" lang="en-US" sz="2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Trichoderma</a:t>
                      </a:r>
                      <a:r>
                        <a:rPr kumimoji="0" lang="en-US" sz="2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harzianum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@ 5g/kg of seeds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Apply 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Trichoderma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enriched  with FYM @ 1kg in 100kg of  FYM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Application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neem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cake 250 kg/ha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Placement 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Cuelure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traps @ 4 traps/acre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Foliar spray of IIHR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Neem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soap  @ 10g/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litre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ETL based application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Indoxacarb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@ 0.5 ml/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litre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Imidachloprid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@ 0.5ml/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litre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Mancozeb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@  2g/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litre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Zineb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@ 2g/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litre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7162800" y="6572250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Bapooji  Krishi  Vigyan  Kendra - Idukki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872421503"/>
              </p:ext>
            </p:extLst>
          </p:nvPr>
        </p:nvGraphicFramePr>
        <p:xfrm>
          <a:off x="71438" y="857250"/>
          <a:ext cx="4805362" cy="295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501"/>
                <a:gridCol w="3252861"/>
              </a:tblGrid>
              <a:tr h="762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 marL="91439" marR="91439" marT="45722" marB="45722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 marL="91439" marR="91439" marT="45722" marB="45722">
                    <a:solidFill>
                      <a:schemeClr val="accent2"/>
                    </a:solidFill>
                  </a:tcPr>
                </a:tc>
              </a:tr>
              <a:tr h="1097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Chemmanar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Rajakumari,Konnathady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2" marB="45722"/>
                </a:tc>
              </a:tr>
              <a:tr h="1097338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9" marR="91439" marT="45722" marB="45722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IIHR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Veg. special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Seeds-</a:t>
                      </a:r>
                      <a:r>
                        <a:rPr lang="en-US" sz="2200" b="0" dirty="0" err="1" smtClean="0">
                          <a:latin typeface="Arial" pitchFamily="34" charset="0"/>
                          <a:cs typeface="Arial" pitchFamily="34" charset="0"/>
                        </a:rPr>
                        <a:t>Arka</a:t>
                      </a: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dirty="0" err="1" smtClean="0">
                          <a:latin typeface="Arial" pitchFamily="34" charset="0"/>
                          <a:cs typeface="Arial" pitchFamily="34" charset="0"/>
                        </a:rPr>
                        <a:t>Mangala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9" marR="91439" marT="45722" marB="45722"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>
                <a:solidFill>
                  <a:prstClr val="white"/>
                </a:solidFill>
                <a:cs typeface="Arial" charset="0"/>
              </a:rPr>
              <a:t>ANNUAL REPORT 2014-15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897640"/>
              </p:ext>
            </p:extLst>
          </p:nvPr>
        </p:nvGraphicFramePr>
        <p:xfrm>
          <a:off x="71438" y="71438"/>
          <a:ext cx="9001125" cy="785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25"/>
                <a:gridCol w="8001000"/>
              </a:tblGrid>
              <a:tr h="785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FLD-4</a:t>
                      </a:r>
                    </a:p>
                  </a:txBody>
                  <a:tcPr marL="91439" marR="91439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Demonstration of IIHR vegetable special in cowpea var.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Arka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Mangala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.</a:t>
                      </a:r>
                    </a:p>
                  </a:txBody>
                  <a:tcPr marL="91439" marR="91439"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784" y="1009338"/>
            <a:ext cx="3429416" cy="2572062"/>
          </a:xfrm>
        </p:spPr>
      </p:pic>
      <p:pic>
        <p:nvPicPr>
          <p:cNvPr id="12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886200"/>
            <a:ext cx="3454400" cy="25908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78136"/>
            <a:ext cx="3578225" cy="268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74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9" descr="Strbkgn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1027"/>
          <p:cNvSpPr txBox="1">
            <a:spLocks noChangeArrowheads="1"/>
          </p:cNvSpPr>
          <p:nvPr/>
        </p:nvSpPr>
        <p:spPr bwMode="auto">
          <a:xfrm>
            <a:off x="685800" y="12192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Dr. </a:t>
            </a:r>
            <a:r>
              <a:rPr lang="en-US" sz="2200" b="1" dirty="0" err="1" smtClean="0">
                <a:solidFill>
                  <a:srgbClr val="000099"/>
                </a:solidFill>
              </a:rPr>
              <a:t>Binu</a:t>
            </a:r>
            <a:r>
              <a:rPr lang="en-US" sz="2200" b="1" dirty="0" smtClean="0">
                <a:solidFill>
                  <a:srgbClr val="000099"/>
                </a:solidFill>
              </a:rPr>
              <a:t> John Sam (SMS – Horticulture &amp; PC </a:t>
            </a:r>
            <a:r>
              <a:rPr lang="en-US" sz="2200" b="1" dirty="0" err="1" smtClean="0">
                <a:solidFill>
                  <a:srgbClr val="000099"/>
                </a:solidFill>
              </a:rPr>
              <a:t>i/c</a:t>
            </a:r>
            <a:r>
              <a:rPr lang="en-US" sz="2200" b="1" dirty="0" smtClean="0">
                <a:solidFill>
                  <a:srgbClr val="000099"/>
                </a:solidFill>
              </a:rPr>
              <a:t>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Dr</a:t>
            </a:r>
            <a:r>
              <a:rPr lang="en-US" sz="2200" b="1" dirty="0">
                <a:solidFill>
                  <a:srgbClr val="000099"/>
                </a:solidFill>
              </a:rPr>
              <a:t>. S. Jayababu (SMS – Animal Science</a:t>
            </a:r>
            <a:r>
              <a:rPr lang="en-US" sz="2200" b="1" dirty="0" smtClean="0">
                <a:solidFill>
                  <a:srgbClr val="000099"/>
                </a:solidFill>
              </a:rPr>
              <a:t>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Ms. Manju Jincy Varghese (SMS – Soil Science)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Dr. Benjamin Mathew (SMS – Agri. Extension)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Mr. Sudhakar Soundarajan (SMS – Plant Protection)</a:t>
            </a:r>
            <a:endParaRPr lang="en-US" sz="2200" b="1" dirty="0">
              <a:solidFill>
                <a:srgbClr val="000099"/>
              </a:solidFill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Ms. Jayisy </a:t>
            </a:r>
            <a:r>
              <a:rPr lang="en-US" sz="2200" b="1" dirty="0">
                <a:solidFill>
                  <a:srgbClr val="000099"/>
                </a:solidFill>
              </a:rPr>
              <a:t>Joseph (Programme Assistant – Home Science)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Ms. Rachel </a:t>
            </a:r>
            <a:r>
              <a:rPr lang="en-US" sz="2200" b="1" dirty="0">
                <a:solidFill>
                  <a:srgbClr val="000099"/>
                </a:solidFill>
              </a:rPr>
              <a:t>Skaria </a:t>
            </a:r>
            <a:r>
              <a:rPr lang="en-US" sz="2200" b="1" dirty="0" smtClean="0">
                <a:solidFill>
                  <a:srgbClr val="000099"/>
                </a:solidFill>
              </a:rPr>
              <a:t>(Programme Assistant – Rural Craft)</a:t>
            </a:r>
            <a:endParaRPr lang="en-US" sz="2200" b="1" dirty="0">
              <a:solidFill>
                <a:srgbClr val="000099"/>
              </a:solidFill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000099"/>
                </a:solidFill>
              </a:rPr>
              <a:t>Mr. Biju </a:t>
            </a:r>
            <a:r>
              <a:rPr lang="en-US" sz="2200" b="1" dirty="0">
                <a:solidFill>
                  <a:srgbClr val="000099"/>
                </a:solidFill>
              </a:rPr>
              <a:t>Narayanan (Programme Assistant – Computer)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</a:pPr>
            <a:endParaRPr lang="en-US" sz="2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VACANT POSTS </a:t>
            </a:r>
            <a:r>
              <a:rPr lang="en-US" sz="22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(recruitment progressing)</a:t>
            </a:r>
            <a:endParaRPr lang="en-US" sz="22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>
                <a:solidFill>
                  <a:srgbClr val="FF0066"/>
                </a:solidFill>
              </a:rPr>
              <a:t>Programme </a:t>
            </a:r>
            <a:r>
              <a:rPr lang="en-US" sz="2200" b="1" dirty="0" smtClean="0">
                <a:solidFill>
                  <a:srgbClr val="FF0066"/>
                </a:solidFill>
              </a:rPr>
              <a:t>Coordinator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v"/>
            </a:pPr>
            <a:r>
              <a:rPr lang="en-US" sz="2200" b="1" dirty="0" smtClean="0">
                <a:solidFill>
                  <a:srgbClr val="FF0066"/>
                </a:solidFill>
              </a:rPr>
              <a:t>Subject Matter Specialist - Agronomy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5357"/>
          <a:ext cx="3857652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35745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Integrated Pest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Udumbanchola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/3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Poles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Mesh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Compost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Rooted Pepper cuttings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irrigation lines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76012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Ongoing.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Started in February 2016 only.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7858180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FLD-5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  <a:defRPr/>
                      </a:pPr>
                      <a:r>
                        <a:rPr lang="en-US" sz="2400" b="1" dirty="0" smtClean="0">
                          <a:latin typeface="Arial" pitchFamily="34" charset="0"/>
                          <a:cs typeface="Arial" pitchFamily="34" charset="0"/>
                        </a:rPr>
                        <a:t>Column Method for production of quality planting materials in Black Pepper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 descr="DSC_7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722668" y="2135327"/>
            <a:ext cx="4643470" cy="3087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071942"/>
          <a:ext cx="9001188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2714644"/>
                <a:gridCol w="2428892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Visual stand of the crop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More robust and green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Normal growth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 of cuttings per vine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DSC_7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500042"/>
            <a:ext cx="4786314" cy="3182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004673113"/>
              </p:ext>
            </p:extLst>
          </p:nvPr>
        </p:nvGraphicFramePr>
        <p:xfrm>
          <a:off x="71406" y="857232"/>
          <a:ext cx="4643470" cy="417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3143272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Santhanpara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Rajakumari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IISR micro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mix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Hand sprayer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788688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POP + two sprays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of </a:t>
                      </a: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IISR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Black Pepper Micronutrient mix (5g/l)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6618917"/>
              </p:ext>
            </p:extLst>
          </p:nvPr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FLD-6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Demonstration of IISR Nutrient mix in Black Pepper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E:\SMS\2015-16\OFT-FLD 15-16\OFT FLD snaps\IISR Black Pepper\14468185898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191000" cy="5588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4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5535407"/>
              </p:ext>
            </p:extLst>
          </p:nvPr>
        </p:nvGraphicFramePr>
        <p:xfrm>
          <a:off x="71406" y="4226266"/>
          <a:ext cx="9001188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 (Quintal per acre)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12.37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15.44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1.13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146" name="Picture 2" descr="E:\SMS\2015-16\OFT-FLD 15-16\OFT FLD snaps\IISR Black Pepper\1446818586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90055"/>
            <a:ext cx="3048000" cy="4064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SMS\2015-16\Snaps\Snap\DSCN14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3048000" cy="406400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61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286280" cy="457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786082"/>
              </a:tblGrid>
              <a:tr h="654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Organic farming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943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latin typeface="Arial" pitchFamily="34" charset="0"/>
                          <a:cs typeface="Arial" pitchFamily="34" charset="0"/>
                        </a:rPr>
                        <a:t>Erattayar</a:t>
                      </a: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200" baseline="0" dirty="0" err="1" smtClean="0">
                          <a:latin typeface="Arial" pitchFamily="34" charset="0"/>
                          <a:cs typeface="Arial" pitchFamily="34" charset="0"/>
                        </a:rPr>
                        <a:t>Santhanpara</a:t>
                      </a: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43006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Seeds, bio-agents</a:t>
                      </a:r>
                    </a:p>
                  </a:txBody>
                  <a:tcPr/>
                </a:tc>
              </a:tr>
              <a:tr h="366724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18875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Use of bio-agents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in organic farming increase the yield of vegetables in kitchen garden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Popularization of organic kitchen garden in homesteads      for nutritional security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C:\Users\Shaji\Desktop\jaisy kvk\kitchen garden\DSC07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4143404" cy="2928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" name="Picture 5" descr="C:\Users\Shaji\Desktop\jaisy kvk\kitchen garden\DSC07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928670"/>
            <a:ext cx="4143404" cy="264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865392"/>
          <a:ext cx="9001188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1.73</a:t>
                      </a:r>
                      <a:endParaRPr lang="en-IN" sz="2200" b="1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b="1" dirty="0" smtClean="0"/>
                        <a:t>1.36</a:t>
                      </a:r>
                      <a:endParaRPr lang="en-IN" sz="2200" b="1" dirty="0"/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Shaji\Desktop\jaisy kvk\kitchen garden\DSC072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14356"/>
            <a:ext cx="4286280" cy="3214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Content Placeholder 10" descr="DSC0714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714356"/>
            <a:ext cx="4324352" cy="3214710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2014203121541.jpg"/>
          <p:cNvPicPr>
            <a:picLocks noChangeAspect="1"/>
          </p:cNvPicPr>
          <p:nvPr/>
        </p:nvPicPr>
        <p:blipFill>
          <a:blip r:embed="rId2"/>
          <a:srcRect l="35518" b="18605"/>
          <a:stretch>
            <a:fillRect/>
          </a:stretch>
        </p:blipFill>
        <p:spPr bwMode="auto">
          <a:xfrm>
            <a:off x="4500562" y="928688"/>
            <a:ext cx="4429126" cy="27860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392909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428892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Integrated Pest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Kavunthy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Bio-agents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Grow-bags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83156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Spent Mushroom Compost along with top soil and organic manure @ 1:1:1 was found to be a good media for vegetable cultivation in grow-bags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Utilization of Spent Mushroom Compost (SMC) as a medium for vegetable production in grow bags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500562" y="4071942"/>
          <a:ext cx="442915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56"/>
              </a:tblGrid>
              <a:tr h="26368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Crops grown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368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Amaranthus</a:t>
                      </a:r>
                      <a:r>
                        <a:rPr lang="en-US" sz="2400" dirty="0" smtClean="0"/>
                        <a:t>, </a:t>
                      </a:r>
                      <a:r>
                        <a:rPr lang="en-US" sz="2400" dirty="0" err="1" smtClean="0"/>
                        <a:t>Brinjal</a:t>
                      </a:r>
                      <a:r>
                        <a:rPr lang="en-US" sz="2400" dirty="0" smtClean="0"/>
                        <a:t>, Chilly, Tomato, Cowpea (</a:t>
                      </a:r>
                      <a:r>
                        <a:rPr lang="en-US" sz="2400" dirty="0" err="1" smtClean="0"/>
                        <a:t>Kutti</a:t>
                      </a:r>
                      <a:r>
                        <a:rPr lang="en-US" sz="2400" dirty="0" smtClean="0"/>
                        <a:t>), </a:t>
                      </a:r>
                      <a:r>
                        <a:rPr lang="en-US" sz="2400" dirty="0" err="1" smtClean="0"/>
                        <a:t>Moringa</a:t>
                      </a:r>
                      <a:r>
                        <a:rPr lang="en-US" sz="2400" dirty="0" smtClean="0"/>
                        <a:t> beans, Carrot, Beetroot, </a:t>
                      </a:r>
                      <a:r>
                        <a:rPr lang="en-US" sz="2400" dirty="0" err="1" smtClean="0"/>
                        <a:t>Pudhina</a:t>
                      </a:r>
                      <a:r>
                        <a:rPr lang="en-US" sz="2400" dirty="0" smtClean="0"/>
                        <a:t>, Clove beans, winged Beans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071942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214"/>
                <a:gridCol w="2643206"/>
                <a:gridCol w="2571768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Visual Stand of the crop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Very good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Good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Yield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172kg/50 bags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144kg/50 bags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IMG_20160407_163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4" y="785794"/>
            <a:ext cx="3786182" cy="2839637"/>
          </a:xfrm>
          <a:prstGeom prst="rect">
            <a:avLst/>
          </a:prstGeom>
        </p:spPr>
      </p:pic>
      <p:pic>
        <p:nvPicPr>
          <p:cNvPr id="9" name="Picture 8" descr="IMG_20160407_164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60" y="857232"/>
            <a:ext cx="3786182" cy="2839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3"/>
          <a:ext cx="3643338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143140"/>
              </a:tblGrid>
              <a:tr h="6951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Disease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010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Nedumkandam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069677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Inj.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Ivermectin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89295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32247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Subcutaneous  Injection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Ivermectin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is recommended for control of 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Ecto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-Endo Parasitic infestation to improve body growth performance as well as milk production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FLD-9</a:t>
                      </a:r>
                      <a:endParaRPr kumimoji="0" lang="en-US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Demonstration of Inj.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Ivermectin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for control of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Ecto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-Endo parasitic infestation in dairy cattle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DSC0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928670"/>
            <a:ext cx="4286280" cy="3214710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57620" y="4286256"/>
          <a:ext cx="5072098" cy="219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396"/>
                <a:gridCol w="1071570"/>
                <a:gridCol w="1000132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 of Milk Production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in body weight (%)                                                                                                      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713 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903 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1.90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500066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119"/>
                <a:gridCol w="3409541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Animal nutrition and production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Nedumkandam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10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COFS 29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Desmanthus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Agathi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Subabul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Anjan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grass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Seeds of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Stylosanthes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496282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Create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awareness among farmers about mixed fodder system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7858180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Popularization of Fodder Cafeteria in rural households of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Idukki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district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H:\New Fol(2)\DSC001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857620" cy="27860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14" descr="H:\New Fol(2)\DSC001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5" y="3786190"/>
            <a:ext cx="3857650" cy="27146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990600"/>
          <a:ext cx="8229600" cy="502920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8229600"/>
              </a:tblGrid>
              <a:tr h="481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Thrust Areas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Nutrient Management in major crops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IPDM in major Plantation and Vegetable crops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17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Integrated Sustainable Farming System models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33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Organic farming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Scientific management of livestock and poultry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Improvement in reproductive efficiency in dairy cattle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D5EA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Feed and Nutrient Management in livestock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  <a:tr h="401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Value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addition of under utilized crops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06" y="4071942"/>
          <a:ext cx="900118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 of milk production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698 L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860 L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1.63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2.23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DSC0019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7"/>
            <a:ext cx="257176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9396" t="2545" r="7382"/>
          <a:stretch>
            <a:fillRect/>
          </a:stretch>
        </p:blipFill>
        <p:spPr bwMode="auto">
          <a:xfrm>
            <a:off x="6072198" y="1000108"/>
            <a:ext cx="2857520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5" y="1000108"/>
            <a:ext cx="2857519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3"/>
          <a:ext cx="3786214" cy="5285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711"/>
                <a:gridCol w="2361503"/>
              </a:tblGrid>
              <a:tr h="710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Animal nutrition and production management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10229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Nedumkandam /20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212553"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18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Newcastle Disease oral pellet vaccine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Anti stress medicines</a:t>
                      </a:r>
                    </a:p>
                  </a:txBody>
                  <a:tcPr/>
                </a:tc>
              </a:tr>
              <a:tr h="397797">
                <a:tc gridSpan="2"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18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30602">
                <a:tc gridSpan="2"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Arial" pitchFamily="34" charset="0"/>
                          <a:cs typeface="Arial" pitchFamily="34" charset="0"/>
                        </a:rPr>
                        <a:t>Create</a:t>
                      </a:r>
                      <a:r>
                        <a:rPr lang="en-US" sz="1800" b="0" baseline="0" dirty="0" smtClean="0">
                          <a:latin typeface="Arial" pitchFamily="34" charset="0"/>
                          <a:cs typeface="Arial" pitchFamily="34" charset="0"/>
                        </a:rPr>
                        <a:t> awareness among farmers about  new scientific Technologies for prevention &amp; control of Poultry diseases.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Highly effective to overcome  poultry diseases and improve financial status</a:t>
                      </a:r>
                      <a:endParaRPr lang="en-US" sz="18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7858180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FLD-11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Prophylactic management of Newcastle disease (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Ranikhet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) in poultry using oral pellet vaccine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Oral pellet vacc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7" y="928670"/>
            <a:ext cx="5072098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071934" y="4000504"/>
          <a:ext cx="4929254" cy="2112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238"/>
                <a:gridCol w="1071570"/>
                <a:gridCol w="1214446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73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Mortality rate  (%)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Eggs Production in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530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BCR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1.70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SMS\2015-16\OFT-FLD 15-16\OFT FLD snaps\Protray\IMG_20151106_134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1981200" cy="264160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491483549"/>
              </p:ext>
            </p:extLst>
          </p:nvPr>
        </p:nvGraphicFramePr>
        <p:xfrm>
          <a:off x="71406" y="838200"/>
          <a:ext cx="4957794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3457596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Thematic area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Crop improvement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Erattayar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Rajakumari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 smtClean="0">
                          <a:latin typeface="Arial" pitchFamily="34" charset="0"/>
                          <a:cs typeface="Arial" pitchFamily="34" charset="0"/>
                        </a:rPr>
                        <a:t>Arka</a:t>
                      </a: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microbial consortium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2000" b="0" dirty="0" err="1" smtClean="0">
                          <a:latin typeface="Arial" pitchFamily="34" charset="0"/>
                          <a:cs typeface="Arial" pitchFamily="34" charset="0"/>
                        </a:rPr>
                        <a:t>Protrays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2000" b="0" dirty="0" smtClean="0">
                          <a:latin typeface="Arial" pitchFamily="34" charset="0"/>
                          <a:cs typeface="Arial" pitchFamily="34" charset="0"/>
                        </a:rPr>
                        <a:t> Vermiculite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Perlite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Coco peat</a:t>
                      </a:r>
                    </a:p>
                  </a:txBody>
                  <a:tcPr/>
                </a:tc>
              </a:tr>
              <a:tr h="378329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Recommendation</a:t>
                      </a:r>
                      <a:endParaRPr lang="en-US" sz="22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078248">
                <a:tc gridSpan="2">
                  <a:txBody>
                    <a:bodyPr/>
                    <a:lstStyle/>
                    <a:p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Coco peat enriched with </a:t>
                      </a:r>
                      <a:r>
                        <a:rPr lang="en-US" sz="2200" b="0" dirty="0" err="1" smtClean="0">
                          <a:latin typeface="Arial" pitchFamily="34" charset="0"/>
                          <a:cs typeface="Arial" pitchFamily="34" charset="0"/>
                        </a:rPr>
                        <a:t>Arka</a:t>
                      </a:r>
                      <a:r>
                        <a:rPr lang="en-US" sz="2200" b="0" dirty="0" smtClean="0">
                          <a:latin typeface="Arial" pitchFamily="34" charset="0"/>
                          <a:cs typeface="Arial" pitchFamily="34" charset="0"/>
                        </a:rPr>
                        <a:t> microbial consortium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as </a:t>
                      </a:r>
                      <a:r>
                        <a:rPr lang="en-US" sz="22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protray</a:t>
                      </a:r>
                      <a:r>
                        <a:rPr lang="en-US" sz="2200" b="0" baseline="0" dirty="0" smtClean="0">
                          <a:latin typeface="Arial" pitchFamily="34" charset="0"/>
                          <a:cs typeface="Arial" pitchFamily="34" charset="0"/>
                        </a:rPr>
                        <a:t> media for vegetable nursery.</a:t>
                      </a:r>
                      <a:endParaRPr lang="en-US" sz="2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2601770"/>
              </p:ext>
            </p:extLst>
          </p:nvPr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4"/>
                <a:gridCol w="7715304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FLD-12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Demonstration of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Arka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Microbial consortium enriched coco peat for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protray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vegetable nursery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5" descr="E:\SMS\2015-16\OFT-FLD 15-16\OFT FLD snaps\Protray\IMG_20160111_1517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59"/>
          <a:stretch>
            <a:fillRect/>
          </a:stretch>
        </p:blipFill>
        <p:spPr bwMode="auto">
          <a:xfrm>
            <a:off x="6705600" y="914400"/>
            <a:ext cx="2340527" cy="35052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7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8567343"/>
              </p:ext>
            </p:extLst>
          </p:nvPr>
        </p:nvGraphicFramePr>
        <p:xfrm>
          <a:off x="71406" y="4226266"/>
          <a:ext cx="900118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48"/>
                <a:gridCol w="1071570"/>
                <a:gridCol w="107157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RESULT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Demo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Check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Germination percentage (%)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82.8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93.63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seedling height during transplanting (cm)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19.75</a:t>
                      </a:r>
                    </a:p>
                  </a:txBody>
                  <a:tcPr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Average days for transplanting (days)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24.15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18.23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3" name="Picture 3" descr="E:\SMS\2015-16\OFT-FLD 15-16\OFT FLD snaps\Protray\DSCN1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7764" y="220980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SMS\2015-16\OFT-FLD 15-16\OFT FLD snaps\Protray\DSCN15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6250"/>
            <a:ext cx="4241800" cy="31813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SMS\2015-16\OFT-FLD 15-16\OFT FLD snaps\Protray\DSCN18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2362200" cy="3115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8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-24"/>
          <a:ext cx="9144000" cy="655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3399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1214422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January, 2016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0"/>
          <a:ext cx="762000" cy="649127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49127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SAC MEETING </a:t>
                      </a:r>
                      <a:endParaRPr lang="en-US" sz="3600" dirty="0"/>
                    </a:p>
                  </a:txBody>
                  <a:tcPr vert="vert270" anchor="ctr"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571744"/>
            <a:ext cx="4000529" cy="300039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571744"/>
            <a:ext cx="4000528" cy="300039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0" y="914400"/>
            <a:ext cx="4419600" cy="457200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Newsletter released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Newsl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571612"/>
            <a:ext cx="3857652" cy="507001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0" y="285728"/>
            <a:ext cx="4419600" cy="457200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Leaflets / booklets published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01287"/>
            <a:ext cx="3963086" cy="27897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1000107"/>
            <a:ext cx="2428892" cy="36299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1000107"/>
            <a:ext cx="2428892" cy="36150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58807"/>
            <a:ext cx="3961279" cy="26420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Bio-Hub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4" descr="Visit to the Bio-Hub of KVK (15-04-201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22" y="1714488"/>
            <a:ext cx="6286512" cy="417986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:\Documents and Settings\user\Desktop\Sudhakar photos\20160117_1708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658100" y="342900"/>
            <a:ext cx="18288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1110851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 descr="C:\Documents and Settings\user\Desktop\Sudhakar photos\20160117_1708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168048" y="3994753"/>
            <a:ext cx="1741103" cy="1066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334000"/>
            <a:ext cx="10668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7948" y="3429000"/>
            <a:ext cx="1110851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999" y="3429000"/>
            <a:ext cx="10668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799" y="5181600"/>
            <a:ext cx="11430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999" y="5181600"/>
            <a:ext cx="10668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Picture 3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7999" y="3429001"/>
            <a:ext cx="1229993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 descr="C:\Documents and Settings\user\Desktop\Sudhakar photos\20160117_1708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740048" y="3766153"/>
            <a:ext cx="1741103" cy="1066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Picture 36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5105401"/>
            <a:ext cx="1219200" cy="1752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77200" y="5105400"/>
            <a:ext cx="10668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77232" y="2133600"/>
            <a:ext cx="10668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1828800"/>
            <a:ext cx="11430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0" y="3505200"/>
            <a:ext cx="12192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43800" y="914400"/>
            <a:ext cx="10668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62601" y="762000"/>
            <a:ext cx="106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53200" y="838200"/>
            <a:ext cx="10668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1143008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19200" y="0"/>
            <a:ext cx="10668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1752600"/>
            <a:ext cx="11430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19200" y="1752600"/>
            <a:ext cx="10668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9200" y="3810000"/>
            <a:ext cx="10668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3603955"/>
            <a:ext cx="1143000" cy="1425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C:\Documents and Settings\user\Desktop\Sudhakar photos\20160117_1708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42900" y="5372100"/>
            <a:ext cx="18288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C:\Documents and Settings\user\Desktop\Sudhakar photos\20160117_170832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5400000">
            <a:off x="898132" y="5426468"/>
            <a:ext cx="1708936" cy="106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1"/>
            <a:ext cx="1229993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C:\Documents and Settings\user\Desktop\Sudhakar photos\20160117_1708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44249" y="337153"/>
            <a:ext cx="1741103" cy="1066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201" y="1676401"/>
            <a:ext cx="1219200" cy="1752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1" y="1676400"/>
            <a:ext cx="10668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85800" y="3429000"/>
            <a:ext cx="8458200" cy="609600"/>
          </a:xfrm>
          <a:prstGeom prst="rect">
            <a:avLst/>
          </a:prstGeom>
          <a:solidFill>
            <a:srgbClr val="007434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Bodoni MT Black" pitchFamily="18" charset="0"/>
              </a:rPr>
              <a:t>Sponsored by Kerala State Planning Board  </a:t>
            </a:r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4617B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Block Arc 18"/>
          <p:cNvSpPr/>
          <p:nvPr/>
        </p:nvSpPr>
        <p:spPr>
          <a:xfrm>
            <a:off x="4724400" y="0"/>
            <a:ext cx="4419600" cy="3429000"/>
          </a:xfrm>
          <a:prstGeom prst="blockArc">
            <a:avLst>
              <a:gd name="adj1" fmla="val 171599"/>
              <a:gd name="adj2" fmla="val 148912"/>
              <a:gd name="adj3" fmla="val 24916"/>
            </a:avLst>
          </a:prstGeom>
          <a:solidFill>
            <a:srgbClr val="00743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638800" y="1295400"/>
            <a:ext cx="2590800" cy="685800"/>
          </a:xfrm>
          <a:prstGeom prst="rect">
            <a:avLst/>
          </a:prstGeom>
          <a:solidFill>
            <a:schemeClr val="accent2"/>
          </a:solidFill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4617B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BIO-HUB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4617B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362200" y="5105400"/>
            <a:ext cx="11430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Rounded Rectangle 42"/>
          <p:cNvSpPr/>
          <p:nvPr/>
        </p:nvSpPr>
        <p:spPr>
          <a:xfrm>
            <a:off x="428596" y="214290"/>
            <a:ext cx="4419600" cy="457200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Leaflets published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71406" y="533400"/>
            <a:ext cx="8991600" cy="3810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charset="0"/>
              </a:rPr>
              <a:t>TECHNO POSHAN 2016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(Technology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Week Celebration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19</a:t>
            </a:r>
            <a:r>
              <a:rPr lang="en-US" sz="1800" b="1" baseline="30000" dirty="0" smtClean="0">
                <a:solidFill>
                  <a:schemeClr val="bg1"/>
                </a:solidFill>
                <a:latin typeface="Arial" charset="0"/>
              </a:rPr>
              <a:t>th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– 22</a:t>
            </a:r>
            <a:r>
              <a:rPr lang="en-US" b="1" baseline="30000" dirty="0" smtClean="0">
                <a:solidFill>
                  <a:schemeClr val="bg1"/>
                </a:solidFill>
                <a:latin typeface="Arial" charset="0"/>
              </a:rPr>
              <a:t>nd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January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, 2016)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96000" y="6044625"/>
            <a:ext cx="2895600" cy="5847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Presidential address by KVK Chairperson Smt. </a:t>
            </a:r>
            <a:r>
              <a:rPr lang="en-US" sz="1600" b="1" dirty="0" err="1" smtClean="0">
                <a:solidFill>
                  <a:schemeClr val="bg1"/>
                </a:solidFill>
              </a:rPr>
              <a:t>Deenamma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124200" y="6044625"/>
            <a:ext cx="28956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Technical Session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096000" y="3149025"/>
            <a:ext cx="2895600" cy="338554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MLA visiting KVK Stall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52400" y="3149025"/>
            <a:ext cx="2819400" cy="5847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1600" b="1" dirty="0" smtClean="0">
                <a:solidFill>
                  <a:schemeClr val="bg1"/>
                </a:solidFill>
              </a:rPr>
              <a:t> Day inauguration by Panchayat President Smt. </a:t>
            </a:r>
            <a:r>
              <a:rPr lang="en-US" sz="1600" b="1" dirty="0" err="1" smtClean="0">
                <a:solidFill>
                  <a:schemeClr val="bg1"/>
                </a:solidFill>
              </a:rPr>
              <a:t>Jisha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3802" y="6048172"/>
            <a:ext cx="3048000" cy="5847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Bio-hub inauguration and visit by Hon. MLA </a:t>
            </a:r>
            <a:r>
              <a:rPr lang="en-US" sz="1600" b="1" dirty="0" err="1" smtClean="0">
                <a:solidFill>
                  <a:schemeClr val="bg1"/>
                </a:solidFill>
              </a:rPr>
              <a:t>Shri</a:t>
            </a:r>
            <a:r>
              <a:rPr lang="en-US" sz="1600" b="1" dirty="0" smtClean="0">
                <a:solidFill>
                  <a:schemeClr val="bg1"/>
                </a:solidFill>
              </a:rPr>
              <a:t>. K.K. </a:t>
            </a:r>
            <a:r>
              <a:rPr lang="en-US" sz="1600" b="1" dirty="0" err="1" smtClean="0">
                <a:solidFill>
                  <a:schemeClr val="bg1"/>
                </a:solidFill>
              </a:rPr>
              <a:t>Jayachandran</a:t>
            </a:r>
            <a:endParaRPr lang="en-GB" sz="1600" b="1" dirty="0" smtClean="0">
              <a:solidFill>
                <a:schemeClr val="bg1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124200" y="3149024"/>
            <a:ext cx="2895600" cy="5847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1600" b="1" dirty="0" smtClean="0">
                <a:solidFill>
                  <a:schemeClr val="bg1"/>
                </a:solidFill>
              </a:rPr>
              <a:t> Day inauguration by Hon. MLA </a:t>
            </a:r>
            <a:r>
              <a:rPr lang="en-US" sz="1600" b="1" dirty="0" err="1" smtClean="0">
                <a:solidFill>
                  <a:schemeClr val="bg1"/>
                </a:solidFill>
              </a:rPr>
              <a:t>Shri</a:t>
            </a:r>
            <a:r>
              <a:rPr lang="en-US" sz="1600" b="1" dirty="0" smtClean="0">
                <a:solidFill>
                  <a:schemeClr val="bg1"/>
                </a:solidFill>
              </a:rPr>
              <a:t>. K.K. </a:t>
            </a:r>
            <a:r>
              <a:rPr lang="en-US" sz="1600" b="1" dirty="0" err="1" smtClean="0">
                <a:solidFill>
                  <a:schemeClr val="bg1"/>
                </a:solidFill>
              </a:rPr>
              <a:t>Jayachandran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Inaugur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000108"/>
            <a:ext cx="2857520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 descr="Bio-hu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786190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 descr="Tech se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3786190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9" name="Picture 28" descr="Inau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1000108"/>
            <a:ext cx="2857520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Picture 31" descr="MLA visiting KVK Sta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1000108"/>
            <a:ext cx="2857520" cy="20717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3" name="Picture 32" descr="Inauguration session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786190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2-Point Star 9"/>
          <p:cNvSpPr/>
          <p:nvPr/>
        </p:nvSpPr>
        <p:spPr>
          <a:xfrm>
            <a:off x="-32" y="-24"/>
            <a:ext cx="5715040" cy="5143536"/>
          </a:xfrm>
          <a:prstGeom prst="star32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OFT</a:t>
            </a:r>
            <a:endParaRPr lang="en-US" sz="11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14612" y="5429264"/>
          <a:ext cx="6096000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Achievement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-24"/>
          <a:ext cx="9144000" cy="657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72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2844" y="142852"/>
          <a:ext cx="8858312" cy="6096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8858312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WORLD</a:t>
                      </a:r>
                      <a:r>
                        <a:rPr lang="en-US" sz="3200" b="1" baseline="0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 SOIL DAY CELEBRATION</a:t>
                      </a:r>
                      <a:endParaRPr lang="en-US" sz="3200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 rot="16200000">
            <a:off x="-2424114" y="3400772"/>
            <a:ext cx="5391152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th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December, 2015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user\Desktop\official\MPR RELATED PHOTOS 2015-16\World Soil Day - Photos\Lecture delivered by SMS-Soil Scienc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714752"/>
            <a:ext cx="3929090" cy="26432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2" descr="C:\Users\user\Desktop\official\MPR RELATED PHOTOS 2015-16\World Soil Day - Photos\2015120511574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928670"/>
            <a:ext cx="3929089" cy="26432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5" name="Picture 2" descr="E:\official\field photo-2015-16\World Soil Day - Photos\201512051158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928670"/>
            <a:ext cx="3929090" cy="2643206"/>
          </a:xfrm>
          <a:prstGeom prst="rect">
            <a:avLst/>
          </a:prstGeom>
          <a:noFill/>
        </p:spPr>
      </p:pic>
      <p:pic>
        <p:nvPicPr>
          <p:cNvPr id="17" name="Picture 16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714752"/>
            <a:ext cx="3929090" cy="26432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-24"/>
          <a:ext cx="9144000" cy="657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72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2945311"/>
            <a:ext cx="8382000" cy="769441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SDP-FARM BASED LOW COST MASS PRODUCTION TECHNOLOGY OF BIO-PESTICIDES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762000" cy="6553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55320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Sponsored</a:t>
                      </a:r>
                      <a:r>
                        <a:rPr lang="en-US" sz="30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by Dept. of Agriculture</a:t>
                      </a:r>
                      <a:endParaRPr lang="en-US" sz="3000" dirty="0"/>
                    </a:p>
                  </a:txBody>
                  <a:tcPr vert="vert270" anchor="ctr"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14"/>
            <a:ext cx="3714776" cy="278608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1414"/>
            <a:ext cx="3714776" cy="278608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786190"/>
            <a:ext cx="3714775" cy="271464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86190"/>
            <a:ext cx="3714776" cy="271464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0" y="-24"/>
          <a:ext cx="9144000" cy="657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72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DCEBF5"/>
                        </a:gs>
                        <a:gs pos="8000">
                          <a:srgbClr val="83A7C3"/>
                        </a:gs>
                        <a:gs pos="13000">
                          <a:srgbClr val="768FB9"/>
                        </a:gs>
                        <a:gs pos="21001">
                          <a:srgbClr val="83A7C3"/>
                        </a:gs>
                        <a:gs pos="52000">
                          <a:srgbClr val="FFFFFF"/>
                        </a:gs>
                        <a:gs pos="56000">
                          <a:srgbClr val="9C6563"/>
                        </a:gs>
                        <a:gs pos="58000">
                          <a:srgbClr val="80302D"/>
                        </a:gs>
                        <a:gs pos="71001">
                          <a:srgbClr val="C0524E"/>
                        </a:gs>
                        <a:gs pos="94000">
                          <a:srgbClr val="EBDAD4"/>
                        </a:gs>
                        <a:gs pos="100000">
                          <a:srgbClr val="55261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5124" name="Picture 4" descr="C:\Users\user\Desktop\chm project\photos\Skill Dev. Prg. - Photos\SDP on 17-07-2015\Farmer friendly bioproducts\DSC_5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444" y="3281363"/>
            <a:ext cx="4270242" cy="3076596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C:\Users\user\Desktop\chm project\photos\Skill Dev. Prg. - Photos\SDP on 17-07-2015\Farmer friendly bioproducts\DSC_5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7687"/>
            <a:ext cx="4182472" cy="2924123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52"/>
            <a:ext cx="4286280" cy="2928958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C:\Users\user\Desktop\chm project\photos\Skill Dev. Prg. - Photos\SDP on 17-07-2015\Farmer friendly bioproducts\DSC_56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86124"/>
            <a:ext cx="4169984" cy="3071833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-24"/>
          <a:ext cx="9144000" cy="657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72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DCEBF5"/>
                        </a:gs>
                        <a:gs pos="8000">
                          <a:srgbClr val="83A7C3"/>
                        </a:gs>
                        <a:gs pos="13000">
                          <a:srgbClr val="768FB9"/>
                        </a:gs>
                        <a:gs pos="21001">
                          <a:srgbClr val="83A7C3"/>
                        </a:gs>
                        <a:gs pos="52000">
                          <a:srgbClr val="FFFFFF"/>
                        </a:gs>
                        <a:gs pos="56000">
                          <a:srgbClr val="9C6563"/>
                        </a:gs>
                        <a:gs pos="58000">
                          <a:srgbClr val="80302D"/>
                        </a:gs>
                        <a:gs pos="71001">
                          <a:srgbClr val="C0524E"/>
                        </a:gs>
                        <a:gs pos="94000">
                          <a:srgbClr val="EBDAD4"/>
                        </a:gs>
                        <a:gs pos="100000">
                          <a:srgbClr val="55261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8194" name="Picture 2" descr="C:\Users\user\Desktop\chm project\photos\Skill Dev. Prg. - Photos\SDP on 17-07-2015\Farmer friendly bioproducts\DSC_5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2" y="142852"/>
            <a:ext cx="3995734" cy="308390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user\Desktop\chm project\photos\Skill Dev. Prg. - Photos\SDP on 17-07-2015\Farmer friendly bioproducts\DSC_5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4000528" cy="3071833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user\Desktop\chm project\photos\Skill Dev. Prg. - Photos\SDP on 17-07-2015\Farmer friendly bioproducts\DSC_5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54924"/>
            <a:ext cx="4000528" cy="3071833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 descr="C:\Users\user\Desktop\chm project\photos\Skill Dev. Prg. - Photos\SDP on 17-07-2015\Farmer friendly bioproducts\DSC_5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282" y="3357562"/>
            <a:ext cx="4000560" cy="3071834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Seminar-IPDM in Cardamom-Crop Health Management 04-06-2014\IMG_8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3925578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3" name="Picture 3" descr="E:\Seminar-IPDM in Cardamom-Crop Health Management 04-06-2014\IMG_8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000528" cy="2786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4" name="Picture 4" descr="E:\Seminar-IPDM in Cardamom-Crop Health Management 04-06-2014\IMG_8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929090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5845" name="Picture 5" descr="E:\Seminar-IPDM in Cardamom-Crop Health Management 04-06-2014\IMG_8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929090" cy="2786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Rectangle 2057"/>
          <p:cNvSpPr>
            <a:spLocks noChangeArrowheads="1"/>
          </p:cNvSpPr>
          <p:nvPr/>
        </p:nvSpPr>
        <p:spPr bwMode="auto">
          <a:xfrm>
            <a:off x="0" y="3176588"/>
            <a:ext cx="9144000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Seminar on IPDM in cardamom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Technical Convergence Sessions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:\Photos\IMG_7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3714776" cy="247634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3500438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ATMA - Monthly Technology Advisory Meetings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0" y="0"/>
          <a:ext cx="762000" cy="649127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49127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LINKAGES</a:t>
                      </a:r>
                      <a:endParaRPr lang="en-US" sz="3600" dirty="0"/>
                    </a:p>
                  </a:txBody>
                  <a:tcPr vert="vert270" anchor="ctr"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027" name="Picture 3" descr="C:\Users\DR BINU JOHN SAM\Desktop\IMG-20150518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071942"/>
            <a:ext cx="3786214" cy="2214578"/>
          </a:xfrm>
          <a:prstGeom prst="rect">
            <a:avLst/>
          </a:prstGeom>
          <a:noFill/>
        </p:spPr>
      </p:pic>
      <p:pic>
        <p:nvPicPr>
          <p:cNvPr id="1028" name="Picture 4" descr="C:\Users\DR BINU JOHN SAM\Desktop\IMG-20150518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071942"/>
            <a:ext cx="3786215" cy="2214578"/>
          </a:xfrm>
          <a:prstGeom prst="rect">
            <a:avLst/>
          </a:prstGeom>
          <a:noFill/>
        </p:spPr>
      </p:pic>
      <p:pic>
        <p:nvPicPr>
          <p:cNvPr id="2" name="Picture 2" descr="H:\Technical Convergence Meeting 2015\DSC_3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714356"/>
            <a:ext cx="3714776" cy="2470084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Backup on 02-05-2014\Sudhakar 3\field photos\Field vist\Filed visit training\IMG_67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48" y="214290"/>
            <a:ext cx="3733800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4" descr="D:\Backup on 02-05-2014\Sudhakar 3\field photos\Field vist\Filed visit training\IMG_6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3714776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 descr="D:\Backup on 02-05-2014\Sudhakar 3\field photos\Field vist\Ecodon Field da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714776" cy="28575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D:\Backup on 02-05-2014\Sudhakar 3\field photos\Field vist\field visit (5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7229" y="3756883"/>
            <a:ext cx="3755299" cy="288682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2057"/>
          <p:cNvSpPr>
            <a:spLocks noChangeArrowheads="1"/>
          </p:cNvSpPr>
          <p:nvPr/>
        </p:nvSpPr>
        <p:spPr bwMode="auto">
          <a:xfrm>
            <a:off x="0" y="3214686"/>
            <a:ext cx="91440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Diagnostic visits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57"/>
          <p:cNvSpPr>
            <a:spLocks noChangeArrowheads="1"/>
          </p:cNvSpPr>
          <p:nvPr/>
        </p:nvSpPr>
        <p:spPr bwMode="auto">
          <a:xfrm>
            <a:off x="0" y="3214686"/>
            <a:ext cx="91440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Diagnostic visits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C:\Users\user\Desktop\official\field photo-2015-16\MPR RELATED PHOTOS 2015-16\DIAGNOSTIC VISITS\Santhanpara 09-06-2015\sant dv (1).jpg"/>
          <p:cNvPicPr>
            <a:picLocks noChangeAspect="1" noChangeArrowheads="1"/>
          </p:cNvPicPr>
          <p:nvPr/>
        </p:nvPicPr>
        <p:blipFill>
          <a:blip r:embed="rId2"/>
          <a:srcRect l="6000" r="3750"/>
          <a:stretch>
            <a:fillRect/>
          </a:stretch>
        </p:blipFill>
        <p:spPr bwMode="auto">
          <a:xfrm>
            <a:off x="285720" y="356925"/>
            <a:ext cx="4071966" cy="264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0522" y="356925"/>
            <a:ext cx="4073236" cy="2643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14" name="Picture 13" descr="2015929123310.jpg"/>
          <p:cNvPicPr>
            <a:picLocks noChangeAspect="1"/>
          </p:cNvPicPr>
          <p:nvPr/>
        </p:nvPicPr>
        <p:blipFill>
          <a:blip r:embed="rId4" cstate="print"/>
          <a:srcRect l="9519"/>
          <a:stretch>
            <a:fillRect/>
          </a:stretch>
        </p:blipFill>
        <p:spPr>
          <a:xfrm>
            <a:off x="285720" y="3857628"/>
            <a:ext cx="4071966" cy="26432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2" descr="E:\SMS\2015-16\Training\Snaps trng\IMG-20151009-WA002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6314" y="3857628"/>
            <a:ext cx="4071966" cy="26432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908" y="142852"/>
            <a:ext cx="8929686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Block level training to Extension Personals</a:t>
            </a:r>
            <a:endParaRPr lang="en-US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user\Desktop\official\MPR RELATED PHOTOS 2015-16\SS\24-11-2015 Thodupuzha - Extn\IMG-20151124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714356"/>
            <a:ext cx="4000528" cy="271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2" name="Picture 3" descr="C:\Users\user\Desktop\official\MPR RELATED PHOTOS 2015-16\SS\23-07-2015 Training to Extn.F. -Thodupuzha\IMG-20150724-WA00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86314" y="714356"/>
            <a:ext cx="4000528" cy="271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9" name="Picture 2" descr="C:\Users\user\Desktop\official\backup\photos April 2015- March-16\off campus trng\New Folder\DSC0372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1476" y="3643314"/>
            <a:ext cx="3986210" cy="271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" name="Picture 6" descr="C:\Users\user\Desktop\official\photos-13\vocational\training photos 13-14\kudumbashree block coordinators\DSCN00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91076" y="3643314"/>
            <a:ext cx="3995766" cy="2714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77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14290"/>
            <a:ext cx="9144000" cy="400110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On campus Training Programmes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20151120115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4572008"/>
            <a:ext cx="3143272" cy="17859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 descr="20151216115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14356"/>
            <a:ext cx="3143272" cy="17859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201601061203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643200"/>
            <a:ext cx="3174990" cy="17859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457200"/>
          <a:ext cx="8858312" cy="541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4"/>
                <a:gridCol w="6981852"/>
                <a:gridCol w="1304956"/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LIST OF APPROVED OFTs for 2015-16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D600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>
                    <a:solidFill>
                      <a:srgbClr val="D6009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D600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Title of On Farm Testing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Amount Sanctioned (Rs)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D6009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Assessment of  suitable black pepper foot rot (quick wilt) resistant variety for Idukki district (</a:t>
                      </a:r>
                      <a:r>
                        <a:rPr lang="en-US" sz="1600" i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On going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).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7,200.00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Preparation of cropping calendar with two types of mushrooms for year round production in Idukki district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18,120.00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Management of snails &amp; slugs in cardamom plantation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12,250.00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Assessment of  suitable varieties of broccoli  (</a:t>
                      </a:r>
                      <a:r>
                        <a:rPr lang="en-US" sz="1600" i="1" dirty="0" err="1" smtClean="0">
                          <a:latin typeface="Arial" pitchFamily="34" charset="0"/>
                          <a:cs typeface="Arial" pitchFamily="34" charset="0"/>
                        </a:rPr>
                        <a:t>Brassica</a:t>
                      </a:r>
                      <a:r>
                        <a:rPr lang="en-US" sz="16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i="1" dirty="0" err="1" smtClean="0">
                          <a:latin typeface="Arial" pitchFamily="34" charset="0"/>
                          <a:cs typeface="Arial" pitchFamily="34" charset="0"/>
                        </a:rPr>
                        <a:t>oleracea</a:t>
                      </a:r>
                      <a:r>
                        <a:rPr lang="en-US" sz="16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var.</a:t>
                      </a:r>
                      <a:r>
                        <a:rPr lang="en-US" sz="16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i="1" baseline="0" dirty="0" err="1" smtClean="0">
                          <a:latin typeface="Arial" pitchFamily="34" charset="0"/>
                          <a:cs typeface="Arial" pitchFamily="34" charset="0"/>
                        </a:rPr>
                        <a:t>italica</a:t>
                      </a:r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) for high ranges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8,000.00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Management practices for secondary &amp; micronutrient disorders for tapioca in acid soils 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2,250.00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Assessment of suitable carrot varieties for Idukki district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6,750.00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Management of lodging / breaking of banana pseudostem nearing maturity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43,750.00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TOTAL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98,320.00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77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281346"/>
            <a:ext cx="9144000" cy="400110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On campus Training Programmes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57232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857232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DSC_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929066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857232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DSC_99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3929066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IMG_92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3929066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-23"/>
          <a:ext cx="9144000" cy="6477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77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32" y="3000372"/>
            <a:ext cx="9144000" cy="40011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Off campus Training Programmes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 descr="E:\SMS\Snaps\Snap\Trainings\DAF, Perigamala\IMG_021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2845" y="428604"/>
            <a:ext cx="2928957" cy="21431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28604"/>
            <a:ext cx="2928958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" name="Picture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28604"/>
            <a:ext cx="2857520" cy="21431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" name="Picture 21" descr="IMG_6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857628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3" descr="C:\Users\user\Desktop\official\backup\photos april2014-15\training\DSCN0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143636" y="3857628"/>
            <a:ext cx="2857520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4" name="Picture 23" descr="IMG_3642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3857628"/>
            <a:ext cx="2928957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-23"/>
          <a:ext cx="9144000" cy="6477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770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148" y="428604"/>
            <a:ext cx="2926654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428604"/>
            <a:ext cx="2928958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28604"/>
            <a:ext cx="2857520" cy="21431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3500438"/>
            <a:ext cx="3429024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500438"/>
            <a:ext cx="1955615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08" y="3500438"/>
            <a:ext cx="3429024" cy="25717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2857496"/>
            <a:ext cx="9144000" cy="40011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Off campus Training Programmes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908" y="142852"/>
            <a:ext cx="8929686" cy="40011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VOCATIONAL TRAINING</a:t>
            </a:r>
            <a:endParaRPr lang="en-US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Content Placeholder 3" descr="IMG_0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4000528" cy="2714644"/>
          </a:xfrm>
          <a:ln>
            <a:solidFill>
              <a:srgbClr val="FF0000"/>
            </a:solidFill>
          </a:ln>
        </p:spPr>
      </p:pic>
      <p:pic>
        <p:nvPicPr>
          <p:cNvPr id="16" name="Picture 15" descr="IMG_8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 descr="IMG_92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 descr="IMG_9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908" y="142852"/>
            <a:ext cx="8929686" cy="40011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OJT Programme for VHSE Students (3 Schools)</a:t>
            </a:r>
            <a:endParaRPr lang="en-US" sz="2000" dirty="0"/>
          </a:p>
        </p:txBody>
      </p:sp>
      <p:pic>
        <p:nvPicPr>
          <p:cNvPr id="7" name="Picture 6" descr="IMG_9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714356"/>
            <a:ext cx="4000527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IMG_9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IMG_9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646079"/>
          <a:ext cx="8534400" cy="4145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91000"/>
                <a:gridCol w="685800"/>
                <a:gridCol w="609600"/>
                <a:gridCol w="838200"/>
                <a:gridCol w="609600"/>
                <a:gridCol w="762000"/>
                <a:gridCol w="838200"/>
              </a:tblGrid>
              <a:tr h="27432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Trainings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course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Participants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</a:tr>
              <a:tr h="260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Others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SC/ST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Female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006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45720" marR="45720" marT="0" marB="0" anchor="ctr">
                    <a:solidFill>
                      <a:srgbClr val="FFFF00"/>
                    </a:solidFill>
                  </a:tcPr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3783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Rural</a:t>
                      </a:r>
                      <a:r>
                        <a:rPr lang="en-US" sz="16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youth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224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Extension</a:t>
                      </a:r>
                      <a:r>
                        <a:rPr lang="en-US" sz="16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personnel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Sponsored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484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Vocational</a:t>
                      </a:r>
                      <a:endParaRPr lang="en-US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0" i="0" u="none" strike="noStrike">
                          <a:solidFill>
                            <a:srgbClr val="000099"/>
                          </a:solidFill>
                          <a:latin typeface="Arial"/>
                        </a:rPr>
                        <a:t>148</a:t>
                      </a:r>
                    </a:p>
                  </a:txBody>
                  <a:tcPr marL="9525" marR="9525" marT="9525" marB="0" anchor="ctr"/>
                </a:tc>
              </a:tr>
              <a:tr h="3172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1855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4693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4893" name="AutoShape 6"/>
          <p:cNvSpPr>
            <a:spLocks noChangeArrowheads="1"/>
          </p:cNvSpPr>
          <p:nvPr/>
        </p:nvSpPr>
        <p:spPr bwMode="auto">
          <a:xfrm>
            <a:off x="2209800" y="990600"/>
            <a:ext cx="4648200" cy="381000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TRAINING 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</a:rPr>
              <a:t>PROGRAMME ACHIEVEMENT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71414"/>
          <a:ext cx="8839200" cy="6522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2000"/>
                <a:gridCol w="5715000"/>
                <a:gridCol w="2362200"/>
              </a:tblGrid>
              <a:tr h="257175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Other Extension Programmes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Activities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No. of </a:t>
                      </a:r>
                      <a:r>
                        <a:rPr lang="en-US" sz="18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Programmes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Field day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Advisory Services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Diagnostic visits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Exhibition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Scientist’s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visit to farmers field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Technology week celebrations (5 days)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Farmer’s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seminar/workshop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Brochures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Farmers visit to KVK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(211)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Special day </a:t>
                      </a: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celebration (World Food Day)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Exposure visits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News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paper coverage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05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Radio </a:t>
                      </a:r>
                      <a:r>
                        <a:rPr lang="en-US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Talks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Ex trainee </a:t>
                      </a:r>
                      <a:r>
                        <a:rPr lang="en-US" sz="18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sammelan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  <a:tr h="2571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449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215370" cy="602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71414"/>
            <a:ext cx="9144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NEWS PAPER COVERAGE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104" t="13962" r="10209" b="3989"/>
          <a:stretch>
            <a:fillRect/>
          </a:stretch>
        </p:blipFill>
        <p:spPr bwMode="auto">
          <a:xfrm rot="5400000">
            <a:off x="1061069" y="-203868"/>
            <a:ext cx="2807021" cy="464347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b="21592"/>
          <a:stretch>
            <a:fillRect/>
          </a:stretch>
        </p:blipFill>
        <p:spPr bwMode="auto">
          <a:xfrm>
            <a:off x="4352956" y="3643314"/>
            <a:ext cx="4648200" cy="2927610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827" t="2484" b="6210"/>
          <a:stretch>
            <a:fillRect/>
          </a:stretch>
        </p:blipFill>
        <p:spPr bwMode="auto">
          <a:xfrm>
            <a:off x="142844" y="3643314"/>
            <a:ext cx="4067625" cy="2927610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b="4553"/>
          <a:stretch>
            <a:fillRect/>
          </a:stretch>
        </p:blipFill>
        <p:spPr bwMode="auto">
          <a:xfrm>
            <a:off x="4924428" y="642918"/>
            <a:ext cx="4076728" cy="2826238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1414"/>
            <a:ext cx="9144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NEWS PAPER COVERAGE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14246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 IN EXHIBITION –  ATMA AGRITECH 2015</a:t>
            </a:r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20151218111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928670"/>
            <a:ext cx="4318031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20151218134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3571876"/>
            <a:ext cx="4318029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20151218112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1688" y="928670"/>
            <a:ext cx="4318030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201512181429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876"/>
            <a:ext cx="4286280" cy="242889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857232"/>
          <a:ext cx="4714908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3071834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Existing varieties are highly susceptible to quick wilt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Heavy dosage of fungicides is applied for the control of quick wilt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Santhanpara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5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Azospirillum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Phosphobacteria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VAM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Trichoderma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Pseudomonas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Assessment of suitable black pepper foot rot (quick wilt) resistant variety for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Idukki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district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3" y="910809"/>
            <a:ext cx="4119593" cy="3089695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9600" y="4286256"/>
            <a:ext cx="1582994" cy="228601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286256"/>
            <a:ext cx="1538310" cy="228601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6194910" y="6335933"/>
            <a:ext cx="877420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/>
              <a:t>ASWATHI</a:t>
            </a:r>
            <a:endParaRPr lang="en-US" sz="1400" b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4286256"/>
            <a:ext cx="1524011" cy="228601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4404729" y="6357958"/>
            <a:ext cx="1167403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/>
              <a:t>IISR-THEVAM</a:t>
            </a:r>
            <a:endParaRPr lang="en-US" sz="1400" b="1" dirty="0"/>
          </a:p>
        </p:txBody>
      </p:sp>
      <p:sp>
        <p:nvSpPr>
          <p:cNvPr id="23" name="Rectangle 22"/>
          <p:cNvSpPr/>
          <p:nvPr/>
        </p:nvSpPr>
        <p:spPr>
          <a:xfrm>
            <a:off x="7715272" y="6345816"/>
            <a:ext cx="920508" cy="30777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b="1" dirty="0" smtClean="0"/>
              <a:t>SUVARNA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14246"/>
            <a:ext cx="9144000" cy="40011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 IN EXHIBITION – RAJAKKAD FEST</a:t>
            </a:r>
            <a:endParaRPr lang="en-US" sz="2000" dirty="0"/>
          </a:p>
        </p:txBody>
      </p:sp>
      <p:pic>
        <p:nvPicPr>
          <p:cNvPr id="14" name="Picture 1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3786190"/>
            <a:ext cx="4207686" cy="2366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142984"/>
            <a:ext cx="4207686" cy="23574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" y="285728"/>
            <a:ext cx="9144000" cy="523220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Jai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Kissan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Jai Vigyan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E:\official\jai kissan\20151226_11450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34" y="2214554"/>
            <a:ext cx="4445032" cy="2500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Picture 7" descr="IMG_20151223_155523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45" y="1301758"/>
            <a:ext cx="2643193" cy="469901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0" y="0"/>
          <a:ext cx="9144000" cy="6929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929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CCCCFF"/>
                        </a:gs>
                        <a:gs pos="17999">
                          <a:srgbClr val="99CCFF"/>
                        </a:gs>
                        <a:gs pos="36000">
                          <a:srgbClr val="9966FF"/>
                        </a:gs>
                        <a:gs pos="61000">
                          <a:srgbClr val="CC99FF"/>
                        </a:gs>
                        <a:gs pos="82001">
                          <a:srgbClr val="99CCFF"/>
                        </a:gs>
                        <a:gs pos="100000">
                          <a:srgbClr val="CCCC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00034" y="3000372"/>
            <a:ext cx="8072494" cy="357190"/>
          </a:xfrm>
          <a:prstGeom prst="round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Special Programme on Skill Development activity for Tribal students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G_8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14"/>
            <a:ext cx="3833259" cy="28575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IMG_9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8689" y="71414"/>
            <a:ext cx="3833839" cy="28753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5" y="3429000"/>
            <a:ext cx="3857652" cy="28757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721" y="3429000"/>
            <a:ext cx="3833807" cy="28753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500034" y="6357958"/>
            <a:ext cx="8072494" cy="357190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Special Programme on Skill Development activity for NSS Camp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285728"/>
            <a:ext cx="9144000" cy="523220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Tribal area visit - Potato leaf blight endemic areas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user\Desktop\backup\photos April 2015- March-16\Field visit\Ollavayal kudi-3-6-15\IMG_318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928670"/>
            <a:ext cx="2857519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3" descr="C:\Users\user\Desktop\backup\photos April 2015- March-16\Field visit\Ollavayal kudi-3-6-15\IMG_320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1" y="2714620"/>
            <a:ext cx="2857519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" name="Picture 3" descr="E:\official\off campus trng\trng bto tribals- ollavayal kudi-3-6-15\IMG_3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357694"/>
            <a:ext cx="2857520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0"/>
          <a:ext cx="9144000" cy="664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643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0" y="-24"/>
            <a:ext cx="9144000" cy="40011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Success story: 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Skill Development Programme sponsored by DIC, Idukki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1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571480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643314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20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643314"/>
            <a:ext cx="3857652" cy="29289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571480"/>
          <a:ext cx="9144000" cy="6143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43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C000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533400" y="142852"/>
            <a:ext cx="8077200" cy="4000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Success story: 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Skill Development Programme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Priority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8" y="642918"/>
            <a:ext cx="3857620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Priority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642918"/>
            <a:ext cx="3857652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Priority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714752"/>
            <a:ext cx="3857652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Priority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14752"/>
            <a:ext cx="3857652" cy="29289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14246"/>
            <a:ext cx="9144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WOMAN FARMER AWARDED</a:t>
            </a:r>
            <a:endParaRPr lang="en-US" sz="2000" dirty="0"/>
          </a:p>
        </p:txBody>
      </p:sp>
      <p:pic>
        <p:nvPicPr>
          <p:cNvPr id="1026" name="Picture 2" descr="C:\Users\DR BINU JOHN SAM\Desktop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143248"/>
            <a:ext cx="2660837" cy="1928826"/>
          </a:xfrm>
          <a:prstGeom prst="rect">
            <a:avLst/>
          </a:prstGeom>
          <a:noFill/>
        </p:spPr>
      </p:pic>
      <p:pic>
        <p:nvPicPr>
          <p:cNvPr id="1027" name="Picture 3" descr="C:\Users\DR BINU JOHN SAM\Desktop\DSC_1096.JPG"/>
          <p:cNvPicPr>
            <a:picLocks noChangeAspect="1" noChangeArrowheads="1"/>
          </p:cNvPicPr>
          <p:nvPr/>
        </p:nvPicPr>
        <p:blipFill>
          <a:blip r:embed="rId3" cstate="print"/>
          <a:srcRect r="45723"/>
          <a:stretch>
            <a:fillRect/>
          </a:stretch>
        </p:blipFill>
        <p:spPr bwMode="auto">
          <a:xfrm>
            <a:off x="500033" y="1571612"/>
            <a:ext cx="2857521" cy="35004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143372" y="1571612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Best Entrepreneur Award by </a:t>
            </a:r>
            <a:r>
              <a:rPr lang="en-US" sz="2400" dirty="0" err="1" smtClean="0"/>
              <a:t>Konnathady</a:t>
            </a:r>
            <a:r>
              <a:rPr lang="en-US" sz="2400" dirty="0" smtClean="0"/>
              <a:t> </a:t>
            </a:r>
            <a:r>
              <a:rPr lang="en-US" sz="2400" dirty="0" err="1" smtClean="0"/>
              <a:t>Panchayat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00034" y="5286388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Ms. </a:t>
            </a:r>
            <a:r>
              <a:rPr lang="en-US" dirty="0" err="1" smtClean="0"/>
              <a:t>Shybi</a:t>
            </a:r>
            <a:r>
              <a:rPr lang="en-US" dirty="0" smtClean="0"/>
              <a:t> </a:t>
            </a:r>
            <a:r>
              <a:rPr lang="en-US" dirty="0" err="1" smtClean="0"/>
              <a:t>Sabu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Mushroom Grower, </a:t>
            </a:r>
            <a:r>
              <a:rPr lang="en-US" dirty="0" err="1" smtClean="0"/>
              <a:t>Konnathady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357166"/>
          <a:ext cx="9144000" cy="61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196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908" y="142852"/>
            <a:ext cx="8929686" cy="400110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SWACHH BHARAT CAMPAIGN</a:t>
            </a:r>
            <a:endParaRPr lang="en-US" sz="2000" dirty="0"/>
          </a:p>
        </p:txBody>
      </p:sp>
      <p:pic>
        <p:nvPicPr>
          <p:cNvPr id="13" name="Picture 1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643314"/>
            <a:ext cx="4000528" cy="271464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0"/>
          <a:ext cx="9144000" cy="664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643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762000" cy="6553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762000"/>
              </a:tblGrid>
              <a:tr h="65532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Exposure visit </a:t>
                      </a:r>
                      <a:endParaRPr lang="en-US" sz="4400" dirty="0"/>
                    </a:p>
                  </a:txBody>
                  <a:tcPr vert="vert27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288" y="285728"/>
            <a:ext cx="3810026" cy="28575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19640"/>
            <a:ext cx="3786214" cy="28236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462912"/>
            <a:ext cx="3786214" cy="28236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429000"/>
            <a:ext cx="3786214" cy="28575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Tribal area  visit- Potato leaf blight endemic areas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user\Desktop\backup\photos April 2015- March-16\Field visit\Ollavayal kudi-3-6-15\IMG_318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7"/>
            <a:ext cx="3643306" cy="2732480"/>
          </a:xfrm>
          <a:prstGeom prst="rect">
            <a:avLst/>
          </a:prstGeom>
          <a:noFill/>
        </p:spPr>
      </p:pic>
      <p:pic>
        <p:nvPicPr>
          <p:cNvPr id="7171" name="Picture 3" descr="C:\Users\user\Desktop\backup\photos April 2015- March-16\Field visit\Ollavayal kudi-3-6-15\IMG_320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4" y="1214422"/>
            <a:ext cx="3543296" cy="2657472"/>
          </a:xfrm>
          <a:prstGeom prst="rect">
            <a:avLst/>
          </a:prstGeom>
          <a:noFill/>
        </p:spPr>
      </p:pic>
      <p:pic>
        <p:nvPicPr>
          <p:cNvPr id="5" name="Picture 3" descr="E:\official\off campus trng\trng bto tribals- ollavayal kudi-3-6-15\IMG_3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964761"/>
            <a:ext cx="3857652" cy="28932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-24"/>
          <a:ext cx="9001188" cy="1648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7400988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Details of Technology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T1 - Released variety – IISR-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Thevam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T2 - E variety 1 –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Ashwathi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T3 - E variety 2 – </a:t>
                      </a:r>
                      <a:r>
                        <a:rPr lang="en-US" sz="2200" b="0" baseline="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Suvarna</a:t>
                      </a:r>
                      <a:endParaRPr lang="en-US" sz="2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51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Ongoing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2070756"/>
          <a:ext cx="9001188" cy="4310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  <a:gridCol w="1880152"/>
                <a:gridCol w="1603466"/>
                <a:gridCol w="1756178"/>
                <a:gridCol w="1904004"/>
              </a:tblGrid>
              <a:tr h="6189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Parameters observed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FP-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Chengannoor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IISR-</a:t>
                      </a:r>
                      <a:r>
                        <a:rPr lang="en-US" sz="1800" dirty="0" err="1" smtClean="0"/>
                        <a:t>Thevam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Aswathi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Suvarna</a:t>
                      </a:r>
                      <a:endParaRPr lang="en-US" sz="1800" dirty="0" smtClean="0"/>
                    </a:p>
                    <a:p>
                      <a:pPr algn="ctr"/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2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Age of plant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 months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 months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 months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32 months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8657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%  quick wilt incidence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14%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52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Height</a:t>
                      </a:r>
                      <a:r>
                        <a:rPr lang="en-US" sz="1800" kern="1200" baseline="0" dirty="0" smtClean="0"/>
                        <a:t> of the vine 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1.7 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2.7 m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2.34 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2.0 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52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Yield 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Testing to be continued one more year for concluding the yield and BCR.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21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kern="1200" dirty="0" smtClean="0"/>
                        <a:t>BCR</a:t>
                      </a:r>
                      <a:endParaRPr lang="en-US" sz="16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18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Feedback</a:t>
                      </a:r>
                    </a:p>
                  </a:txBody>
                  <a:tcPr>
                    <a:solidFill>
                      <a:srgbClr val="8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IISR-</a:t>
                      </a: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Thevam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is showing least percentage  of quick wilt  disease incidence compared to farmer developed varieties and check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72"/>
          </a:xfrm>
          <a:solidFill>
            <a:srgbClr val="00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Production and supply of technology products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5747" y="1000108"/>
          <a:ext cx="8229657" cy="513733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057414"/>
                <a:gridCol w="2001150"/>
                <a:gridCol w="2113679"/>
                <a:gridCol w="2057414"/>
              </a:tblGrid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Bio agent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Quantity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Amount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No of farmers     benefitted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Pseudomonas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2,75,300.00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376</a:t>
                      </a:r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Trichoderma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1,11,000.00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138</a:t>
                      </a:r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Metarhizium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23,200.00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Beauveria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46,600.00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Pheromone trap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2,36,480.00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710</a:t>
                      </a:r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r>
                        <a:rPr lang="en-US" dirty="0" smtClean="0"/>
                        <a:t>FEM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6800.00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 65 </a:t>
                      </a:r>
                      <a:endParaRPr lang="en-US" dirty="0"/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r>
                        <a:rPr lang="en-US" dirty="0" smtClean="0"/>
                        <a:t>Nature plus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20600.00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104</a:t>
                      </a:r>
                      <a:endParaRPr lang="en-US" dirty="0"/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PK-Plus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46000.00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220</a:t>
                      </a:r>
                      <a:endParaRPr lang="en-US" dirty="0"/>
                    </a:p>
                  </a:txBody>
                  <a:tcPr/>
                </a:tc>
              </a:tr>
              <a:tr h="492922">
                <a:tc>
                  <a:txBody>
                    <a:bodyPr/>
                    <a:lstStyle/>
                    <a:p>
                      <a:r>
                        <a:rPr lang="en-US" dirty="0" smtClean="0"/>
                        <a:t>J-plus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14900.00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67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1472" y="6215082"/>
          <a:ext cx="8143931" cy="3657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28786"/>
                <a:gridCol w="1443048"/>
                <a:gridCol w="1814524"/>
                <a:gridCol w="3257573"/>
              </a:tblGrid>
              <a:tr h="2857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785880.00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IN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6357958"/>
            <a:ext cx="214314" cy="24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" y="1464002"/>
          <a:ext cx="7848600" cy="3322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1345"/>
                <a:gridCol w="2439551"/>
                <a:gridCol w="2400304"/>
                <a:gridCol w="2057400"/>
              </a:tblGrid>
              <a:tr h="1270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OTHER</a:t>
                      </a:r>
                      <a:r>
                        <a:rPr lang="en-US" sz="22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SPECIALISED ACTIVITIES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l"/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A. Performance of Production Units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  <a:endParaRPr lang="en-US" sz="2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 of the Product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Quantity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Gross Income (Rs.)</a:t>
                      </a:r>
                    </a:p>
                  </a:txBody>
                  <a:tcPr horzOverflow="overflow"/>
                </a:tc>
              </a:tr>
              <a:tr h="2181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</a:t>
                      </a:r>
                      <a:endParaRPr lang="en-US" sz="2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Mushroom Spawn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5673</a:t>
                      </a:r>
                      <a:r>
                        <a:rPr lang="en-US" sz="2200" baseline="0" dirty="0" smtClean="0">
                          <a:latin typeface="Arial" pitchFamily="34" charset="0"/>
                          <a:cs typeface="Arial" pitchFamily="34" charset="0"/>
                        </a:rPr>
                        <a:t> Packets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170190.00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181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</a:t>
                      </a:r>
                      <a:endParaRPr lang="en-US" sz="2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Detergent powder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78 kg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3900.00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21813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8</a:t>
                      </a:r>
                      <a:endParaRPr lang="en-US" sz="2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Liquid soap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75 L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 smtClean="0">
                          <a:latin typeface="Arial" pitchFamily="34" charset="0"/>
                          <a:cs typeface="Arial" pitchFamily="34" charset="0"/>
                        </a:rPr>
                        <a:t>1875.00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1778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22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1" i="0" u="none" strike="noStrike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7,44,750.00</a:t>
                      </a:r>
                      <a:endParaRPr lang="en-US" sz="2200" b="1" i="0" u="none" strike="noStrike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487680"/>
          <a:ext cx="8382001" cy="531761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97977"/>
                <a:gridCol w="1412023"/>
                <a:gridCol w="2184943"/>
                <a:gridCol w="2387058"/>
              </a:tblGrid>
              <a:tr h="5791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Black</a:t>
                      </a:r>
                      <a:r>
                        <a:rPr lang="en-US" sz="26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pepper rooted cuttings supplied to farmers </a:t>
                      </a:r>
                      <a:endParaRPr lang="en-US" sz="2600" b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377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BP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Quantity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Amount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     No of farmers           benefitted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</a:tr>
              <a:tr h="373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Karimunda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1,10,000.00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148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Kottandan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2640.00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Panniyoor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12,930.00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/>
                </a:tc>
              </a:tr>
              <a:tr h="500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Panniyoor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</a:tr>
              <a:tr h="337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Panniyoor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</a:tr>
              <a:tr h="429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Panniyoor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1944.00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Chengannor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Thevam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&amp;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Sakthi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Malabar Excel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1344.00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/>
                </a:tc>
              </a:tr>
              <a:tr h="167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Kumbakkal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429" name="AutoShape 35" descr="data:image/jpeg;base64,/9j/4AAQSkZJRgABAQAAAQABAAD/2wCEAAkGBwgHBgkIBwgKCgkLDRYPDQwMDRsUFRAWIB0iIiAdHx8kKDQsJCYxJx8fLT0tMTU3Ojo6Iys/RD84QzQ5OjcBCgoKDQwNGg8PGjclHyU3Nzc3Nzc3Nzc3Nzc3Nzc3Nzc3Nzc3Nzc3Nzc3Nzc3Nzc3Nzc3Nzc3Nzc3Nzc3Nzc3N//AABEIAFoAfAMBEQACEQEDEQH/xAAbAAEBAAIDAQAAAAAAAAAAAAADAgEFBAYHAP/EADkQAAIBAwEFBAYIBwEAAAAAAAECAAMEEQUGEiExQRMiUYEUI2FxobEHMjNCUoLB4RYkU5Gy0fAV/8QAGgEBAAMBAQEAAAAAAAAAAAAAAAMEBQIBBv/EACoRAQACAgEDAwMDBQAAAAAAAAABAgMRBBIhMQUTQTJRYUJxsRQiodHw/9oADAMBAAIRAxEAPwDo1CrarTValmXcc37YrnyxAujUtlphalpvuBxftiMn3QFqVbVt3srLs+/k+uLZXw5fGBNVqT7vZUeywO93y29AwBArdgZCwM4gfbsDBWPAkrAgrAgiBBEA2ECCICKICKICKIFqICAQOXbadeXKh6FtUZTybGAfMyvl5eDDOr2iJSVxXt4hzqez94ftDTTzyZSv6xx4+ncpY4t58mXQVUesqM3uGJVv6xefprEf5SxxI+ZV/wCVSTlTz7+Mr29Qz382dxgpHw1WuBaFNaCABn4kDoJJx5m89Vi8RHaGut0cU8uSc8s9BNzB1dG5UcmurssiTuEEQDYQDYQDIgIogIogIogIBAWmoZgrMFBIBYjOPbPJnUb1sehWt9pFK1p0re7pmnTUAZYA4858Znwcyck2yUnc/hr0vjisRExqGG1LSi2PS6YPtPCK8LlTG/bl5ObHH6ocipbLjIwQeRHWV+8dpSOlXGvXun61W026tEuN1+5UQFTunipIGc+HTrNfHwcWalbxea7V7ZbUmY1tnUa9e6pM1ewpqij7Q0yCvnLmHicXDOvd3P23H8IL5cto+lqsAjhibETE+FSUET0QwgEwgGwgQRAtYCKICqICKICDgMmB6Lpn0f2xsqFXUatyK7IGemhACE9OR5T57kesZYvMYojS1TBWY7y56bG6RR4i1ZyOr1GP64lG3qvLn9Wv2iE8YMf2cl7JKNJaVJQqIN1VHQSla9rzNreZWaxERqGrukVCQWAPPGY7jpu1l0xKWtIN2f16jgcD4DPx/tNDhY4+ufKLLPw01KnuJxHE8TPpsGP26anyzcluqz5hJnA2EA2gE0AyOMC1gIsBVgKsBqTMjq6HDKQQfAiJjcaG2O0OtVPr6pdH2doZSn07iz+j+UkZbx4kRvr+4dVa4rVXY4Vc5JJ6T3+h4tY3NIe+/k+703StOqafo1tb3B9aqb1Qk8mJyR5Zx5T5XlXpkzWnHGo+F/FM9Pd5LtLXGr6/WuKRPZginSYfgXr5nJ85scPHMVrjRZbebKbOMEkj2mbkUrHiFGZmQsJ08G0AmgG0AmgGYFLAVYCrARYCrA9I0j6O7S70+0u62oV/X0UqlERRjeUHGTnxmXm9QtS01ivh3FG9s9G2d2XHpDtTSsBwrXNQF/yj/QmVyeVnzx0zPb7JK0+zqm1u1Y1FHstM3kt24VKrDDOPADoPjPONwMtp30/6WOutI7y6eKapnAn0PH40YY+8qmTJ1/shpZRiaAbQCaATQCaBB5wMrAVYCLAVYCLA9Y2D2iF9pCWVZgLmzUJj8VMcFPlyPl4zF5uDov1R4lLSdugfSzs2tnqH8QWCBaNy/wDMheG5V6P+b/L3zrjZptHRPx4/78JPhptLvhd2wLECqvBx+s1aX6oQWrqXLJnbkbGAbQCaAbQCaATQDPOBlTARYCqYCKYCqYHO0rUKumX1O7oHvIeK54MvUGR5ccZKTWXsTqdvRq1xaazpjJVAq2t1TwynwPyI+BE+dvF8V/zC1HeNvGL+0uNm9bqW1Qlwpyrf1aZ5H/uoM1sGXcReHF67jTcpVWoiuhyrDIM0InfdXnswTAgmAbGATQDaATQDJgZUwEUwEUwEBgIpgWDA3mzmqG2qG1qN6qocrn7rfvM/n4OuvuV8x/CbFfU6k212nLrFhvU1HpVDLUj+IdV8/nM3j5fbtqfEp5h0fR7vs29HqcFY93PQ+E2cV9f2ygyV+YbctLKFLGAbGAZMA2MA2gGYGFMBVMCwYCAwLBgWGgUGgbu01E1aQ3z6wcD7fbMHl8f2r9vErmO/VH5dX2lshSuTeUBhKrZcD7rfv85NxsvVXpnzBeul2F0a9DLZ314E+M1MduqFW8ak5MkcoJgGxgQTANjAMmBhTARTAsGAgMCwYFAwM70DO9A+dt9Cj95DzU8RI5xY5neu7qLWj5SMKMKAAOgkjlgtAgmBBMCGMA2MCCYGFgIOUCxAsQLEDIgVAoQMGBgwIMDBgQYEGAbQIMD/2Q=="/>
          <p:cNvSpPr>
            <a:spLocks noChangeAspect="1" noChangeArrowheads="1"/>
          </p:cNvSpPr>
          <p:nvPr/>
        </p:nvSpPr>
        <p:spPr bwMode="auto">
          <a:xfrm>
            <a:off x="168275" y="-411163"/>
            <a:ext cx="1181100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745480"/>
          <a:ext cx="8382001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97977"/>
                <a:gridCol w="1412023"/>
                <a:gridCol w="2184943"/>
                <a:gridCol w="2387058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Thekken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2250.00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16,777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1,26,382.00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67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IN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6215082"/>
            <a:ext cx="201761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0033" y="3429000"/>
          <a:ext cx="8143933" cy="30003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0414"/>
                <a:gridCol w="1650128"/>
                <a:gridCol w="1655271"/>
                <a:gridCol w="1589060"/>
                <a:gridCol w="1589060"/>
              </a:tblGrid>
              <a:tr h="786989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B. Details of Soil and</a:t>
                      </a:r>
                      <a:r>
                        <a:rPr lang="en-US" sz="2400" b="0" baseline="0" dirty="0" smtClean="0">
                          <a:latin typeface="Arial" pitchFamily="34" charset="0"/>
                          <a:cs typeface="Arial" pitchFamily="34" charset="0"/>
                        </a:rPr>
                        <a:t> Water </a:t>
                      </a:r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Sample Analysis &amp; </a:t>
                      </a:r>
                    </a:p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Fertilizer Recommendations 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  <a:tr h="677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Details</a:t>
                      </a:r>
                    </a:p>
                  </a:txBody>
                  <a:tcPr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No. of Samples Analyzed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No. of Farmers benefited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No. of Villages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Amount realized</a:t>
                      </a:r>
                    </a:p>
                  </a:txBody>
                  <a:tcPr horzOverflow="overflow"/>
                </a:tc>
              </a:tr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Soil samples</a:t>
                      </a:r>
                    </a:p>
                  </a:txBody>
                  <a:tcPr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6700.00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000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Soil campaign</a:t>
                      </a:r>
                    </a:p>
                  </a:txBody>
                  <a:tcPr horzOverflow="overflow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750.00</a:t>
                      </a:r>
                    </a:p>
                  </a:txBody>
                  <a:tcPr horzOverflow="overflow"/>
                </a:tc>
              </a:tr>
              <a:tr h="50006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7,450.00</a:t>
                      </a:r>
                      <a:endParaRPr lang="en-US" sz="1600" b="1" dirty="0">
                        <a:solidFill>
                          <a:srgbClr val="000099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76175"/>
            <a:ext cx="4205706" cy="3138511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" y="285728"/>
            <a:ext cx="9144000" cy="523220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Soil Test Campaigns in different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panchayats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user\Desktop\Camera from phone\Camera\20151118_115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06" y="1428736"/>
            <a:ext cx="3208938" cy="2071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Picture 2" descr="C:\Users\user\Desktop\official\micronutrient demo\rajakkad\20151214_1122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28992" y="1428736"/>
            <a:ext cx="3143272" cy="2071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4" descr="C:\Users\user\Desktop\Camera from phone\Camera\20151112_11582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5843359" y="2618234"/>
            <a:ext cx="4132980" cy="23254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" name="Picture 3" descr="C:\Users\user\Desktop\official\micronutrient demo\senapathy\20151116_120009.jpg"/>
          <p:cNvPicPr>
            <a:picLocks noChangeAspect="1" noChangeArrowheads="1"/>
          </p:cNvPicPr>
          <p:nvPr/>
        </p:nvPicPr>
        <p:blipFill>
          <a:blip r:embed="rId5" cstate="print"/>
          <a:srcRect t="36573"/>
          <a:stretch>
            <a:fillRect/>
          </a:stretch>
        </p:blipFill>
        <p:spPr bwMode="auto">
          <a:xfrm>
            <a:off x="71406" y="4000504"/>
            <a:ext cx="3214710" cy="20717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" name="Picture 3" descr="C:\Users\user\Desktop\Camera from phone\Camera\20151117_131646.jpg"/>
          <p:cNvPicPr>
            <a:picLocks noChangeAspect="1" noChangeArrowheads="1"/>
          </p:cNvPicPr>
          <p:nvPr/>
        </p:nvPicPr>
        <p:blipFill>
          <a:blip r:embed="rId6" cstate="print"/>
          <a:srcRect l="11317"/>
          <a:stretch>
            <a:fillRect/>
          </a:stretch>
        </p:blipFill>
        <p:spPr bwMode="auto">
          <a:xfrm>
            <a:off x="3428992" y="4000504"/>
            <a:ext cx="3143272" cy="2071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81078" y="3429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Rajakumary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67236" y="3467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Rajakkad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42976" y="6039169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Senapathy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05312" y="6039169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Karunapuram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43768" y="5845750"/>
            <a:ext cx="186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Nedumkandam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-24"/>
          <a:ext cx="9144000" cy="655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553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4" name="Horizontal Scroll 3"/>
          <p:cNvSpPr/>
          <p:nvPr/>
        </p:nvSpPr>
        <p:spPr>
          <a:xfrm>
            <a:off x="857224" y="214290"/>
            <a:ext cx="8143932" cy="1071570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Trainings based on International Soil Year-2015</a:t>
            </a:r>
            <a:endParaRPr lang="en-US" sz="2800" b="1" dirty="0"/>
          </a:p>
        </p:txBody>
      </p:sp>
      <p:sp>
        <p:nvSpPr>
          <p:cNvPr id="5" name="Vertical Scroll 4"/>
          <p:cNvSpPr/>
          <p:nvPr/>
        </p:nvSpPr>
        <p:spPr>
          <a:xfrm>
            <a:off x="71438" y="142852"/>
            <a:ext cx="1285852" cy="6286544"/>
          </a:xfrm>
          <a:prstGeom prst="verticalScroll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Healthy soils for a healthy life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user\Desktop\backup\photos April 2015- March-16\off campus trng\rajkmary -10-6-15\10-6-1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300302"/>
            <a:ext cx="3790947" cy="284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3" descr="C:\Users\user\Desktop\backup\photos April 2015- March-16\off campus trng\ned-28-5-15\ned-28-5-1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91129" y="2285992"/>
            <a:ext cx="3810027" cy="2857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7630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of Externally Aided Projects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(From April 2015 till date)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8686800" cy="4800600"/>
          </a:xfrm>
        </p:spPr>
        <p:txBody>
          <a:bodyPr>
            <a:normAutofit fontScale="92500" lnSpcReduction="10000"/>
          </a:bodyPr>
          <a:lstStyle/>
          <a:p>
            <a:pPr marL="514350" indent="-514350" algn="l">
              <a:buAutoNum type="alphaUcPeriod"/>
            </a:pPr>
            <a:r>
              <a:rPr lang="en-US" dirty="0" smtClean="0">
                <a:solidFill>
                  <a:srgbClr val="00B050"/>
                </a:solidFill>
              </a:rPr>
              <a:t>Projects Sanctioned </a:t>
            </a:r>
          </a:p>
          <a:p>
            <a:pPr marL="514350" indent="-514350" algn="l"/>
            <a:r>
              <a:rPr lang="en-US" dirty="0" smtClean="0">
                <a:solidFill>
                  <a:schemeClr val="tx1"/>
                </a:solidFill>
              </a:rPr>
              <a:t>	1.	Completed Projects	-	Rs.     4.010 </a:t>
            </a:r>
            <a:r>
              <a:rPr lang="en-US" dirty="0" err="1" smtClean="0">
                <a:solidFill>
                  <a:schemeClr val="tx1"/>
                </a:solidFill>
              </a:rPr>
              <a:t>lakhs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/>
            <a:r>
              <a:rPr lang="en-US" dirty="0" smtClean="0">
                <a:solidFill>
                  <a:schemeClr val="tx1"/>
                </a:solidFill>
              </a:rPr>
              <a:t>	2. On-going Projects		-	Rs.   15.315 </a:t>
            </a:r>
            <a:r>
              <a:rPr lang="en-US" dirty="0" err="1" smtClean="0">
                <a:solidFill>
                  <a:schemeClr val="tx1"/>
                </a:solidFill>
              </a:rPr>
              <a:t>lakhs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dirty="0" smtClean="0">
                <a:solidFill>
                  <a:schemeClr val="tx1"/>
                </a:solidFill>
              </a:rPr>
              <a:t>	3. Sanctioned Projects 	-	Rs.     4.020 </a:t>
            </a:r>
            <a:r>
              <a:rPr lang="en-US" dirty="0" err="1" smtClean="0">
                <a:solidFill>
                  <a:schemeClr val="tx1"/>
                </a:solidFill>
              </a:rPr>
              <a:t>lakhs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dirty="0" smtClean="0">
                <a:solidFill>
                  <a:srgbClr val="3404AC"/>
                </a:solidFill>
              </a:rPr>
              <a:t>B. Pipe-Line Projects		-	Rs. 239.300 </a:t>
            </a:r>
            <a:r>
              <a:rPr lang="en-US" dirty="0" err="1" smtClean="0">
                <a:solidFill>
                  <a:srgbClr val="3404AC"/>
                </a:solidFill>
              </a:rPr>
              <a:t>lakhs</a:t>
            </a:r>
            <a:endParaRPr lang="en-US" dirty="0" smtClean="0">
              <a:solidFill>
                <a:srgbClr val="3404AC"/>
              </a:solidFill>
            </a:endParaRPr>
          </a:p>
          <a:p>
            <a:pPr marL="514350" indent="-514350" algn="l"/>
            <a:endParaRPr lang="en-US" dirty="0">
              <a:solidFill>
                <a:schemeClr val="tx1"/>
              </a:solidFill>
            </a:endParaRPr>
          </a:p>
          <a:p>
            <a:pPr marL="514350" indent="-514350" algn="l"/>
            <a:r>
              <a:rPr lang="en-US" dirty="0" smtClean="0">
                <a:solidFill>
                  <a:srgbClr val="FF0000"/>
                </a:solidFill>
              </a:rPr>
              <a:t>Total external funds solicited during the year </a:t>
            </a:r>
          </a:p>
          <a:p>
            <a:pPr marL="514350" indent="-514350" algn="l"/>
            <a:r>
              <a:rPr lang="en-US" dirty="0" smtClean="0">
                <a:solidFill>
                  <a:srgbClr val="FF0000"/>
                </a:solidFill>
              </a:rPr>
              <a:t>			</a:t>
            </a:r>
            <a:r>
              <a:rPr lang="en-US" sz="6000" dirty="0" smtClean="0">
                <a:solidFill>
                  <a:srgbClr val="FF0000"/>
                </a:solidFill>
              </a:rPr>
              <a:t>-	Rs. 262.645 </a:t>
            </a:r>
            <a:r>
              <a:rPr lang="en-US" sz="6000" dirty="0" err="1" smtClean="0">
                <a:solidFill>
                  <a:srgbClr val="FF0000"/>
                </a:solidFill>
              </a:rPr>
              <a:t>lakhs</a:t>
            </a:r>
            <a:endParaRPr lang="en-US" sz="6000" dirty="0" smtClean="0">
              <a:solidFill>
                <a:srgbClr val="FF0000"/>
              </a:solidFill>
            </a:endParaRPr>
          </a:p>
          <a:p>
            <a:pPr marL="514350" indent="-514350" algn="l"/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8"/>
            </a:pP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2"/>
            </a:pPr>
            <a:endParaRPr lang="en-US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Vegetable Development Programme-2015-16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Funded by Department of  Agriculture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838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Micro-nutrients Demonstration </a:t>
            </a:r>
            <a:r>
              <a:rPr lang="en-US" sz="3600" dirty="0" err="1" smtClean="0">
                <a:solidFill>
                  <a:srgbClr val="FF0000"/>
                </a:solidFill>
              </a:rPr>
              <a:t>programme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8553480" cy="4434840"/>
          </a:xfr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Nedumkandam</a:t>
            </a:r>
            <a:r>
              <a:rPr lang="en-US" b="1" dirty="0" smtClean="0">
                <a:solidFill>
                  <a:srgbClr val="002060"/>
                </a:solidFill>
              </a:rPr>
              <a:t> Block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Pampadumpara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Nedumkandam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Udumbanchola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Karunapuram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Rajakkad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Rajakumary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err="1" smtClean="0">
                <a:solidFill>
                  <a:srgbClr val="002060"/>
                </a:solidFill>
              </a:rPr>
              <a:t>Senapathy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7"/>
          <p:cNvSpPr>
            <a:spLocks noChangeArrowheads="1"/>
          </p:cNvSpPr>
          <p:nvPr/>
        </p:nvSpPr>
        <p:spPr bwMode="auto">
          <a:xfrm>
            <a:off x="0" y="285728"/>
            <a:ext cx="9144000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Diagnostic visits in micronutrient  demo project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 descr="C:\Users\user\Desktop\Camera from phone\Camera\20151117_13251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18295" y="4298741"/>
            <a:ext cx="4039985" cy="2273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6" name="Picture 2" descr="C:\Users\user\Desktop\official\micronutrient demo\Nedumkandam\20151228_1316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14282" y="3214686"/>
            <a:ext cx="1886989" cy="3354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3" name="Picture 6" descr="C:\Users\user\Desktop\official\micronutrient demo\senapathy\20151210_1422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82" y="928670"/>
            <a:ext cx="3330812" cy="1871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4" name="Picture 5" descr="C:\Users\user\Desktop\official\micronutrient demo\rajakkad\20151214_1240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28860" y="2511231"/>
            <a:ext cx="3794760" cy="2132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Valedictory Session of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Capacity Building </a:t>
            </a:r>
            <a:r>
              <a:rPr lang="en-US" dirty="0" err="1" smtClean="0">
                <a:solidFill>
                  <a:srgbClr val="FF0000"/>
                </a:solidFill>
              </a:rPr>
              <a:t>Programme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for Agro-Service Centre Executives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G_2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2196718"/>
            <a:ext cx="5929322" cy="44469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1406" y="901068"/>
          <a:ext cx="8715436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/>
                <a:gridCol w="4572032"/>
              </a:tblGrid>
              <a:tr h="3047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Problem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Large demand &amp; inadequate supply</a:t>
                      </a:r>
                    </a:p>
                  </a:txBody>
                  <a:tcPr/>
                </a:tc>
              </a:tr>
              <a:tr h="3173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Name of Village/Trial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Kavunthy</a:t>
                      </a: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/ 4</a:t>
                      </a:r>
                      <a:endParaRPr lang="en-US" sz="2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8329">
                <a:tc>
                  <a:txBody>
                    <a:bodyPr/>
                    <a:lstStyle/>
                    <a:p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Critical inputs supplied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Paddy straw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Spawn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Bed covers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Casing Materials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REPORT 2014-15</a:t>
            </a:r>
            <a:endParaRPr lang="en-US" sz="1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406" y="71414"/>
          <a:ext cx="9001188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32"/>
                <a:gridCol w="8001056"/>
              </a:tblGrid>
              <a:tr h="78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OFT-2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Preparation of cropping calendar with two types of mushrooms for year round production in </a:t>
                      </a:r>
                      <a:r>
                        <a:rPr kumimoji="0" lang="en-US" sz="2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Idukki</a:t>
                      </a:r>
                      <a:r>
                        <a:rPr kumimoji="0" lang="en-US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 district</a:t>
                      </a: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IMG_20150122_205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857628"/>
            <a:ext cx="3514744" cy="2636058"/>
          </a:xfrm>
          <a:prstGeom prst="rect">
            <a:avLst/>
          </a:prstGeom>
        </p:spPr>
      </p:pic>
      <p:pic>
        <p:nvPicPr>
          <p:cNvPr id="13" name="Picture 12" descr="IMG0008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4071942"/>
            <a:ext cx="1714512" cy="228601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ys\Desktop\Farm oft\20141005_1444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86280" cy="2971800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sys\Desktop\Farm oft\20141005_1424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262438" cy="300039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ARR\photos\Farm Innovation\100CANON\IMG_7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00438"/>
            <a:ext cx="4286280" cy="3000396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sys\Desktop\Farm oft\20141004_175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85728"/>
            <a:ext cx="4286280" cy="2995062"/>
          </a:xfrm>
          <a:prstGeom prst="rect">
            <a:avLst/>
          </a:prstGeom>
          <a:ln w="9525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71618" y="6248400"/>
            <a:ext cx="5886464" cy="276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STRAWBERRY OPEN END FIELD DEMO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-24"/>
            <a:ext cx="91440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Demonstration Units</a:t>
            </a:r>
          </a:p>
        </p:txBody>
      </p:sp>
      <p:pic>
        <p:nvPicPr>
          <p:cNvPr id="17" name="Picture 16" descr="DSC_5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00042"/>
            <a:ext cx="3975383" cy="26432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71868" y="3214686"/>
            <a:ext cx="2085980" cy="276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Animal Husbandry  Unit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7" name="Picture 3" descr="D:\Backup of Lenovo on 17-05-2015\From SD Card\DCIM\Camera\20141215114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876"/>
            <a:ext cx="3429024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" name="Picture 4" descr="D:\Backup of Lenovo on 17-05-2015\From SD Card\DCIM\Camera\2015328174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876"/>
            <a:ext cx="3429024" cy="2571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G_26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371600" y="3533775"/>
            <a:ext cx="13716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RAIN SHELTER</a:t>
            </a:r>
          </a:p>
        </p:txBody>
      </p:sp>
      <p:pic>
        <p:nvPicPr>
          <p:cNvPr id="9" name="Picture 7" descr="IMG_127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400" y="1981200"/>
            <a:ext cx="2032000" cy="1524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8" descr="IMG_159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862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9" descr="IMG_159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9906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248400" y="3352800"/>
            <a:ext cx="1447800" cy="284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MIST CHAMBER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85800" y="6248400"/>
            <a:ext cx="28956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STOREHOUSE CUM POTTING SHED</a:t>
            </a:r>
          </a:p>
        </p:txBody>
      </p:sp>
      <p:pic>
        <p:nvPicPr>
          <p:cNvPr id="14" name="Picture 18" descr="IMG_159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3886200"/>
            <a:ext cx="33528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096000" y="6276975"/>
            <a:ext cx="17526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MUSHROOM HOUSE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819400" y="457200"/>
            <a:ext cx="2971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Demonstration Units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IMG_15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971550"/>
            <a:ext cx="2971800" cy="2228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72200" y="3124200"/>
            <a:ext cx="23622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DUCK CUM FISH CULTURE</a:t>
            </a:r>
          </a:p>
        </p:txBody>
      </p:sp>
      <p:pic>
        <p:nvPicPr>
          <p:cNvPr id="9" name="Picture 11" descr="IMG_159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209800" cy="29194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3762375"/>
            <a:ext cx="16764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PEPPER NURSERY</a:t>
            </a:r>
          </a:p>
        </p:txBody>
      </p:sp>
      <p:pic>
        <p:nvPicPr>
          <p:cNvPr id="11" name="Picture 14" descr="IMG_159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447800"/>
            <a:ext cx="24384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2" name="Picture 15" descr="IMG_159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191000"/>
            <a:ext cx="29464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16" descr="IMG_159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3657600"/>
            <a:ext cx="2057400" cy="2743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057400" y="6276975"/>
            <a:ext cx="2362200" cy="276225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</a:rPr>
              <a:t>VEGETABLE CULTIVATION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819400" y="457200"/>
            <a:ext cx="29718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Demonstration Units</a:t>
            </a:r>
          </a:p>
        </p:txBody>
      </p:sp>
      <p:pic>
        <p:nvPicPr>
          <p:cNvPr id="16" name="Picture 15" descr="IMG_49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4191000"/>
            <a:ext cx="2946400" cy="2209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248400" y="6276975"/>
            <a:ext cx="2362200" cy="276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HDP IN BANANA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960438"/>
          <a:ext cx="8839200" cy="447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/>
              </a:tblGrid>
              <a:tr h="5635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Other Salient Achievements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CC00"/>
                    </a:solidFill>
                  </a:tcPr>
                </a:tc>
              </a:tr>
              <a:tr h="3912308">
                <a:tc>
                  <a:txBody>
                    <a:bodyPr/>
                    <a:lstStyle/>
                    <a:p>
                      <a:pPr algn="l" eaLnBrk="0" hangingPunct="0">
                        <a:buFont typeface="Wingdings" pitchFamily="2" charset="2"/>
                        <a:buNone/>
                      </a:pPr>
                      <a:endParaRPr lang="en-US" sz="2400" dirty="0" smtClean="0">
                        <a:solidFill>
                          <a:srgbClr val="002060"/>
                        </a:solidFill>
                        <a:latin typeface="Arial" charset="0"/>
                        <a:cs typeface="Arial" charset="0"/>
                      </a:endParaRP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Farm Mechanization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Mushroom Growers Club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Popularization of Apiary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Involving SHGs in various Self-employment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opportunities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Established Kitchen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Gardens in Rural households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Popularization of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Moringa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cultivation</a:t>
                      </a:r>
                    </a:p>
                    <a:p>
                      <a:pPr algn="l" eaLnBrk="0" hangingPunct="0">
                        <a:buFont typeface="Wingdings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Dissemination of technologies related to sustainable    </a:t>
                      </a:r>
                    </a:p>
                    <a:p>
                      <a:pPr algn="l" eaLnBrk="0" hangingPunct="0">
                        <a:buFont typeface="Wingdings" pitchFamily="2" charset="2"/>
                        <a:buNone/>
                      </a:pP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    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charset="0"/>
                          <a:cs typeface="Arial" charset="0"/>
                        </a:rPr>
                        <a:t>agriculture and allied sectors</a:t>
                      </a:r>
                    </a:p>
                    <a:p>
                      <a:pPr algn="l" eaLnBrk="0" hangingPunct="0">
                        <a:buFont typeface="Wingdings" pitchFamily="2" charset="2"/>
                        <a:buNone/>
                      </a:pPr>
                      <a:endParaRPr lang="en-US" sz="2400" dirty="0" smtClean="0">
                        <a:solidFill>
                          <a:srgbClr val="002060"/>
                        </a:solidFill>
                        <a:latin typeface="Arial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20476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180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Utilization of KVK funds during the year 2015-16</a:t>
            </a:r>
          </a:p>
        </p:txBody>
      </p:sp>
      <p:graphicFrame>
        <p:nvGraphicFramePr>
          <p:cNvPr id="7" name="Group 474"/>
          <p:cNvGraphicFramePr>
            <a:graphicFrameLocks noGrp="1"/>
          </p:cNvGraphicFramePr>
          <p:nvPr/>
        </p:nvGraphicFramePr>
        <p:xfrm>
          <a:off x="152400" y="418168"/>
          <a:ext cx="8839200" cy="6082666"/>
        </p:xfrm>
        <a:graphic>
          <a:graphicData uri="http://schemas.openxmlformats.org/drawingml/2006/table">
            <a:tbl>
              <a:tblPr/>
              <a:tblGrid>
                <a:gridCol w="762000"/>
                <a:gridCol w="4724400"/>
                <a:gridCol w="1066800"/>
                <a:gridCol w="1143000"/>
                <a:gridCol w="114300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Sl. 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Particulars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Sanctioned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Released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Expenditure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381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A. Recurring Contingencies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Pay &amp; Allowances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89.41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89.41094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Traveling allowances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0.90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0.77626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Contingencies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Stationery, telephone, postage and other expenditure on office running, publication of Newsletter and library maintenance (Purchase of News Paper &amp; Magazines)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POL, repair of vehicles, tractor and equipments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Meals/refreshment for trainees (ceiling up to Rs.40 /day/trainee be maintained)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Training material (posters, charts, demonstration material including chemicals etc. required for conducting the training)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Frontline demonstration except oilseeds and pulses (minimum of 30 demonstration in a year)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1.59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1.59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 farm testing (on need based, location specific and newly generated information in the major production systems of the area)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0.86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0.86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Training of extension functionaries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Maintenance of buildings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Farmer’s Field School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Integrated Farming System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Extension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Library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0.05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09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(A)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95.81</a:t>
                      </a:r>
                      <a:endParaRPr lang="en-US" sz="1300" dirty="0" smtClean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95.81</a:t>
                      </a:r>
                      <a:endParaRPr lang="en-US" sz="1300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95.6872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74"/>
          <p:cNvGraphicFramePr>
            <a:graphicFrameLocks noGrp="1"/>
          </p:cNvGraphicFramePr>
          <p:nvPr/>
        </p:nvGraphicFramePr>
        <p:xfrm>
          <a:off x="152400" y="1506538"/>
          <a:ext cx="8839200" cy="2547938"/>
        </p:xfrm>
        <a:graphic>
          <a:graphicData uri="http://schemas.openxmlformats.org/drawingml/2006/table">
            <a:tbl>
              <a:tblPr/>
              <a:tblGrid>
                <a:gridCol w="762000"/>
                <a:gridCol w="4724400"/>
                <a:gridCol w="1066800"/>
                <a:gridCol w="1143000"/>
                <a:gridCol w="1143000"/>
              </a:tblGrid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Sl. 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Particulars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Sanctioned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Released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Expenditure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381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B. Non-Recurring Contingencies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Works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Equipments including SWTL &amp; Furniture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Vehicle 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(Four wheeler/Two wheeler, please specify)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Library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(Purchase of assets like books &amp; journals)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 (B)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99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US" sz="1200" b="1" dirty="0">
                        <a:solidFill>
                          <a:srgbClr val="000099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kern="1200" dirty="0" smtClean="0">
                          <a:solidFill>
                            <a:srgbClr val="FF006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C. REVOLVING FUND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GRAND TOTAL (A+B+C)</a:t>
                      </a:r>
                      <a:endParaRPr kumimoji="0" 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95.81</a:t>
                      </a:r>
                      <a:endParaRPr lang="en-US" sz="13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95.81</a:t>
                      </a:r>
                      <a:endParaRPr lang="en-US" sz="13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95.6872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009656"/>
            <a:ext cx="9144000" cy="204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Utilization of KVK funds during the year 2015-16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358082" y="6572296"/>
            <a:ext cx="1695480" cy="2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800" b="1" dirty="0" smtClean="0">
                <a:solidFill>
                  <a:srgbClr val="FF0000"/>
                </a:solidFill>
                <a:latin typeface="Amerigo BT" pitchFamily="34" charset="0"/>
                <a:ea typeface="+mj-ea"/>
                <a:cs typeface="+mj-cs"/>
              </a:rPr>
              <a:t>ICAR-Krishi Vigyan Kendra, BSS, Idukki</a:t>
            </a:r>
            <a:endParaRPr lang="en-US" sz="800" b="1" dirty="0">
              <a:solidFill>
                <a:srgbClr val="FF0000"/>
              </a:solidFill>
              <a:latin typeface="Amerigo BT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0470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>
              <a:defRPr/>
            </a:pPr>
            <a:r>
              <a:rPr lang="en-US" sz="1200" b="1" dirty="0" smtClean="0">
                <a:latin typeface="+mj-lt"/>
                <a:ea typeface="+mj-ea"/>
                <a:cs typeface="+mj-cs"/>
              </a:rPr>
              <a:t>ANNUAL REPORT 2015-16</a:t>
            </a:r>
            <a:endParaRPr lang="en-US" sz="12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858963"/>
          <a:ext cx="88392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524000"/>
                <a:gridCol w="1371600"/>
                <a:gridCol w="1600200"/>
                <a:gridCol w="1600200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charset="0"/>
                        </a:rPr>
                        <a:t>Status of Revolving Fund (Rs. in Lakh) for the three years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4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Year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Opening balance as on 1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April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Income during the year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Expenditure during the year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47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Net balance as on 1st April of each year</a:t>
                      </a: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rgbClr val="0000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/>
                          <a:ea typeface="Times New Roman"/>
                        </a:rPr>
                        <a:t>April 2013  to March 2014  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36830" marR="3683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6.87195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13.99190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16.26809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4.59576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</a:rPr>
                        <a:t>April 2014  to March 2015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36830" marR="3683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4.59576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18.60745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19.63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3.57322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</a:rPr>
                        <a:t>April 2015  to March 2016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36830" marR="3683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3.57322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10.18669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13.00758</a:t>
                      </a:r>
                      <a:endParaRPr lang="en-US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0.75233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Vattavada\DSCN0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276856" y="5572140"/>
          <a:ext cx="322423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590"/>
                <a:gridCol w="500066"/>
                <a:gridCol w="500066"/>
                <a:gridCol w="500066"/>
                <a:gridCol w="500066"/>
                <a:gridCol w="7143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H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N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K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S..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4359</Words>
  <Application>Microsoft Office PowerPoint</Application>
  <PresentationFormat>On-screen Show (4:3)</PresentationFormat>
  <Paragraphs>1346</Paragraphs>
  <Slides>98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Bio-Hub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Tribal area  visit- Potato leaf blight endemic areas</vt:lpstr>
      <vt:lpstr> Production and supply of technology products </vt:lpstr>
      <vt:lpstr>Slide 81</vt:lpstr>
      <vt:lpstr>Slide 82</vt:lpstr>
      <vt:lpstr>Slide 83</vt:lpstr>
      <vt:lpstr>Slide 84</vt:lpstr>
      <vt:lpstr>Slide 85</vt:lpstr>
      <vt:lpstr>Summary of Externally Aided Projects  (From April 2015 till date)</vt:lpstr>
      <vt:lpstr>Slide 87</vt:lpstr>
      <vt:lpstr>Slide 88</vt:lpstr>
      <vt:lpstr> Valedictory Session of  Capacity Building Programme  for Agro-Service Centre Executives</vt:lpstr>
      <vt:lpstr>Slide 90</vt:lpstr>
      <vt:lpstr>Slide 91</vt:lpstr>
      <vt:lpstr>Slide 92</vt:lpstr>
      <vt:lpstr>Slide 93</vt:lpstr>
      <vt:lpstr>Slide 94</vt:lpstr>
      <vt:lpstr>Utilization of KVK funds during the year 2015-16</vt:lpstr>
      <vt:lpstr>Slide 96</vt:lpstr>
      <vt:lpstr>Slide 97</vt:lpstr>
      <vt:lpstr>Slide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 2014-15 TEMPLATE</dc:title>
  <dc:creator>PC</dc:creator>
  <cp:lastModifiedBy>PC</cp:lastModifiedBy>
  <cp:revision>513</cp:revision>
  <dcterms:created xsi:type="dcterms:W3CDTF">2015-05-07T08:56:28Z</dcterms:created>
  <dcterms:modified xsi:type="dcterms:W3CDTF">2016-05-09T06:51:48Z</dcterms:modified>
</cp:coreProperties>
</file>