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76" r:id="rId2"/>
    <p:sldId id="279" r:id="rId3"/>
    <p:sldId id="280" r:id="rId4"/>
    <p:sldId id="281" r:id="rId5"/>
    <p:sldId id="263" r:id="rId6"/>
    <p:sldId id="257" r:id="rId7"/>
    <p:sldId id="282" r:id="rId8"/>
    <p:sldId id="264" r:id="rId9"/>
    <p:sldId id="269" r:id="rId10"/>
    <p:sldId id="265" r:id="rId11"/>
    <p:sldId id="267" r:id="rId12"/>
    <p:sldId id="312" r:id="rId13"/>
    <p:sldId id="313" r:id="rId14"/>
    <p:sldId id="314" r:id="rId15"/>
    <p:sldId id="315" r:id="rId16"/>
    <p:sldId id="277" r:id="rId17"/>
    <p:sldId id="303" r:id="rId18"/>
    <p:sldId id="304" r:id="rId19"/>
    <p:sldId id="297" r:id="rId20"/>
    <p:sldId id="298" r:id="rId21"/>
    <p:sldId id="299" r:id="rId22"/>
    <p:sldId id="300" r:id="rId23"/>
    <p:sldId id="301" r:id="rId24"/>
    <p:sldId id="302" r:id="rId25"/>
    <p:sldId id="260" r:id="rId26"/>
    <p:sldId id="261" r:id="rId27"/>
    <p:sldId id="270" r:id="rId28"/>
    <p:sldId id="271" r:id="rId29"/>
    <p:sldId id="272" r:id="rId30"/>
    <p:sldId id="273" r:id="rId31"/>
    <p:sldId id="274" r:id="rId32"/>
    <p:sldId id="275" r:id="rId33"/>
    <p:sldId id="285" r:id="rId34"/>
    <p:sldId id="286" r:id="rId35"/>
    <p:sldId id="287" r:id="rId36"/>
    <p:sldId id="288" r:id="rId37"/>
    <p:sldId id="289" r:id="rId38"/>
    <p:sldId id="290" r:id="rId39"/>
    <p:sldId id="293" r:id="rId40"/>
    <p:sldId id="294" r:id="rId41"/>
    <p:sldId id="321" r:id="rId42"/>
    <p:sldId id="346" r:id="rId43"/>
    <p:sldId id="347" r:id="rId44"/>
    <p:sldId id="360" r:id="rId45"/>
    <p:sldId id="322" r:id="rId46"/>
    <p:sldId id="335" r:id="rId47"/>
    <p:sldId id="323" r:id="rId48"/>
    <p:sldId id="340" r:id="rId49"/>
    <p:sldId id="328" r:id="rId50"/>
    <p:sldId id="343" r:id="rId51"/>
    <p:sldId id="329" r:id="rId52"/>
    <p:sldId id="330" r:id="rId53"/>
    <p:sldId id="331" r:id="rId54"/>
    <p:sldId id="351" r:id="rId55"/>
    <p:sldId id="319" r:id="rId56"/>
    <p:sldId id="318" r:id="rId57"/>
    <p:sldId id="320" r:id="rId58"/>
    <p:sldId id="344" r:id="rId59"/>
    <p:sldId id="361" r:id="rId60"/>
    <p:sldId id="334" r:id="rId61"/>
    <p:sldId id="349" r:id="rId62"/>
    <p:sldId id="350" r:id="rId63"/>
    <p:sldId id="316" r:id="rId64"/>
    <p:sldId id="333" r:id="rId65"/>
    <p:sldId id="317" r:id="rId66"/>
    <p:sldId id="359" r:id="rId67"/>
    <p:sldId id="337" r:id="rId68"/>
    <p:sldId id="341" r:id="rId69"/>
    <p:sldId id="332" r:id="rId70"/>
    <p:sldId id="348" r:id="rId71"/>
    <p:sldId id="327" r:id="rId72"/>
    <p:sldId id="352" r:id="rId73"/>
    <p:sldId id="353" r:id="rId74"/>
    <p:sldId id="354" r:id="rId75"/>
    <p:sldId id="355" r:id="rId76"/>
    <p:sldId id="356" r:id="rId77"/>
    <p:sldId id="357" r:id="rId78"/>
    <p:sldId id="325" r:id="rId79"/>
    <p:sldId id="326" r:id="rId80"/>
    <p:sldId id="305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0"/>
    <p:penClr>
      <a:srgbClr val="FF0000"/>
    </p:penClr>
  </p:showPr>
  <p:clrMru>
    <a:srgbClr val="0000FF"/>
    <a:srgbClr val="8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087" autoAdjust="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29114-2CC5-4FE8-B635-7AA68AC3C34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DB28A-2805-44E7-9E30-0FBEB4327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CFAFC-3D23-4772-8B7F-C9C5D882A8CE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8E9B3-28EA-476E-A8B1-83888FF17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8E9B3-28EA-476E-A8B1-83888FF1734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2F10C-8940-4E38-B164-FBEEA6292EA8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87940"/>
            <a:ext cx="91440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Bapooji</a:t>
            </a:r>
            <a:r>
              <a:rPr lang="en-US" sz="32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Krishi</a:t>
            </a:r>
            <a:r>
              <a:rPr lang="en-US" sz="32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Vigyan</a:t>
            </a:r>
            <a:r>
              <a:rPr lang="en-US" sz="32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Kendra</a:t>
            </a:r>
          </a:p>
          <a:p>
            <a:pPr algn="ctr">
              <a:defRPr/>
            </a:pPr>
            <a:r>
              <a:rPr lang="en-US" sz="24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Santhanpara</a:t>
            </a:r>
            <a:r>
              <a:rPr lang="en-US" sz="24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P. O.</a:t>
            </a:r>
          </a:p>
          <a:p>
            <a:pPr algn="ctr">
              <a:defRPr/>
            </a:pPr>
            <a:r>
              <a:rPr lang="en-US" sz="24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Idukki - Kerala</a:t>
            </a:r>
          </a:p>
        </p:txBody>
      </p:sp>
      <p:pic>
        <p:nvPicPr>
          <p:cNvPr id="5" name="Picture 7" descr="ICAR EMBLE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0812" y="2206625"/>
            <a:ext cx="6111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BAPOOJIKVK EMBLE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171700"/>
            <a:ext cx="7683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599" y="762000"/>
            <a:ext cx="8610601" cy="838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prstTxWarp prst="textWave1">
              <a:avLst>
                <a:gd name="adj1" fmla="val 12500"/>
                <a:gd name="adj2" fmla="val -143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n-US" sz="5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ANNUAL REVIEW MEETING </a:t>
            </a:r>
            <a:r>
              <a:rPr lang="en-US" sz="5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2014-15</a:t>
            </a:r>
            <a:endParaRPr lang="en-US" sz="5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IMG_308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657600"/>
            <a:ext cx="4114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00000"/>
                </a:solidFill>
                <a:latin typeface="Arial" charset="0"/>
              </a:rPr>
              <a:t>Annual Report (</a:t>
            </a: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April-2014 </a:t>
            </a:r>
            <a:r>
              <a:rPr lang="en-US" b="1" dirty="0">
                <a:solidFill>
                  <a:srgbClr val="800000"/>
                </a:solidFill>
                <a:latin typeface="Arial" charset="0"/>
              </a:rPr>
              <a:t>to </a:t>
            </a: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March-2015)</a:t>
            </a:r>
            <a:endParaRPr lang="en-US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10" name="Content Placeholder 3" descr="PC0702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33814"/>
            <a:ext cx="3886200" cy="291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5072098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342902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Existing varieties are highly susceptible to quick wilt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Heavy dosage of fungicides is applied for the control of quick wilt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Santhanpara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Azosprillum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VAM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Pseudomonas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OFT-3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Assessment of suitable black pepper foot rot (quick wilt) resistant variety for Idukki district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74" y="916160"/>
            <a:ext cx="3857620" cy="29414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T1- Released variety- IISR -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Thevam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T2- E variety 1 -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Ashwati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T3- E variety 2 -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Suvarna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IISR-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Thevam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 is showing least percentage  of quick wilt  disease incidence compared to farmer developed varieties and check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39290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5286412"/>
                <a:gridCol w="785818"/>
                <a:gridCol w="714380"/>
                <a:gridCol w="785818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Percentage reduction in quick wilt incidence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Ongoing till 2015-16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572032" cy="3357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2928958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incidence of pest &amp; disease in living standards of black pepper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Konnathady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3</a:t>
                      </a:r>
                    </a:p>
                  </a:txBody>
                  <a:tcPr/>
                </a:tc>
              </a:tr>
              <a:tr h="1163026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Fertilizers and PP chemicals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OFT-4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Use of concrete poles as standards in black pepper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D:\BKVK\Photos BKVK\New Folder\DSC_9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928670"/>
            <a:ext cx="2133600" cy="3208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3" name="Picture 3" descr="D:\BKVK\Photos BKVK\New Folder\DSC_98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934647"/>
            <a:ext cx="2133600" cy="3208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T1 - Live standards of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Glyricidia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T2 - Live standards of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Erythrina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T3 - Concrete Poles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Drying of anchoring roots seen on concrete poles resulting in total loss of the crop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3929066"/>
          <a:ext cx="9001188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5072098"/>
                <a:gridCol w="857256"/>
                <a:gridCol w="857256"/>
                <a:gridCol w="785818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Adoptability restricted for small farmers as cost involved is high &amp; not suitable for high temperature regions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5072098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342902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Low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porductivity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in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oysyter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mushrooms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Thouvala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4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Paddy straw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Spawn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PP covers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Urea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Bengal gram flour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Groundnut cake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Assessment of different additives in oyster mushroom bed preparation for maximizing yield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20150125_162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3929066"/>
            <a:ext cx="2095483" cy="1571612"/>
          </a:xfrm>
          <a:prstGeom prst="rect">
            <a:avLst/>
          </a:prstGeom>
        </p:spPr>
      </p:pic>
      <p:pic>
        <p:nvPicPr>
          <p:cNvPr id="11" name="Picture 10" descr="IMG_20150122_205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000108"/>
            <a:ext cx="3514744" cy="2636058"/>
          </a:xfrm>
          <a:prstGeom prst="rect">
            <a:avLst/>
          </a:prstGeom>
        </p:spPr>
      </p:pic>
      <p:pic>
        <p:nvPicPr>
          <p:cNvPr id="13" name="Picture 12" descr="IMG0008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33" y="3929066"/>
            <a:ext cx="1178727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1983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T1 - No additives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T2 - Urea spray @ 1g/lit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T3 - Addition of Green gram flour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T4 -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Addition of Groundnut cake</a:t>
                      </a:r>
                      <a:endParaRPr lang="en-US" sz="22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charset="0"/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Completed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1406" y="3929066"/>
          <a:ext cx="9001188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3786214"/>
                <a:gridCol w="1000132"/>
                <a:gridCol w="857256"/>
                <a:gridCol w="1928826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 , T-3 &amp; T-4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Average yield per bed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2.22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Repeated contamination seen on addition of different additives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2-Point Star 4"/>
          <p:cNvSpPr/>
          <p:nvPr/>
        </p:nvSpPr>
        <p:spPr>
          <a:xfrm>
            <a:off x="71406" y="71414"/>
            <a:ext cx="5500726" cy="5072098"/>
          </a:xfrm>
          <a:prstGeom prst="star32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FLD</a:t>
            </a:r>
            <a:endParaRPr lang="en-US" sz="11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4612" y="5429264"/>
          <a:ext cx="609600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Achievement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16+1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71490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3214710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Castor based herbal extract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545810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Use of castor based herbal extract can effectively protect the crop from rodents and wild boar.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Castor based herbal extract for the management of rodents and wild boar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:\Users\user\Desktop\field day photos\DSCN08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885820"/>
            <a:ext cx="4214842" cy="3161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2" name="Picture 3" descr="C:\Users\user\Desktop\field day photos\DSCN08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3" y="4071942"/>
            <a:ext cx="4214842" cy="250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Reduction in Rodents and wild boar attack (%)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78</a:t>
                      </a:r>
                      <a:endParaRPr lang="en-IN" sz="2200" b="1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48</a:t>
                      </a:r>
                      <a:endParaRPr lang="en-IN" sz="2200" b="1" dirty="0"/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1.46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6" name="Picture 4" descr="G:\2014-15 photos\field visit 14-15\bison valley field visit-20-8-2014\100NIKON\DSCN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1"/>
            <a:ext cx="4286280" cy="3279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5" descr="G:\2014-15 photos\field visit 14-15\bison valley field visit-20-8-2014\100NIKON\DSCN00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4286280" cy="3267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71670" y="3500438"/>
            <a:ext cx="4643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Method demonstration</a:t>
            </a:r>
            <a:endParaRPr lang="en-IN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777483"/>
          <a:ext cx="471487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667"/>
                <a:gridCol w="3251209"/>
              </a:tblGrid>
              <a:tr h="7233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041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996457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Lime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Neem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Cake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19:19:19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Azospirillum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VAM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CAN</a:t>
                      </a:r>
                    </a:p>
                  </a:txBody>
                  <a:tcPr/>
                </a:tc>
              </a:tr>
              <a:tr h="405078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77041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Soil test based fertilizer recommendation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along with organic manures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0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Site specific nutrient management in cardamom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user\Desktop\field day photos\DSCN08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252" y="857232"/>
            <a:ext cx="4152904" cy="3114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19600" y="985838"/>
            <a:ext cx="4495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Situated in the mid of Kumily - Munnar state high way and geographically it is in the </a:t>
            </a:r>
            <a:r>
              <a:rPr lang="en-US" sz="2000" b="1" i="1" dirty="0">
                <a:solidFill>
                  <a:srgbClr val="0070C0"/>
                </a:solidFill>
                <a:latin typeface="Arial" charset="0"/>
                <a:cs typeface="+mn-cs"/>
              </a:rPr>
              <a:t>Cardamom Hill Reserve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 area of western ghats. </a:t>
            </a:r>
          </a:p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+mn-cs"/>
              </a:rPr>
              <a:t>Point of elevation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	</a:t>
            </a:r>
            <a:r>
              <a:rPr lang="en-US" sz="2000" b="1" dirty="0" smtClean="0">
                <a:solidFill>
                  <a:srgbClr val="0070C0"/>
                </a:solidFill>
                <a:latin typeface="Arial" charset="0"/>
                <a:cs typeface="+mn-cs"/>
              </a:rPr>
              <a:t>: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1400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metres      above MSL</a:t>
            </a:r>
            <a:endParaRPr lang="en-US" sz="2000" b="1" dirty="0">
              <a:solidFill>
                <a:srgbClr val="0070C0"/>
              </a:solidFill>
              <a:latin typeface="Arial" charset="0"/>
              <a:cs typeface="+mn-cs"/>
            </a:endParaRPr>
          </a:p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+mn-cs"/>
              </a:rPr>
              <a:t>Longitude 		</a:t>
            </a:r>
            <a:r>
              <a:rPr lang="en-US" sz="2000" b="1" dirty="0" smtClean="0">
                <a:solidFill>
                  <a:srgbClr val="0070C0"/>
                </a:solidFill>
                <a:latin typeface="Arial" charset="0"/>
                <a:cs typeface="+mn-cs"/>
              </a:rPr>
              <a:t>: 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77</a:t>
            </a:r>
            <a:r>
              <a:rPr lang="en-US" sz="2000" baseline="30000" dirty="0" smtClean="0">
                <a:solidFill>
                  <a:srgbClr val="0070C0"/>
                </a:solidFill>
                <a:latin typeface="Arial" charset="0"/>
                <a:cs typeface="+mn-cs"/>
              </a:rPr>
              <a:t>0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10’ E</a:t>
            </a:r>
            <a:endParaRPr lang="en-US" sz="2000" b="1" dirty="0">
              <a:solidFill>
                <a:srgbClr val="0070C0"/>
              </a:solidFill>
              <a:latin typeface="Arial" charset="0"/>
              <a:cs typeface="+mn-cs"/>
            </a:endParaRPr>
          </a:p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+mn-cs"/>
              </a:rPr>
              <a:t>Latitude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 		</a:t>
            </a:r>
            <a:r>
              <a:rPr lang="en-US" sz="2000" b="1" dirty="0" smtClean="0">
                <a:solidFill>
                  <a:srgbClr val="0070C0"/>
                </a:solidFill>
                <a:latin typeface="Arial" charset="0"/>
                <a:cs typeface="+mn-cs"/>
              </a:rPr>
              <a:t>: 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9</a:t>
            </a:r>
            <a:r>
              <a:rPr lang="en-US" sz="2000" baseline="30000" dirty="0" smtClean="0">
                <a:solidFill>
                  <a:srgbClr val="0070C0"/>
                </a:solidFill>
                <a:latin typeface="Arial" charset="0"/>
                <a:cs typeface="+mn-cs"/>
              </a:rPr>
              <a:t>0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 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8’  N</a:t>
            </a:r>
          </a:p>
        </p:txBody>
      </p:sp>
      <p:pic>
        <p:nvPicPr>
          <p:cNvPr id="4099" name="Picture 4" descr="Iduk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1071546"/>
            <a:ext cx="4102100" cy="5562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0" y="28572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LOCATION &amp; OPERATIONAL AREA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01" name="AutoShape 8"/>
          <p:cNvSpPr>
            <a:spLocks noChangeArrowheads="1"/>
          </p:cNvSpPr>
          <p:nvPr/>
        </p:nvSpPr>
        <p:spPr bwMode="auto">
          <a:xfrm>
            <a:off x="4495800" y="3962400"/>
            <a:ext cx="4495800" cy="2590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latin typeface="Arial" charset="0"/>
              </a:rPr>
              <a:t>Panchayats</a:t>
            </a:r>
            <a:endParaRPr lang="en-US" sz="2000" b="1" dirty="0"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Santhanpara, Rajakad, Rajakumari, </a:t>
            </a: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Udumbanchola, Senapathy, Nedumkandam,</a:t>
            </a: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 Adimali, Vellathooval, Konnathady,</a:t>
            </a: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 Vattavada,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Marayoor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Chinnakkanal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, </a:t>
            </a:r>
            <a:endParaRPr lang="en-US" sz="1800" dirty="0" smtClean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Upputhara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Karunapuram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Kanchiyar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Pallivasal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Thodupuzha,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Idavetti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Chakkupallom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 &amp; Vandanmedu.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 (q/ha)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2.88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2.01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6" name="Content Placeholder 5" descr="C:\Users\user\Desktop\field day photos\DSCN0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4286281" cy="3214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6" descr="G:\2014-15 photos\field visit 14-15\bison valley field visit-20-8-2014\100NIKON\DSCN00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86280" cy="321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643470" cy="523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3143272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Potassium Nitrate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NAA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853604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Potassium Nitrate (1%) + NAA (25 </a:t>
                      </a:r>
                      <a:r>
                        <a:rPr lang="en-US" sz="2200" b="0" dirty="0" err="1" smtClean="0"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) spray at berry set and fruit development stages (2 sprays)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of berry drop in  black pepper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7" descr="C:\Users\user\Desktop\field day photos\DSCN08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4286280" cy="321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Fruit set (%)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of spikes/vine (No)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 Dry (Kg/vine)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1.42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2.96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2.14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6" name="Picture 9" descr="G:\2014-15 photos\field visit 14-15\DSCN0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42852"/>
            <a:ext cx="2928958" cy="39052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11" descr="G:\2014-15 photos\field visit 14-15\100NIKON\DSCN04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238786" cy="3929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357718" cy="4857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857520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Lime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Zinc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Sulphate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Bio fertilizers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Borax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139224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Soil test based fertilizer recommendation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along with organic manures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FLD-4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INM in banana cv.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Nendran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for high ranges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12" descr="C:\Users\user\Desktop\field day photos\DSCN08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258" y="928670"/>
            <a:ext cx="4572032" cy="3429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Bunch weight (kg)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10.8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of hands/bunch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4.9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of fruits/bunch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39.5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2.38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6" name="Picture 13" descr="G:\2014-15 photos\field visit 14-15\100NIKON\DSCN0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0"/>
            <a:ext cx="4286280" cy="321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Picture 2" descr="G:\2014-15 photos\field visit 14-15\DSCN03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86279" cy="321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28628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786082"/>
              </a:tblGrid>
              <a:tr h="6548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Value addition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943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Adimaly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&amp;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Kambammettu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43006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Tray packs with cling film cover</a:t>
                      </a:r>
                    </a:p>
                  </a:txBody>
                  <a:tcPr/>
                </a:tc>
              </a:tr>
              <a:tr h="366724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188752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Tray packs with cling film cover is suitable for mushroom packaging and increases its shelf life.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Packaging of mushrooms in tray packs with cling film cover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user\Desktop\fld hsc\Photo05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928669"/>
            <a:ext cx="4643470" cy="3482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2" descr="C:\Users\user\Desktop\fld hsc\Photo0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42843" y="428604"/>
            <a:ext cx="4381531" cy="32861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3" descr="C:\Users\user\Desktop\fld hsc\Photo24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26" y="428604"/>
            <a:ext cx="4381530" cy="32861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500066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119"/>
                <a:gridCol w="3409541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Animal nutrition and production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COFS 29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Desmanthus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Agathi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Subabul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Anjan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grass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Stylosanthes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496282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Create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awareness among farmers about mixed fodder system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Popularization of mixed fodder system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H:\New Fol(2)\DSC001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3857620" cy="27860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14" descr="H:\New Fol(2)\DSC001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5" y="3786190"/>
            <a:ext cx="3857650" cy="271464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Quantity of milk production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598 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760 L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Quality of 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milk 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production -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3.05%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4.15%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of wastage in Feed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27%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7%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2.69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52"/>
            <a:ext cx="4000528" cy="3929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3" descr="DSC0019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5072098" cy="392909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3"/>
          <a:ext cx="500066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3500462"/>
              </a:tblGrid>
              <a:tr h="6951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Disease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0010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69677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Dipol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Solution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Teat Cups</a:t>
                      </a:r>
                    </a:p>
                  </a:txBody>
                  <a:tcPr/>
                </a:tc>
              </a:tr>
              <a:tr h="389295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32247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Application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Dipol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KMnO</a:t>
                      </a:r>
                      <a:r>
                        <a:rPr kumimoji="0" lang="en-US" sz="2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after milking is recommended for control of Mastitis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Give adequate green fodder after milking thus avoiding sitting of animals and thereby contamination of udder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Prophylactic management of mastitis in dairy cows using antiseptic solution in teat cups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:\New Fol(2)\DSC000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000504"/>
            <a:ext cx="3929090" cy="25717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 descr="Teat cup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913605"/>
            <a:ext cx="3929090" cy="305206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9" descr="Strbkgnd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027"/>
          <p:cNvSpPr txBox="1">
            <a:spLocks noChangeArrowheads="1"/>
          </p:cNvSpPr>
          <p:nvPr/>
        </p:nvSpPr>
        <p:spPr bwMode="auto">
          <a:xfrm>
            <a:off x="685800" y="12192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Dr. </a:t>
            </a:r>
            <a:r>
              <a:rPr lang="en-US" sz="2200" b="1" dirty="0" err="1" smtClean="0">
                <a:solidFill>
                  <a:srgbClr val="000099"/>
                </a:solidFill>
              </a:rPr>
              <a:t>Binu</a:t>
            </a:r>
            <a:r>
              <a:rPr lang="en-US" sz="2200" b="1" dirty="0" smtClean="0">
                <a:solidFill>
                  <a:srgbClr val="000099"/>
                </a:solidFill>
              </a:rPr>
              <a:t> John Sam (SMS – Horticulture &amp; PC </a:t>
            </a:r>
            <a:r>
              <a:rPr lang="en-US" sz="2200" b="1" dirty="0" err="1" smtClean="0">
                <a:solidFill>
                  <a:srgbClr val="000099"/>
                </a:solidFill>
              </a:rPr>
              <a:t>i/c</a:t>
            </a:r>
            <a:r>
              <a:rPr lang="en-US" sz="2200" b="1" dirty="0" smtClean="0">
                <a:solidFill>
                  <a:srgbClr val="000099"/>
                </a:solidFill>
              </a:rPr>
              <a:t>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Dr</a:t>
            </a:r>
            <a:r>
              <a:rPr lang="en-US" sz="2200" b="1" dirty="0">
                <a:solidFill>
                  <a:srgbClr val="000099"/>
                </a:solidFill>
              </a:rPr>
              <a:t>. S. Jayababu (SMS – Animal Science</a:t>
            </a:r>
            <a:r>
              <a:rPr lang="en-US" sz="2200" b="1" dirty="0" smtClean="0">
                <a:solidFill>
                  <a:srgbClr val="000099"/>
                </a:solidFill>
              </a:rPr>
              <a:t>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Ms. Manju Jincy Varghese (SMS – Soil Science)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Dr. Benjamin Mathew (SMS – Agri. Extension)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Mr. Sudhakar Soundarajan (SMS – Plant Protection)</a:t>
            </a:r>
            <a:endParaRPr lang="en-US" sz="2200" b="1" dirty="0">
              <a:solidFill>
                <a:srgbClr val="000099"/>
              </a:solidFill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Ms. Jayisy </a:t>
            </a:r>
            <a:r>
              <a:rPr lang="en-US" sz="2200" b="1" dirty="0">
                <a:solidFill>
                  <a:srgbClr val="000099"/>
                </a:solidFill>
              </a:rPr>
              <a:t>Joseph (Programme Assistant – Home Science)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Ms. Rachel </a:t>
            </a:r>
            <a:r>
              <a:rPr lang="en-US" sz="2200" b="1" dirty="0">
                <a:solidFill>
                  <a:srgbClr val="000099"/>
                </a:solidFill>
              </a:rPr>
              <a:t>Skaria </a:t>
            </a:r>
            <a:r>
              <a:rPr lang="en-US" sz="2200" b="1" dirty="0" smtClean="0">
                <a:solidFill>
                  <a:srgbClr val="000099"/>
                </a:solidFill>
              </a:rPr>
              <a:t>(Programme Assistant – Rural Craft)</a:t>
            </a:r>
            <a:endParaRPr lang="en-US" sz="2200" b="1" dirty="0">
              <a:solidFill>
                <a:srgbClr val="000099"/>
              </a:solidFill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Mr. Biju </a:t>
            </a:r>
            <a:r>
              <a:rPr lang="en-US" sz="2200" b="1" dirty="0">
                <a:solidFill>
                  <a:srgbClr val="000099"/>
                </a:solidFill>
              </a:rPr>
              <a:t>Narayanan (Programme Assistant – Computer)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</a:pPr>
            <a:endParaRPr lang="en-US" sz="22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VACANT POSTS </a:t>
            </a:r>
            <a:r>
              <a:rPr lang="en-US" sz="22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(recruitment progressing)</a:t>
            </a:r>
            <a:endParaRPr lang="en-US" sz="22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>
                <a:solidFill>
                  <a:srgbClr val="FF0066"/>
                </a:solidFill>
              </a:rPr>
              <a:t>Programme </a:t>
            </a:r>
            <a:r>
              <a:rPr lang="en-US" sz="2200" b="1" dirty="0" smtClean="0">
                <a:solidFill>
                  <a:srgbClr val="FF0066"/>
                </a:solidFill>
              </a:rPr>
              <a:t>Coordinator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FF0066"/>
                </a:solidFill>
              </a:rPr>
              <a:t>Subject Matter Specialist - Agronomy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Incidence of Mastitis in %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Quantity of Milk Production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513 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603 L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Quality of Milk Production – Fat %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2.45 %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3.65%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1.89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2" descr="H:\New Fol(2)\DSC001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52"/>
            <a:ext cx="5214974" cy="40005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3"/>
          <a:ext cx="4572032" cy="442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11"/>
                <a:gridCol w="3147321"/>
              </a:tblGrid>
              <a:tr h="710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Nutrition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0229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212553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GRAND Supplement</a:t>
                      </a:r>
                    </a:p>
                  </a:txBody>
                  <a:tcPr/>
                </a:tc>
              </a:tr>
              <a:tr h="397797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30602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Create awareness among farmers about new nutrition technologies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FLD-8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Assessment of Gruel Rooted Additive Nourishment Drops (GRAND) supplement in crossbred cows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9" descr="http://www.tanuvas.tn.nic.in/images123/site_pics/mvc_nutrition/tanuvas_gr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3491" y="928670"/>
            <a:ext cx="4359103" cy="37862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Milk production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562 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693 L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in body weight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1.09%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2.38%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1.99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2" descr="http://www.tanuvas.tn.nic.in/images123/site_pics/mvc_nutrition/grand_supplemen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428867"/>
            <a:ext cx="6664491" cy="1714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Picture 3" descr="H:\New Fol(2)\DSC00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143272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 descr="H:\New Fol(2)\DSC00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42852"/>
            <a:ext cx="3143272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3929090" cy="4214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428892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Integrated Pest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EPN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831562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Soil application of EPN @ 4 cadavers/plant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FLD-9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of cardamom root grub with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Entomo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Pathogenic Nematodes (EPN)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D:\sudhakar\SAC\OFT &amp; FLD photos  2013-14\IMG_798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928670"/>
            <a:ext cx="5000628" cy="371477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7916"/>
                <a:gridCol w="1714512"/>
                <a:gridCol w="142876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Percentage reduction in root grub attack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1350 kg/ha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912 kg/ha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2.96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2.11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28" y="474661"/>
            <a:ext cx="4343934" cy="33115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" name="Picture 3" descr="D:\Backup on 02-05-2014\Sudhakar 3\Personal photos\personal photos\DSC021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64347"/>
            <a:ext cx="4357718" cy="3321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5357"/>
          <a:ext cx="3857652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35745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Integrated Pest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Thiamethoxam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760124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Spray </a:t>
                      </a:r>
                      <a:r>
                        <a:rPr lang="en-US" sz="2200" b="0" dirty="0" err="1" smtClean="0">
                          <a:latin typeface="Arial" pitchFamily="34" charset="0"/>
                          <a:cs typeface="Arial" pitchFamily="34" charset="0"/>
                        </a:rPr>
                        <a:t>thiamethoxam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@ 0.5 g / L of water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7858180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of shoot fly (</a:t>
                      </a:r>
                      <a:r>
                        <a:rPr kumimoji="0" lang="en-US" sz="22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Formosina</a:t>
                      </a:r>
                      <a:r>
                        <a:rPr kumimoji="0" lang="en-US" sz="2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2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flavipes</a:t>
                      </a:r>
                      <a:r>
                        <a:rPr kumimoji="0" lang="en-US" sz="2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Mall.) in small cardamom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user\Desktop\Field photos\DSCN0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21" y="928670"/>
            <a:ext cx="4953035" cy="371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0792"/>
                <a:gridCol w="1571636"/>
                <a:gridCol w="142876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Percentage reduction in shoot fly attack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1620 kg/ha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789 kg/ha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2.94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1.45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3" descr="C:\Users\user\Desktop\Field photos\DSCN0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3" y="196430"/>
            <a:ext cx="5167349" cy="3875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38" y="857232"/>
          <a:ext cx="4857752" cy="4932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126"/>
                <a:gridCol w="2968626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 3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Seeds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 Bio-agents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853604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Family farming ensures availability of year-round production of organic vegetables for the family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7858180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Ensuring nutritional security through family farming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IMG_4202.jpg"/>
          <p:cNvPicPr>
            <a:picLocks noChangeAspect="1"/>
          </p:cNvPicPr>
          <p:nvPr/>
        </p:nvPicPr>
        <p:blipFill>
          <a:blip r:embed="rId3"/>
          <a:srcRect l="9615" r="25000"/>
          <a:stretch>
            <a:fillRect/>
          </a:stretch>
        </p:blipFill>
        <p:spPr bwMode="auto">
          <a:xfrm>
            <a:off x="5643570" y="928670"/>
            <a:ext cx="2428892" cy="27864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2" descr="G:\Photos\FLD Cowpe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35955"/>
          <a:stretch>
            <a:fillRect/>
          </a:stretch>
        </p:blipFill>
        <p:spPr bwMode="auto">
          <a:xfrm>
            <a:off x="5929322" y="4071942"/>
            <a:ext cx="1908696" cy="2057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Availability of year round organic vegetable production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11" descr="IMG_45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2590800" cy="345439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3857652" cy="533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35745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 / 5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Bamboo/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casuarina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 eucalyptus props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Tying material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¾ inch nylon / polythene tapes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46820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Single propping coupled with tying with nylon ropes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7858180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of lodging / breaking of banana pseudostem nearing maturity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8" descr="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7" y="928670"/>
            <a:ext cx="5072098" cy="3379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990600"/>
          <a:ext cx="8229600" cy="50292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8229600"/>
              </a:tblGrid>
              <a:tr h="481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Thrust Areas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Nutrient Management in major crops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IPDM in major Plantation and Vegetable crops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Sustainable Farming System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33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Organic farming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Scientific management of livestock and poultry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Improvement in reproductive efficiency in dairy cattle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Feed and Nutrient Management in livestock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Value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addition of under utilized crops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226266"/>
          <a:ext cx="900118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Extent of wind damage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BCR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1.17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9" descr="DSCN00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7414" y="142852"/>
            <a:ext cx="6034982" cy="40005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-24"/>
          <a:ext cx="9144000" cy="655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3399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1214422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October, 2014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0" y="0"/>
          <a:ext cx="762000" cy="649127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49127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SAC MEETING </a:t>
                      </a:r>
                      <a:endParaRPr lang="en-US" sz="3600" dirty="0"/>
                    </a:p>
                  </a:txBody>
                  <a:tcPr vert="vert270" anchor="ctr"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643182"/>
            <a:ext cx="3929091" cy="26124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8619" y="2643182"/>
            <a:ext cx="3975381" cy="26432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0" y="914400"/>
            <a:ext cx="4419600" cy="45720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Newsletter released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334000"/>
            <a:ext cx="4400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00"/>
                </a:solidFill>
              </a:rPr>
              <a:t>Dr. P.V. </a:t>
            </a:r>
            <a:r>
              <a:rPr lang="en-US" sz="1800" b="1" dirty="0" err="1" smtClean="0">
                <a:solidFill>
                  <a:srgbClr val="800000"/>
                </a:solidFill>
              </a:rPr>
              <a:t>Balachandran</a:t>
            </a:r>
            <a:r>
              <a:rPr lang="en-US" sz="1800" b="1" dirty="0" smtClean="0">
                <a:solidFill>
                  <a:srgbClr val="800000"/>
                </a:solidFill>
              </a:rPr>
              <a:t>, </a:t>
            </a:r>
            <a:r>
              <a:rPr lang="en-US" sz="1800" dirty="0" smtClean="0"/>
              <a:t>Director of Extension, Kerala Agricultural University, releasing the Newsletter</a:t>
            </a:r>
            <a:endParaRPr lang="en-US" sz="1800" dirty="0"/>
          </a:p>
        </p:txBody>
      </p:sp>
      <p:pic>
        <p:nvPicPr>
          <p:cNvPr id="8" name="Picture 7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643050"/>
            <a:ext cx="3929090" cy="26432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Newsle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643050"/>
            <a:ext cx="3357586" cy="44127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7356" y="914400"/>
            <a:ext cx="5572148" cy="4572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Launching of BKVK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Page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100" y="5334000"/>
            <a:ext cx="718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00000"/>
                </a:solidFill>
              </a:rPr>
              <a:t>Mr. </a:t>
            </a:r>
            <a:r>
              <a:rPr lang="en-US" sz="1800" b="1" dirty="0" err="1" smtClean="0">
                <a:solidFill>
                  <a:srgbClr val="800000"/>
                </a:solidFill>
              </a:rPr>
              <a:t>Ajayan</a:t>
            </a:r>
            <a:r>
              <a:rPr lang="en-US" sz="1800" b="1" dirty="0" smtClean="0">
                <a:solidFill>
                  <a:srgbClr val="800000"/>
                </a:solidFill>
              </a:rPr>
              <a:t> G., </a:t>
            </a:r>
            <a:r>
              <a:rPr lang="en-US" sz="1800" dirty="0" smtClean="0"/>
              <a:t>President, Spices Planters’ Association, launching the </a:t>
            </a:r>
            <a:r>
              <a:rPr lang="en-US" sz="1800" dirty="0" err="1" smtClean="0"/>
              <a:t>facebook</a:t>
            </a:r>
            <a:r>
              <a:rPr lang="en-US" sz="1800" dirty="0" smtClean="0"/>
              <a:t> page of BKVK</a:t>
            </a:r>
            <a:endParaRPr lang="en-US" sz="1800" dirty="0"/>
          </a:p>
        </p:txBody>
      </p:sp>
      <p:pic>
        <p:nvPicPr>
          <p:cNvPr id="9" name="Picture 8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643050"/>
            <a:ext cx="5286412" cy="355631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0" y="914400"/>
            <a:ext cx="4419600" cy="457200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Leaflets published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G:\Brochures 2013-14\Strawberry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752600"/>
            <a:ext cx="1989458" cy="4038600"/>
          </a:xfrm>
          <a:prstGeom prst="rect">
            <a:avLst/>
          </a:prstGeom>
          <a:noFill/>
        </p:spPr>
      </p:pic>
      <p:pic>
        <p:nvPicPr>
          <p:cNvPr id="3075" name="Picture 3" descr="G:\Brochures 2013-14\Nutritional secur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1705302"/>
            <a:ext cx="1855063" cy="4038600"/>
          </a:xfrm>
          <a:prstGeom prst="rect">
            <a:avLst/>
          </a:prstGeom>
          <a:noFill/>
        </p:spPr>
      </p:pic>
      <p:pic>
        <p:nvPicPr>
          <p:cNvPr id="3076" name="Picture 4" descr="G:\Brochures 2013-14\Oyster Mushroom Cultiv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752600"/>
            <a:ext cx="1752600" cy="3994846"/>
          </a:xfrm>
          <a:prstGeom prst="rect">
            <a:avLst/>
          </a:prstGeom>
          <a:noFill/>
        </p:spPr>
      </p:pic>
      <p:pic>
        <p:nvPicPr>
          <p:cNvPr id="3077" name="Picture 5" descr="G:\Brochures 2013-14\Strawberry cultiv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318" y="1524000"/>
            <a:ext cx="2199386" cy="4419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52400" y="533400"/>
            <a:ext cx="8839200" cy="381000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800" b="1" dirty="0" smtClean="0">
                <a:solidFill>
                  <a:srgbClr val="FFFF00"/>
                </a:solidFill>
                <a:latin typeface="Arial" charset="0"/>
              </a:rPr>
              <a:t>KRISHI DARPAN 2014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(Technology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Week Celebration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24</a:t>
            </a:r>
            <a:r>
              <a:rPr lang="en-US" sz="1800" b="1" baseline="30000" dirty="0" smtClean="0">
                <a:solidFill>
                  <a:schemeClr val="bg1"/>
                </a:solidFill>
                <a:latin typeface="Arial" charset="0"/>
              </a:rPr>
              <a:t>th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–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28</a:t>
            </a:r>
            <a:r>
              <a:rPr lang="en-US" b="1" baseline="30000" dirty="0" smtClean="0">
                <a:solidFill>
                  <a:schemeClr val="bg1"/>
                </a:solidFill>
                <a:latin typeface="Arial" charset="0"/>
              </a:rPr>
              <a:t>th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November, 2014)</a:t>
            </a:r>
            <a:endParaRPr 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96000" y="6044625"/>
            <a:ext cx="28956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Valedictory function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124200" y="6044625"/>
            <a:ext cx="28956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Technical Session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096000" y="3149025"/>
            <a:ext cx="28956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Exhibition area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52400" y="3149025"/>
            <a:ext cx="2819400" cy="3460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Inauguration</a:t>
            </a: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3802" y="6048172"/>
            <a:ext cx="30480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Plants  exhibition cum sales area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124200" y="3149024"/>
            <a:ext cx="28956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Technical Session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2" name="Picture 2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00108"/>
            <a:ext cx="2857520" cy="20717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2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7520" y="1000108"/>
            <a:ext cx="2843240" cy="20717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Picture 23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000108"/>
            <a:ext cx="2843240" cy="20717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786190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3786190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0" name="Picture 29" descr="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786190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140989"/>
            <a:ext cx="8382000" cy="430887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PPV &amp; FR Act Programme on 18</a:t>
            </a:r>
            <a:r>
              <a:rPr lang="en-US" sz="22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December, 2014 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762000" cy="65532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5532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Seminar </a:t>
                      </a:r>
                      <a:endParaRPr lang="en-US" sz="4400" dirty="0"/>
                    </a:p>
                  </a:txBody>
                  <a:tcPr vert="vert270" anchor="ctr">
                    <a:gradFill>
                      <a:gsLst>
                        <a:gs pos="0">
                          <a:srgbClr val="000082"/>
                        </a:gs>
                        <a:gs pos="13000">
                          <a:srgbClr val="0047FF"/>
                        </a:gs>
                        <a:gs pos="28000">
                          <a:srgbClr val="000082"/>
                        </a:gs>
                        <a:gs pos="42999">
                          <a:srgbClr val="0047FF"/>
                        </a:gs>
                        <a:gs pos="58000">
                          <a:srgbClr val="000082"/>
                        </a:gs>
                        <a:gs pos="72000">
                          <a:srgbClr val="0047FF"/>
                        </a:gs>
                        <a:gs pos="87000">
                          <a:srgbClr val="000082"/>
                        </a:gs>
                        <a:gs pos="100000">
                          <a:srgbClr val="0047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8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4192900" cy="23574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500042"/>
            <a:ext cx="4214842" cy="23574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857628"/>
            <a:ext cx="4214842" cy="23574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857628"/>
            <a:ext cx="4214842" cy="235745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-24"/>
          <a:ext cx="9144000" cy="657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72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2844" y="142852"/>
          <a:ext cx="8858312" cy="6096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858312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WORLD</a:t>
                      </a:r>
                      <a:r>
                        <a:rPr lang="en-US" sz="3200" b="1" baseline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 FOOD DAY CELEBRATION</a:t>
                      </a:r>
                      <a:endParaRPr lang="en-US" sz="320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-2424114" y="3400772"/>
            <a:ext cx="5391152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October, 2014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287" y="928670"/>
            <a:ext cx="3524275" cy="26432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928670"/>
            <a:ext cx="3571900" cy="26253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714752"/>
            <a:ext cx="3500462" cy="26432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3714752"/>
            <a:ext cx="3571900" cy="264320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140989"/>
            <a:ext cx="8382000" cy="430887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NIF Scouting programme on plant varieties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762000" cy="65532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5532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Scouting Programme </a:t>
                      </a:r>
                      <a:endParaRPr lang="en-US" sz="4400" dirty="0"/>
                    </a:p>
                  </a:txBody>
                  <a:tcPr vert="vert270" anchor="ctr"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rjun var. cardam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31" y="142876"/>
            <a:ext cx="3714745" cy="27860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Pappalu var. cardam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42852"/>
            <a:ext cx="3714776" cy="27860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857356" y="2794811"/>
            <a:ext cx="2000264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Arjun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var. cardamom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0760" y="2794811"/>
            <a:ext cx="2000264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Pappalu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var. cardamom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Punnathanam var. nutm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714752"/>
            <a:ext cx="3714776" cy="27860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22" descr="Zionmundi var. black pepp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714752"/>
            <a:ext cx="3714776" cy="27860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643042" y="6366687"/>
            <a:ext cx="2428892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Punnathanam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var. nutmeg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6446" y="6366711"/>
            <a:ext cx="2428892" cy="27699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Zionmundi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var. black pepper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Seminar-IPDM in Cardamom-Crop Health Management 04-06-2014\IMG_8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925578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3" name="Picture 3" descr="E:\Seminar-IPDM in Cardamom-Crop Health Management 04-06-2014\IMG_8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000528" cy="2786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4" name="Picture 4" descr="E:\Seminar-IPDM in Cardamom-Crop Health Management 04-06-2014\IMG_8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929090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5" name="Picture 5" descr="E:\Seminar-IPDM in Cardamom-Crop Health Management 04-06-2014\IMG_8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929090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Rectangle 2057"/>
          <p:cNvSpPr>
            <a:spLocks noChangeArrowheads="1"/>
          </p:cNvSpPr>
          <p:nvPr/>
        </p:nvSpPr>
        <p:spPr bwMode="auto">
          <a:xfrm>
            <a:off x="0" y="3176588"/>
            <a:ext cx="9144000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Seminar on IPDM in cardamom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32-Point Star 9"/>
          <p:cNvSpPr/>
          <p:nvPr/>
        </p:nvSpPr>
        <p:spPr>
          <a:xfrm>
            <a:off x="-32" y="-24"/>
            <a:ext cx="5715040" cy="5143536"/>
          </a:xfrm>
          <a:prstGeom prst="star32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OFT</a:t>
            </a:r>
            <a:endParaRPr lang="en-US" sz="11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714612" y="5429264"/>
          <a:ext cx="609600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Achievement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-24"/>
          <a:ext cx="9144000" cy="655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bg1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Technical Convergence Sessions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:\Photos\IMG_7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3714776" cy="247634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3500438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ATMA - Monthly Technology Advisory Meetings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0" y="0"/>
          <a:ext cx="762000" cy="649127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49127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LINKAGES</a:t>
                      </a:r>
                      <a:endParaRPr lang="en-US" sz="3600" dirty="0"/>
                    </a:p>
                  </a:txBody>
                  <a:tcPr vert="vert270" anchor="ctr"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027" name="Picture 3" descr="C:\Users\DR BINU JOHN SAM\Desktop\IMG-20150518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071942"/>
            <a:ext cx="3786214" cy="2214578"/>
          </a:xfrm>
          <a:prstGeom prst="rect">
            <a:avLst/>
          </a:prstGeom>
          <a:noFill/>
        </p:spPr>
      </p:pic>
      <p:pic>
        <p:nvPicPr>
          <p:cNvPr id="1028" name="Picture 4" descr="C:\Users\DR BINU JOHN SAM\Desktop\IMG-20150518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071942"/>
            <a:ext cx="3786215" cy="2214578"/>
          </a:xfrm>
          <a:prstGeom prst="rect">
            <a:avLst/>
          </a:prstGeom>
          <a:noFill/>
        </p:spPr>
      </p:pic>
      <p:pic>
        <p:nvPicPr>
          <p:cNvPr id="2" name="Picture 2" descr="H:\Technical Convergence Meeting 2015\DSC_3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714356"/>
            <a:ext cx="3714776" cy="2470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ARR\photos\sudh\Distribution of Bee Colonies\IMG_2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000504"/>
            <a:ext cx="2857520" cy="2143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Picture 4" descr="D:\ARR\photos\sudh\Distribution of Bee Colonies\IMG_27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627" y="703620"/>
            <a:ext cx="2868529" cy="21505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 descr="D:\ARR\photos\sudh\Distribution of Bee Colonies\IMG_27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231" y="703620"/>
            <a:ext cx="2872941" cy="21538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6" descr="D:\Backup on 02-05-2014\Sudhakar 1\photos\b;ack peepper varg\20150102_1247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000504"/>
            <a:ext cx="2857520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 descr="D:\Backup on 02-05-2014\Sudhakar 1\photos\b;ack peepper varg\20150102_1246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000504"/>
            <a:ext cx="2857520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8" descr="D:\Backup on 02-05-2014\Sudhakar 1\photos\b;ack peepper varg\20150102_10475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714356"/>
            <a:ext cx="2857520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Rectangle 2057"/>
          <p:cNvSpPr>
            <a:spLocks noChangeArrowheads="1"/>
          </p:cNvSpPr>
          <p:nvPr/>
        </p:nvSpPr>
        <p:spPr bwMode="auto">
          <a:xfrm>
            <a:off x="0" y="3243264"/>
            <a:ext cx="9144000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Apiculture training and bee boxes supplied to farmers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smtClean="0"/>
              <a:t>Demonstration on castor based herbal extract for control of field rodents and wild boars </a:t>
            </a:r>
            <a:endParaRPr lang="en-US" sz="3200" dirty="0"/>
          </a:p>
        </p:txBody>
      </p:sp>
      <p:pic>
        <p:nvPicPr>
          <p:cNvPr id="4" name="Content Placeholder 3" descr="2014-07-21 15.26.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314" y="1490666"/>
            <a:ext cx="3929090" cy="2438400"/>
          </a:xfrm>
          <a:ln>
            <a:solidFill>
              <a:srgbClr val="FF0000"/>
            </a:solidFill>
          </a:ln>
        </p:spPr>
      </p:pic>
      <p:pic>
        <p:nvPicPr>
          <p:cNvPr id="5" name="Picture 4" descr="2014-07-21 15.18.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473373"/>
            <a:ext cx="3929090" cy="24556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2014-07-21 15.22.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4143380"/>
            <a:ext cx="3929090" cy="24288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2014-07-21 15.23.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4138634"/>
            <a:ext cx="3929090" cy="243363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Backup on 02-05-2014\Sudhakar 3\field photos\Field vist\Filed visit training\IMG_67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48" y="214290"/>
            <a:ext cx="3733800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4" descr="D:\Backup on 02-05-2014\Sudhakar 3\field photos\Field vist\Filed visit training\IMG_6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3714776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6" descr="D:\Backup on 02-05-2014\Sudhakar 3\field photos\Field vist\Ecodon Field da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714776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 descr="D:\Backup on 02-05-2014\Sudhakar 3\field photos\Field vist\field visit (5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7229" y="3756883"/>
            <a:ext cx="3755299" cy="28868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ectangle 2057"/>
          <p:cNvSpPr>
            <a:spLocks noChangeArrowheads="1"/>
          </p:cNvSpPr>
          <p:nvPr/>
        </p:nvSpPr>
        <p:spPr bwMode="auto">
          <a:xfrm>
            <a:off x="0" y="3214686"/>
            <a:ext cx="91440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Diagnostic visits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up on 02-05-2014\Sudhakar Continu 1\ARM&amp; Action plan\ARM 2012-13 FINAL\ARM 2012-13\PHOTOS\Action taken photos 2012-13\Ecodon Field 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071942"/>
            <a:ext cx="2667000" cy="2328858"/>
          </a:xfrm>
          <a:prstGeom prst="rect">
            <a:avLst/>
          </a:prstGeom>
          <a:noFill/>
        </p:spPr>
      </p:pic>
      <p:pic>
        <p:nvPicPr>
          <p:cNvPr id="4099" name="Picture 3" descr="C:\Users\sys\Desktop\personal photos\DSC021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886200"/>
            <a:ext cx="2667000" cy="2590800"/>
          </a:xfrm>
          <a:prstGeom prst="rect">
            <a:avLst/>
          </a:prstGeom>
          <a:noFill/>
        </p:spPr>
      </p:pic>
      <p:pic>
        <p:nvPicPr>
          <p:cNvPr id="4100" name="Picture 4" descr="C:\Users\sys\Desktop\personal photos\DSC021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81000"/>
            <a:ext cx="3048000" cy="2724150"/>
          </a:xfrm>
          <a:prstGeom prst="rect">
            <a:avLst/>
          </a:prstGeom>
          <a:noFill/>
        </p:spPr>
      </p:pic>
      <p:pic>
        <p:nvPicPr>
          <p:cNvPr id="2050" name="Picture 2" descr="C:\Users\sys\AppData\Local\Temp\Rar$DIa0.961\IMG_0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81001"/>
            <a:ext cx="2743200" cy="2667000"/>
          </a:xfrm>
          <a:prstGeom prst="rect">
            <a:avLst/>
          </a:prstGeom>
          <a:noFill/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252798" y="3352800"/>
            <a:ext cx="28194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Field  visits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sys\AppData\Local\Temp\Rar$DIa0.568\1 (1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57200"/>
            <a:ext cx="2928926" cy="2590800"/>
          </a:xfrm>
          <a:prstGeom prst="rect">
            <a:avLst/>
          </a:prstGeom>
          <a:noFill/>
        </p:spPr>
      </p:pic>
      <p:pic>
        <p:nvPicPr>
          <p:cNvPr id="10" name="Picture 9" descr="IMG_904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071942"/>
            <a:ext cx="3048021" cy="22860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77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281346"/>
            <a:ext cx="9144000" cy="400110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On campus Training Programmes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57232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857232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pic>
        <p:nvPicPr>
          <p:cNvPr id="11" name="Picture 10" descr="DSC_0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929066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857232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DSC_99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3929066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IMG_92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929066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-23"/>
          <a:ext cx="9144000" cy="6477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77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48" y="428604"/>
            <a:ext cx="2926654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28604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28604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pic>
        <p:nvPicPr>
          <p:cNvPr id="9" name="Picture 8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3500438"/>
            <a:ext cx="3429024" cy="25717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500438"/>
            <a:ext cx="1955615" cy="25717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108" y="3500438"/>
            <a:ext cx="3429024" cy="257176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2857496"/>
            <a:ext cx="9144000" cy="40011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Off campus Training Programmes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908" y="142852"/>
            <a:ext cx="8929686" cy="40011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OJT Programme for VHSE Students (3 Schools)</a:t>
            </a:r>
            <a:endParaRPr lang="en-US" sz="2000" dirty="0"/>
          </a:p>
        </p:txBody>
      </p:sp>
      <p:pic>
        <p:nvPicPr>
          <p:cNvPr id="7" name="Picture 6" descr="IMG_9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714356"/>
            <a:ext cx="4000527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IMG_9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356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IMG_9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646079"/>
          <a:ext cx="8534400" cy="463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91000"/>
                <a:gridCol w="685800"/>
                <a:gridCol w="609600"/>
                <a:gridCol w="838200"/>
                <a:gridCol w="609600"/>
                <a:gridCol w="762000"/>
                <a:gridCol w="838200"/>
              </a:tblGrid>
              <a:tr h="27432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Trainings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course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Participants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</a:tr>
              <a:tr h="260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Others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SC/ST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Farmers training including sponsored training</a:t>
                      </a:r>
                      <a:r>
                        <a:rPr lang="en-US" sz="16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programme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3783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Rural</a:t>
                      </a:r>
                      <a:r>
                        <a:rPr lang="en-US" sz="16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youth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224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Extension</a:t>
                      </a:r>
                      <a:r>
                        <a:rPr lang="en-US" sz="16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personnel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Sponsored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484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Vocational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148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2510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1855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4693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4893" name="AutoShape 6"/>
          <p:cNvSpPr>
            <a:spLocks noChangeArrowheads="1"/>
          </p:cNvSpPr>
          <p:nvPr/>
        </p:nvSpPr>
        <p:spPr bwMode="auto">
          <a:xfrm>
            <a:off x="2209800" y="990600"/>
            <a:ext cx="4648200" cy="381000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TRAINING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PROGRAMME ACHIEVEMENT</a:t>
            </a:r>
            <a:endParaRPr 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44" y="71414"/>
          <a:ext cx="8839200" cy="6522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2000"/>
                <a:gridCol w="5715000"/>
                <a:gridCol w="2362200"/>
              </a:tblGrid>
              <a:tr h="25717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Other Extension Programmes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Activities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</a:t>
                      </a: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Programmes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Field day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Advisory Services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Diagnostic visits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Exhibition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Scientist’s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visit to farmers field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Technology week celebrations (5 days)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Farmer’s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seminar/workshop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Brochures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Farmers visit to KVK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(211)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Special day </a:t>
                      </a: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celebration (World Food Day)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Exposure visits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News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paper coverage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05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Radio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Talks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Ex trainee </a:t>
                      </a:r>
                      <a:r>
                        <a:rPr lang="en-US" sz="18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sammelan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71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449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5643602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4000528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Soil acidity leads to zinc and Boron deficiency resulting in low yield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Lime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Magnesiun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Sulphate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Zinc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Sulphate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practices for secondary &amp; micronutrient disorders for tapioca in acid soils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G:\2014-15 photos\field visit 14-15\bison valley field visit-20-8-2014\100NIKON\DSCN00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928670"/>
            <a:ext cx="3143271" cy="2857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" name="Picture 8" descr="G:\2014-15 photos\field visit 14-15\DSCN026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916" y="3959985"/>
            <a:ext cx="3143240" cy="2612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14246"/>
            <a:ext cx="9144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PARTICIPATION IN EXHIBITION – RAJAKKAD FEST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pic>
        <p:nvPicPr>
          <p:cNvPr id="14" name="Picture 1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786190"/>
            <a:ext cx="4207686" cy="23668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142984"/>
            <a:ext cx="4207686" cy="235745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Backup on 02-05-2014\Sudhakar 2\Vatta photos\P101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201921"/>
            <a:ext cx="2819400" cy="2427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Backup on 02-05-2014\Sudhakar 1\photos\08122011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229100"/>
            <a:ext cx="2971800" cy="24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Backup on 02-05-2014\Sudhakar 2\Backup 1\sudh desh\Bee Keeping 10-05-2012\IMG_4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7200"/>
            <a:ext cx="31496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sys\AppData\Local\Temp\Rar$DIa0.904\IMG_0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228600"/>
            <a:ext cx="3495040" cy="3276600"/>
          </a:xfrm>
          <a:prstGeom prst="rect">
            <a:avLst/>
          </a:prstGeom>
          <a:noFill/>
        </p:spPr>
      </p:pic>
      <p:pic>
        <p:nvPicPr>
          <p:cNvPr id="6" name="Picture 5" descr="C:\Users\sys\AppData\Local\Temp\Rar$DIa0.126\IMG_026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309" y="76200"/>
            <a:ext cx="497169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62000" y="3581400"/>
            <a:ext cx="7543800" cy="609600"/>
          </a:xfrm>
          <a:prstGeom prst="wedgeRoundRectCallout">
            <a:avLst>
              <a:gd name="adj1" fmla="val 41646"/>
              <a:gd name="adj2" fmla="val -54042"/>
              <a:gd name="adj3" fmla="val 16667"/>
            </a:avLst>
          </a:prstGeom>
          <a:solidFill>
            <a:srgbClr val="FF00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Tribal Development Programme-ATMA</a:t>
            </a:r>
            <a:endParaRPr lang="en-GB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Backup on 02-05-2014\Sudhakar 2\Backup 1\Personal photos\personal photos\DSC02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038600"/>
            <a:ext cx="3581400" cy="2667000"/>
          </a:xfrm>
          <a:prstGeom prst="rect">
            <a:avLst/>
          </a:prstGeom>
          <a:noFill/>
        </p:spPr>
      </p:pic>
      <p:pic>
        <p:nvPicPr>
          <p:cNvPr id="4" name="Picture 3" descr="D:\Backup on 02-05-2014\Sudhakar Continu 1\haritha club inauguration\DSC_03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533400"/>
            <a:ext cx="3867150" cy="264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sys\AppData\Local\Temp\Rar$DIa0.454\IMG_0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8800" y="3771900"/>
            <a:ext cx="3708400" cy="2781300"/>
          </a:xfrm>
          <a:prstGeom prst="rect">
            <a:avLst/>
          </a:prstGeom>
          <a:noFill/>
        </p:spPr>
      </p:pic>
      <p:pic>
        <p:nvPicPr>
          <p:cNvPr id="3075" name="Picture 3" descr="D:\Backup on 02-05-2014\Sudhakar 2\Vatta photos\P1010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457200"/>
            <a:ext cx="3657600" cy="324662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0" y="0"/>
          <a:ext cx="9144000" cy="6929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929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00034" y="3000372"/>
            <a:ext cx="8072494" cy="357190"/>
          </a:xfrm>
          <a:prstGeom prst="round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Special Programme on Skill Development activity for Tribal students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G_8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14"/>
            <a:ext cx="3833259" cy="28575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IMG_9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8689" y="71414"/>
            <a:ext cx="3833839" cy="28753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5" y="3429000"/>
            <a:ext cx="3857652" cy="28757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721" y="3429000"/>
            <a:ext cx="3833807" cy="28753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500034" y="6357958"/>
            <a:ext cx="8072494" cy="357190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Special Programme on Skill Development activity for NSS Camp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162800" y="6648474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0"/>
          <a:ext cx="9144000" cy="664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643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0" y="-24"/>
            <a:ext cx="9144000" cy="40011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Success story: 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Skill Development Programme sponsored by DIC, Idukki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pic>
        <p:nvPicPr>
          <p:cNvPr id="18" name="Picture 1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571480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643314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643314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571480"/>
          <a:ext cx="9144000" cy="6143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43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533400" y="142852"/>
            <a:ext cx="8077200" cy="4000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Success story: 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Skill Development Programme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Priority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8" y="642918"/>
            <a:ext cx="3857620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Priority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642918"/>
            <a:ext cx="3857652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Priority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714752"/>
            <a:ext cx="3857652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Priority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714752"/>
            <a:ext cx="3857652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14246"/>
            <a:ext cx="9144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WOMAN FARMER AWARDED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pic>
        <p:nvPicPr>
          <p:cNvPr id="1026" name="Picture 2" descr="C:\Users\DR BINU JOHN SAM\Desktop\Untitl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143248"/>
            <a:ext cx="2660837" cy="1928826"/>
          </a:xfrm>
          <a:prstGeom prst="rect">
            <a:avLst/>
          </a:prstGeom>
          <a:noFill/>
        </p:spPr>
      </p:pic>
      <p:pic>
        <p:nvPicPr>
          <p:cNvPr id="1027" name="Picture 3" descr="C:\Users\DR BINU JOHN SAM\Desktop\DSC_1096.JPG"/>
          <p:cNvPicPr>
            <a:picLocks noChangeAspect="1" noChangeArrowheads="1"/>
          </p:cNvPicPr>
          <p:nvPr/>
        </p:nvPicPr>
        <p:blipFill>
          <a:blip r:embed="rId3" cstate="print"/>
          <a:srcRect r="45723"/>
          <a:stretch>
            <a:fillRect/>
          </a:stretch>
        </p:blipFill>
        <p:spPr bwMode="auto">
          <a:xfrm>
            <a:off x="500033" y="1571612"/>
            <a:ext cx="2857521" cy="35004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43372" y="1571612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Best Entrepreneur Award by </a:t>
            </a:r>
            <a:r>
              <a:rPr lang="en-US" sz="2400" dirty="0" err="1" smtClean="0"/>
              <a:t>Konnathady</a:t>
            </a:r>
            <a:r>
              <a:rPr lang="en-US" sz="2400" dirty="0" smtClean="0"/>
              <a:t> </a:t>
            </a:r>
            <a:r>
              <a:rPr lang="en-US" sz="2400" dirty="0" err="1" smtClean="0"/>
              <a:t>Panchayat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286388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Ms. </a:t>
            </a:r>
            <a:r>
              <a:rPr lang="en-US" dirty="0" err="1" smtClean="0"/>
              <a:t>Shybi</a:t>
            </a:r>
            <a:r>
              <a:rPr lang="en-US" dirty="0" smtClean="0"/>
              <a:t> </a:t>
            </a:r>
            <a:r>
              <a:rPr lang="en-US" dirty="0" err="1" smtClean="0"/>
              <a:t>Sabu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Mushroom Grower, </a:t>
            </a:r>
            <a:r>
              <a:rPr lang="en-US" dirty="0" err="1" smtClean="0"/>
              <a:t>Konnathady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908" y="142852"/>
            <a:ext cx="8929686" cy="40011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SWACHH BHARAT CAMPAIGN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356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0"/>
          <a:ext cx="9144000" cy="664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643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762000" cy="65532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5532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Exposure visit </a:t>
                      </a:r>
                      <a:endParaRPr lang="en-US" sz="4400" dirty="0"/>
                    </a:p>
                  </a:txBody>
                  <a:tcPr vert="vert27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288" y="285728"/>
            <a:ext cx="3810026" cy="28575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19640"/>
            <a:ext cx="3786214" cy="28236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462912"/>
            <a:ext cx="3786214" cy="28236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429000"/>
            <a:ext cx="3786214" cy="28575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" y="533400"/>
          <a:ext cx="7848600" cy="5455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1345"/>
                <a:gridCol w="2439551"/>
                <a:gridCol w="2400304"/>
                <a:gridCol w="2057400"/>
              </a:tblGrid>
              <a:tr h="1270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SPECIALISED ACTIVITIES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l"/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A. Performance of Production Units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  <a:endParaRPr lang="en-US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 of the Product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Quantity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Income (Rs.)</a:t>
                      </a:r>
                    </a:p>
                  </a:txBody>
                  <a:tcPr horzOverflow="overflow"/>
                </a:tc>
              </a:tr>
              <a:tr h="14732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Pseudomonas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2271.50 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227150.00</a:t>
                      </a:r>
                    </a:p>
                  </a:txBody>
                  <a:tcPr horzOverflow="overflow"/>
                </a:tc>
              </a:tr>
              <a:tr h="1320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Trichoderma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1163 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116300.00</a:t>
                      </a:r>
                    </a:p>
                  </a:txBody>
                  <a:tcPr horzOverflow="overflow"/>
                </a:tc>
              </a:tr>
              <a:tr h="13208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EPN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49000 Nos.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49000.00</a:t>
                      </a:r>
                    </a:p>
                  </a:txBody>
                  <a:tcPr horzOverflow="overflow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Metarhizium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400.00</a:t>
                      </a:r>
                    </a:p>
                  </a:txBody>
                  <a:tcPr horzOverflow="overflow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Pheromone trap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951 Nos.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175935.00</a:t>
                      </a:r>
                    </a:p>
                  </a:txBody>
                  <a:tcPr horzOverflow="overflow"/>
                </a:tc>
              </a:tr>
              <a:tr h="2181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6</a:t>
                      </a:r>
                      <a:endParaRPr lang="en-US" sz="2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Mushroom Spawn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5673</a:t>
                      </a: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Packets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170190.00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181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</a:t>
                      </a:r>
                      <a:endParaRPr lang="en-US" sz="2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Detergent powder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78 kg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3900.00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181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</a:t>
                      </a:r>
                      <a:endParaRPr lang="en-US" sz="2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Liquid soap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75 L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1875.00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778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22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7,44,750.00</a:t>
                      </a:r>
                      <a:endParaRPr lang="en-US" sz="22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2654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T1- Farmers practice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T2- Foliar spray of 0.5% Mg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+ 0.5% Zn   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at 60 &amp; 90 DAP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T3- Soil application of Mg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@ 20 kg/ha +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Zn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@ 12.5 kg/ha within 2 months of  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planting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Harvested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39290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5000660"/>
                <a:gridCol w="857256"/>
                <a:gridCol w="928694"/>
                <a:gridCol w="785818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Weight of tubers/clump (Kg)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 (t/ha)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T2 was found effective for managing Mg and Zn deficiency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0033" y="3429000"/>
          <a:ext cx="8143933" cy="30003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0414"/>
                <a:gridCol w="1650128"/>
                <a:gridCol w="1655271"/>
                <a:gridCol w="1589060"/>
                <a:gridCol w="1589060"/>
              </a:tblGrid>
              <a:tr h="786989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B. Details of Soil and</a:t>
                      </a:r>
                      <a:r>
                        <a:rPr lang="en-US" sz="2400" b="0" baseline="0" dirty="0" smtClean="0">
                          <a:latin typeface="Arial" pitchFamily="34" charset="0"/>
                          <a:cs typeface="Arial" pitchFamily="34" charset="0"/>
                        </a:rPr>
                        <a:t> Water </a:t>
                      </a:r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Sample Analysis &amp; </a:t>
                      </a:r>
                    </a:p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Fertilizer Recommendations 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  <a:tr h="67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Details</a:t>
                      </a:r>
                    </a:p>
                  </a:txBody>
                  <a:tcPr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No. of Samples Analyzed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No. of Farmers benefited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No. of Villages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Amount realized</a:t>
                      </a:r>
                    </a:p>
                  </a:txBody>
                  <a:tcPr horzOverflow="overflow"/>
                </a:tc>
              </a:tr>
              <a:tr h="500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Soil samples</a:t>
                      </a:r>
                    </a:p>
                  </a:txBody>
                  <a:tcPr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20550.00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00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Water</a:t>
                      </a:r>
                    </a:p>
                  </a:txBody>
                  <a:tcPr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50.00</a:t>
                      </a:r>
                    </a:p>
                  </a:txBody>
                  <a:tcPr horzOverflow="overflow"/>
                </a:tc>
              </a:tr>
              <a:tr h="50006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20,600.00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76175"/>
            <a:ext cx="4205706" cy="3138511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8596" y="1252670"/>
          <a:ext cx="8229600" cy="43434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038600"/>
                <a:gridCol w="2133600"/>
                <a:gridCol w="2057400"/>
              </a:tblGrid>
              <a:tr h="4812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C. External Funded Programmes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Programme</a:t>
                      </a:r>
                      <a:endParaRPr lang="en-US" sz="22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Funding Agency</a:t>
                      </a:r>
                      <a:endParaRPr lang="en-US" sz="22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Amount (</a:t>
                      </a:r>
                      <a:r>
                        <a:rPr lang="en-US" sz="22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Lakhs</a:t>
                      </a:r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US" sz="22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Development of Pest Surveillance based Crop Advisory for Plant Health Management in Idukki  District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Kerala State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Planning Board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6,00,000.00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</a:tr>
              <a:tr h="45682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6,00,000.00</a:t>
                      </a:r>
                      <a:endParaRPr lang="en-US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IMG_26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71600" y="3533775"/>
            <a:ext cx="13716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RAIN SHELTER</a:t>
            </a:r>
          </a:p>
        </p:txBody>
      </p:sp>
      <p:pic>
        <p:nvPicPr>
          <p:cNvPr id="9" name="Picture 7" descr="IMG_127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400" y="1981200"/>
            <a:ext cx="2032000" cy="1524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8" descr="IMG_159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862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9" descr="IMG_159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9906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248400" y="3352800"/>
            <a:ext cx="1447800" cy="284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MIST CHAMBER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85800" y="6248400"/>
            <a:ext cx="28956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STOREHOUSE CUM POTTING SHED</a:t>
            </a:r>
          </a:p>
        </p:txBody>
      </p:sp>
      <p:pic>
        <p:nvPicPr>
          <p:cNvPr id="14" name="Picture 18" descr="IMG_159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38862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096000" y="6276975"/>
            <a:ext cx="17526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MUSHROOM HOUSE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819400" y="457200"/>
            <a:ext cx="2971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Demonstration Units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IMG_158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971550"/>
            <a:ext cx="2971800" cy="2228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72200" y="3124200"/>
            <a:ext cx="23622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DUCK CUM FISH CULTURE</a:t>
            </a:r>
          </a:p>
        </p:txBody>
      </p:sp>
      <p:pic>
        <p:nvPicPr>
          <p:cNvPr id="9" name="Picture 11" descr="IMG_159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209800" cy="29194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3762375"/>
            <a:ext cx="16764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PEPPER NURSERY</a:t>
            </a:r>
          </a:p>
        </p:txBody>
      </p:sp>
      <p:pic>
        <p:nvPicPr>
          <p:cNvPr id="11" name="Picture 14" descr="IMG_159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447800"/>
            <a:ext cx="24384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2" name="Picture 15" descr="IMG_159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191000"/>
            <a:ext cx="29464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16" descr="IMG_159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3657600"/>
            <a:ext cx="2057400" cy="2743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057400" y="6276975"/>
            <a:ext cx="23622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VEGETABLE CULTIVATION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819400" y="457200"/>
            <a:ext cx="2971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Demonstration Units</a:t>
            </a:r>
          </a:p>
        </p:txBody>
      </p:sp>
      <p:pic>
        <p:nvPicPr>
          <p:cNvPr id="16" name="Picture 15" descr="IMG_49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4191000"/>
            <a:ext cx="2946400" cy="2209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248400" y="6276975"/>
            <a:ext cx="2362200" cy="276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HDP IN BANANA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ys\Desktop\Farm oft\20141004_175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04800"/>
            <a:ext cx="4057680" cy="2984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sys\Desktop\Farm oft\20141005_1444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1910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sys\Desktop\Farm oft\20141005_1424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191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ARR\photos\Farm Innovation\100CANON\IMG_7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429000"/>
            <a:ext cx="4191000" cy="3143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71618" y="6248400"/>
            <a:ext cx="5886464" cy="276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STRAWBERRY OPEN END FIELD DEMO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-24"/>
            <a:ext cx="9144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Demonstration Units</a:t>
            </a:r>
          </a:p>
        </p:txBody>
      </p:sp>
      <p:pic>
        <p:nvPicPr>
          <p:cNvPr id="17" name="Picture 16" descr="DSC_5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3975383" cy="26432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71868" y="3286124"/>
            <a:ext cx="2085980" cy="276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Animal Husbandry  Unit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7" name="Picture 3" descr="D:\Backup of Lenovo on 17-05-2015\From SD Card\DCIM\Camera\20141215114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3257464" cy="2443098"/>
          </a:xfrm>
          <a:prstGeom prst="rect">
            <a:avLst/>
          </a:prstGeom>
          <a:noFill/>
        </p:spPr>
      </p:pic>
      <p:pic>
        <p:nvPicPr>
          <p:cNvPr id="1028" name="Picture 4" descr="D:\Backup of Lenovo on 17-05-2015\From SD Card\DCIM\Camera\2015328174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14752"/>
            <a:ext cx="3214710" cy="2411032"/>
          </a:xfrm>
          <a:prstGeom prst="rect">
            <a:avLst/>
          </a:prstGeom>
          <a:noFill/>
        </p:spPr>
      </p:pic>
      <p:pic>
        <p:nvPicPr>
          <p:cNvPr id="19" name="Picture 3" descr="D:\Backup of Lenovo on 17-05-2015\From SD Card\DCIM\Camera\20141215114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714752"/>
            <a:ext cx="3257464" cy="2443098"/>
          </a:xfrm>
          <a:prstGeom prst="rect">
            <a:avLst/>
          </a:prstGeom>
          <a:noFill/>
        </p:spPr>
      </p:pic>
      <p:pic>
        <p:nvPicPr>
          <p:cNvPr id="20" name="Picture 4" descr="D:\Backup of Lenovo on 17-05-2015\From SD Card\DCIM\Camera\2015328174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714752"/>
            <a:ext cx="3214710" cy="2411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960438"/>
          <a:ext cx="8839200" cy="447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/>
              </a:tblGrid>
              <a:tr h="563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Other Salient Achievements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CC00"/>
                    </a:solidFill>
                  </a:tcPr>
                </a:tc>
              </a:tr>
              <a:tr h="3912308">
                <a:tc>
                  <a:txBody>
                    <a:bodyPr/>
                    <a:lstStyle/>
                    <a:p>
                      <a:pPr algn="l" eaLnBrk="0" hangingPunct="0">
                        <a:buFont typeface="Wingdings" pitchFamily="2" charset="2"/>
                        <a:buNone/>
                      </a:pPr>
                      <a:endParaRPr lang="en-US" sz="2400" dirty="0" smtClean="0">
                        <a:solidFill>
                          <a:srgbClr val="002060"/>
                        </a:solidFill>
                        <a:latin typeface="Arial" charset="0"/>
                        <a:cs typeface="Arial" charset="0"/>
                      </a:endParaRP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Farm Mechanization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Mushroom Growers Club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Popularization of Apiary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Involving SHGs in various Self-employment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opportunities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Established Kitchen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Gardens in Rural households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Popularization of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Moringa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cultivation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Dissemination of technologies related to sustainable    </a:t>
                      </a:r>
                    </a:p>
                    <a:p>
                      <a:pPr algn="l" eaLnBrk="0" hangingPunct="0">
                        <a:buFont typeface="Wingdings" pitchFamily="2" charset="2"/>
                        <a:buNone/>
                      </a:pP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   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agriculture and allied sectors</a:t>
                      </a:r>
                    </a:p>
                    <a:p>
                      <a:pPr algn="l" eaLnBrk="0" hangingPunct="0">
                        <a:buFont typeface="Wingdings" pitchFamily="2" charset="2"/>
                        <a:buNone/>
                      </a:pPr>
                      <a:endParaRPr lang="en-US" sz="2400" dirty="0" smtClean="0">
                        <a:solidFill>
                          <a:srgbClr val="002060"/>
                        </a:solidFill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Popularization of </a:t>
            </a:r>
            <a:r>
              <a:rPr lang="en-US" dirty="0" err="1" smtClean="0"/>
              <a:t>Moringa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210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(ha)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Adimali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94.09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Nedumkandam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64.08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Thodupuzha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16.46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Elamdesam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39.21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Kattappana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80.77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Azhutha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174.04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Idukki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79.09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Devikulam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11.24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Municipalities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5.54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Total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564.52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" name="Picture 2" descr="D:\Backup of Lenovo on 17-05-2015\From SD Card\Bluetooth\Photo0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572000" y="2000238"/>
            <a:ext cx="4572032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20476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180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Utilization of KVK funds during the year 2014-15</a:t>
            </a:r>
          </a:p>
        </p:txBody>
      </p:sp>
      <p:graphicFrame>
        <p:nvGraphicFramePr>
          <p:cNvPr id="7" name="Group 474"/>
          <p:cNvGraphicFramePr>
            <a:graphicFrameLocks noGrp="1"/>
          </p:cNvGraphicFramePr>
          <p:nvPr/>
        </p:nvGraphicFramePr>
        <p:xfrm>
          <a:off x="152400" y="457200"/>
          <a:ext cx="8839200" cy="6082666"/>
        </p:xfrm>
        <a:graphic>
          <a:graphicData uri="http://schemas.openxmlformats.org/drawingml/2006/table">
            <a:tbl>
              <a:tblPr/>
              <a:tblGrid>
                <a:gridCol w="762000"/>
                <a:gridCol w="4724400"/>
                <a:gridCol w="1066800"/>
                <a:gridCol w="1143000"/>
                <a:gridCol w="1143000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Sl. No.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Particulars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Sanctioned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Released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Expenditure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381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A. Recurring Contingencies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Pay &amp; Allowances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83.10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83.13436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Traveling allowances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1.30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1.31373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Contingencies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Stationery, telephone, postage and other expenditure on office running, publication of Newsletter and library maintenance (Purchase of News Paper &amp; Magazines)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1.73409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POL, repair of vehicles, tractor and equipments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1.84311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Meals/refreshment for trainees (ceiling up to Rs.40 /day/trainee be maintained)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0.29492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Training material (posters, charts, demonstration material including chemicals etc. required for conducting the training)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0.46351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Frontline demonstration except oilseeds and pulses (minimum of 30 demonstration in a year)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1.74242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 farm testing (on need based, location specific and newly generated information in the major production systems of the area)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0.30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0.42486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Training of extension functionaries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0.10000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Maintenance of buildings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0.10146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Establishment of Soil, Plant &amp; Water Testing Laboratory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Integrated Farming System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0.10330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Extension Activities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0.42385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Farmers Field School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0.01000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(A)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0099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88.40</a:t>
                      </a:r>
                      <a:endParaRPr lang="en-US" sz="1300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0099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88.40</a:t>
                      </a:r>
                      <a:endParaRPr lang="en-US" sz="1300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91.68961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74"/>
          <p:cNvGraphicFramePr>
            <a:graphicFrameLocks noGrp="1"/>
          </p:cNvGraphicFramePr>
          <p:nvPr/>
        </p:nvGraphicFramePr>
        <p:xfrm>
          <a:off x="152400" y="1506538"/>
          <a:ext cx="8839200" cy="2547938"/>
        </p:xfrm>
        <a:graphic>
          <a:graphicData uri="http://schemas.openxmlformats.org/drawingml/2006/table">
            <a:tbl>
              <a:tblPr/>
              <a:tblGrid>
                <a:gridCol w="762000"/>
                <a:gridCol w="4724400"/>
                <a:gridCol w="1066800"/>
                <a:gridCol w="1143000"/>
                <a:gridCol w="1143000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Sanctioned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Released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Expenditure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381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B. Non-Recurring Contingencies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Works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Equipments including SWTL &amp; Furniture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Vehicle 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(Four wheeler/Two wheeler, please specify)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Library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(Purchase of assets like books &amp; journals)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(B)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b="1" dirty="0">
                        <a:solidFill>
                          <a:srgbClr val="0000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b="1" dirty="0">
                        <a:solidFill>
                          <a:srgbClr val="0000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b="1" dirty="0">
                        <a:solidFill>
                          <a:srgbClr val="0000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rgbClr val="FF006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C. REVOLVING FUND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GRAND TOTAL (A+B+C)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88.40</a:t>
                      </a:r>
                      <a:endParaRPr lang="en-US" sz="13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88.40</a:t>
                      </a:r>
                      <a:endParaRPr lang="en-US" sz="13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91.68961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Papyrus" pitchFamily="66" charset="0"/>
                <a:ea typeface="+mj-ea"/>
                <a:cs typeface="+mj-cs"/>
              </a:rPr>
              <a:t>Bapooji  Krishi  Vigyan  Kendra - Idukki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2013-14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009656"/>
            <a:ext cx="9144000" cy="204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Utilization of KVK funds during the year 2014-15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162800" y="6572272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5286412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3643338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Low egg production and poor growth performance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Bison Valley/10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Gramasree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Austra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White &amp;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Sasso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birds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Veterinary medicine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Poultry Feed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Assessing the performance of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Gramasree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,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Austra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White &amp;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Sasso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var. under high range conditions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:\New Fol(2)\DSC001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928670"/>
            <a:ext cx="2786082" cy="19288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10" descr="H:\New Fol(2)\DSC000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928934"/>
            <a:ext cx="2786082" cy="1785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12" descr="H:\New Fol(2)\DSC00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786322"/>
            <a:ext cx="2786082" cy="1785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Vattavada\DSCN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276856" y="5572140"/>
          <a:ext cx="322423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590"/>
                <a:gridCol w="500066"/>
                <a:gridCol w="500066"/>
                <a:gridCol w="500066"/>
                <a:gridCol w="500066"/>
                <a:gridCol w="7143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K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S..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T1-Rearing of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Desi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birds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T2-Rearing of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Gramasree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birds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T3-Reaing of 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Austra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White birds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T4-Rearing of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Sasso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birds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Birds are in laying stage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 of 3 birds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Austra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White showed excellent egg production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3321390"/>
          <a:ext cx="9001189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3214710"/>
                <a:gridCol w="1071570"/>
                <a:gridCol w="928694"/>
                <a:gridCol w="1143008"/>
                <a:gridCol w="1000133"/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T-4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Egg production in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Nos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Growth rate (%)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9.6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Mortality rate(%)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1.58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Highly effective to overcome unemployment and improve financial status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3215</Words>
  <Application>Microsoft Office PowerPoint</Application>
  <PresentationFormat>On-screen Show (4:3)</PresentationFormat>
  <Paragraphs>1026</Paragraphs>
  <Slides>80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Demonstration on castor based herbal extract for control of field rodents and wild boars 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Popularization of Moringa</vt:lpstr>
      <vt:lpstr>Utilization of KVK funds during the year 2014-15</vt:lpstr>
      <vt:lpstr>Slide 79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 2014-15 TEMPLATE</dc:title>
  <dc:creator>PC</dc:creator>
  <cp:lastModifiedBy>PC</cp:lastModifiedBy>
  <cp:revision>313</cp:revision>
  <dcterms:created xsi:type="dcterms:W3CDTF">2015-05-07T08:56:28Z</dcterms:created>
  <dcterms:modified xsi:type="dcterms:W3CDTF">2015-06-05T09:35:07Z</dcterms:modified>
</cp:coreProperties>
</file>