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436" r:id="rId3"/>
    <p:sldId id="437" r:id="rId4"/>
    <p:sldId id="438" r:id="rId5"/>
    <p:sldId id="439" r:id="rId6"/>
    <p:sldId id="440" r:id="rId7"/>
    <p:sldId id="441" r:id="rId8"/>
    <p:sldId id="442" r:id="rId9"/>
    <p:sldId id="443" r:id="rId10"/>
    <p:sldId id="444" r:id="rId11"/>
    <p:sldId id="445" r:id="rId12"/>
    <p:sldId id="446" r:id="rId13"/>
    <p:sldId id="447" r:id="rId14"/>
    <p:sldId id="352" r:id="rId15"/>
    <p:sldId id="405" r:id="rId16"/>
    <p:sldId id="432" r:id="rId17"/>
    <p:sldId id="433" r:id="rId18"/>
    <p:sldId id="434" r:id="rId19"/>
    <p:sldId id="392" r:id="rId20"/>
    <p:sldId id="357" r:id="rId21"/>
    <p:sldId id="417" r:id="rId22"/>
    <p:sldId id="365" r:id="rId23"/>
    <p:sldId id="366" r:id="rId24"/>
    <p:sldId id="368" r:id="rId25"/>
    <p:sldId id="370" r:id="rId26"/>
    <p:sldId id="367" r:id="rId27"/>
    <p:sldId id="431" r:id="rId28"/>
    <p:sldId id="435" r:id="rId29"/>
    <p:sldId id="412" r:id="rId30"/>
    <p:sldId id="415" r:id="rId31"/>
  </p:sldIdLst>
  <p:sldSz cx="9144000" cy="6858000" type="screen4x3"/>
  <p:notesSz cx="9928225" cy="6797675"/>
  <p:custDataLst>
    <p:tags r:id="rId3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a:srgbClr val="653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5402" autoAdjust="0"/>
  </p:normalViewPr>
  <p:slideViewPr>
    <p:cSldViewPr>
      <p:cViewPr varScale="1">
        <p:scale>
          <a:sx n="111" d="100"/>
          <a:sy n="111" d="100"/>
        </p:scale>
        <p:origin x="12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99" cy="339829"/>
          </a:xfrm>
          <a:prstGeom prst="rect">
            <a:avLst/>
          </a:prstGeom>
        </p:spPr>
        <p:txBody>
          <a:bodyPr vert="horz" lIns="92016" tIns="46008" rIns="92016" bIns="46008"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sz="quarter" idx="1"/>
          </p:nvPr>
        </p:nvSpPr>
        <p:spPr>
          <a:xfrm>
            <a:off x="5623189" y="0"/>
            <a:ext cx="4302699" cy="339829"/>
          </a:xfrm>
          <a:prstGeom prst="rect">
            <a:avLst/>
          </a:prstGeom>
        </p:spPr>
        <p:txBody>
          <a:bodyPr vert="horz" lIns="92016" tIns="46008" rIns="92016" bIns="46008" rtlCol="0"/>
          <a:lstStyle>
            <a:lvl1pPr algn="r" fontAlgn="auto">
              <a:spcBef>
                <a:spcPts val="0"/>
              </a:spcBef>
              <a:spcAft>
                <a:spcPts val="0"/>
              </a:spcAft>
              <a:defRPr sz="1200">
                <a:latin typeface="+mn-lt"/>
                <a:cs typeface="+mn-cs"/>
              </a:defRPr>
            </a:lvl1pPr>
          </a:lstStyle>
          <a:p>
            <a:pPr>
              <a:defRPr/>
            </a:pPr>
            <a:fld id="{EE354709-281F-49BF-9E0B-4C579469D068}" type="datetimeFigureOut">
              <a:rPr lang="en-US"/>
              <a:pPr>
                <a:defRPr/>
              </a:pPr>
              <a:t>8/4/2015</a:t>
            </a:fld>
            <a:endParaRPr lang="en-IN"/>
          </a:p>
        </p:txBody>
      </p:sp>
      <p:sp>
        <p:nvSpPr>
          <p:cNvPr id="4" name="Footer Placeholder 3"/>
          <p:cNvSpPr>
            <a:spLocks noGrp="1"/>
          </p:cNvSpPr>
          <p:nvPr>
            <p:ph type="ftr" sz="quarter" idx="2"/>
          </p:nvPr>
        </p:nvSpPr>
        <p:spPr>
          <a:xfrm>
            <a:off x="0" y="6456754"/>
            <a:ext cx="4302699" cy="339829"/>
          </a:xfrm>
          <a:prstGeom prst="rect">
            <a:avLst/>
          </a:prstGeom>
        </p:spPr>
        <p:txBody>
          <a:bodyPr vert="horz" lIns="92016" tIns="46008" rIns="92016" bIns="46008" rtlCol="0" anchor="b"/>
          <a:lstStyle>
            <a:lvl1pPr algn="l" fontAlgn="auto">
              <a:spcBef>
                <a:spcPts val="0"/>
              </a:spcBef>
              <a:spcAft>
                <a:spcPts val="0"/>
              </a:spcAft>
              <a:defRPr sz="1200">
                <a:latin typeface="+mn-lt"/>
                <a:cs typeface="+mn-cs"/>
              </a:defRPr>
            </a:lvl1pPr>
          </a:lstStyle>
          <a:p>
            <a:pPr>
              <a:defRPr/>
            </a:pPr>
            <a:endParaRPr lang="en-IN"/>
          </a:p>
        </p:txBody>
      </p:sp>
      <p:sp>
        <p:nvSpPr>
          <p:cNvPr id="5" name="Slide Number Placeholder 4"/>
          <p:cNvSpPr>
            <a:spLocks noGrp="1"/>
          </p:cNvSpPr>
          <p:nvPr>
            <p:ph type="sldNum" sz="quarter" idx="3"/>
          </p:nvPr>
        </p:nvSpPr>
        <p:spPr>
          <a:xfrm>
            <a:off x="5623189" y="6456754"/>
            <a:ext cx="4302699" cy="339829"/>
          </a:xfrm>
          <a:prstGeom prst="rect">
            <a:avLst/>
          </a:prstGeom>
        </p:spPr>
        <p:txBody>
          <a:bodyPr vert="horz" lIns="92016" tIns="46008" rIns="92016" bIns="46008" rtlCol="0" anchor="b"/>
          <a:lstStyle>
            <a:lvl1pPr algn="r" fontAlgn="auto">
              <a:spcBef>
                <a:spcPts val="0"/>
              </a:spcBef>
              <a:spcAft>
                <a:spcPts val="0"/>
              </a:spcAft>
              <a:defRPr sz="1200">
                <a:latin typeface="+mn-lt"/>
                <a:cs typeface="+mn-cs"/>
              </a:defRPr>
            </a:lvl1pPr>
          </a:lstStyle>
          <a:p>
            <a:pPr>
              <a:defRPr/>
            </a:pPr>
            <a:fld id="{3C04E8E1-DAE7-448C-9F85-BA4AB17006C2}" type="slidenum">
              <a:rPr lang="en-IN"/>
              <a:pPr>
                <a:defRPr/>
              </a:pPr>
              <a:t>‹#›</a:t>
            </a:fld>
            <a:endParaRPr lang="en-IN"/>
          </a:p>
        </p:txBody>
      </p:sp>
    </p:spTree>
    <p:extLst>
      <p:ext uri="{BB962C8B-B14F-4D97-AF65-F5344CB8AC3E}">
        <p14:creationId xmlns:p14="http://schemas.microsoft.com/office/powerpoint/2010/main" val="1474343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99" cy="339829"/>
          </a:xfrm>
          <a:prstGeom prst="rect">
            <a:avLst/>
          </a:prstGeom>
        </p:spPr>
        <p:txBody>
          <a:bodyPr vert="horz" lIns="92016" tIns="46008" rIns="92016" bIns="46008"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5623189" y="0"/>
            <a:ext cx="4302699" cy="339829"/>
          </a:xfrm>
          <a:prstGeom prst="rect">
            <a:avLst/>
          </a:prstGeom>
        </p:spPr>
        <p:txBody>
          <a:bodyPr vert="horz" lIns="92016" tIns="46008" rIns="92016" bIns="46008" rtlCol="0"/>
          <a:lstStyle>
            <a:lvl1pPr algn="r" fontAlgn="auto">
              <a:spcBef>
                <a:spcPts val="0"/>
              </a:spcBef>
              <a:spcAft>
                <a:spcPts val="0"/>
              </a:spcAft>
              <a:defRPr sz="1200">
                <a:latin typeface="+mn-lt"/>
                <a:cs typeface="+mn-cs"/>
              </a:defRPr>
            </a:lvl1pPr>
          </a:lstStyle>
          <a:p>
            <a:pPr>
              <a:defRPr/>
            </a:pPr>
            <a:fld id="{A9CFFAE8-B2BD-48F3-9B9A-04E79CA6EE13}" type="datetimeFigureOut">
              <a:rPr lang="en-US"/>
              <a:pPr>
                <a:defRPr/>
              </a:pPr>
              <a:t>8/4/2015</a:t>
            </a:fld>
            <a:endParaRPr lang="en-IN"/>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2016" tIns="46008" rIns="92016" bIns="46008" rtlCol="0" anchor="ctr"/>
          <a:lstStyle/>
          <a:p>
            <a:pPr lvl="0"/>
            <a:endParaRPr lang="en-IN" noProof="0"/>
          </a:p>
        </p:txBody>
      </p:sp>
      <p:sp>
        <p:nvSpPr>
          <p:cNvPr id="5" name="Notes Placeholder 4"/>
          <p:cNvSpPr>
            <a:spLocks noGrp="1"/>
          </p:cNvSpPr>
          <p:nvPr>
            <p:ph type="body" sz="quarter" idx="3"/>
          </p:nvPr>
        </p:nvSpPr>
        <p:spPr>
          <a:xfrm>
            <a:off x="993292" y="3228923"/>
            <a:ext cx="7941645" cy="3058461"/>
          </a:xfrm>
          <a:prstGeom prst="rect">
            <a:avLst/>
          </a:prstGeom>
        </p:spPr>
        <p:txBody>
          <a:bodyPr vert="horz" lIns="92016" tIns="46008" rIns="92016" bIns="4600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6456754"/>
            <a:ext cx="4302699" cy="339829"/>
          </a:xfrm>
          <a:prstGeom prst="rect">
            <a:avLst/>
          </a:prstGeom>
        </p:spPr>
        <p:txBody>
          <a:bodyPr vert="horz" lIns="92016" tIns="46008" rIns="92016" bIns="46008"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5623189" y="6456754"/>
            <a:ext cx="4302699" cy="339829"/>
          </a:xfrm>
          <a:prstGeom prst="rect">
            <a:avLst/>
          </a:prstGeom>
        </p:spPr>
        <p:txBody>
          <a:bodyPr vert="horz" lIns="92016" tIns="46008" rIns="92016" bIns="46008" rtlCol="0" anchor="b"/>
          <a:lstStyle>
            <a:lvl1pPr algn="r" fontAlgn="auto">
              <a:spcBef>
                <a:spcPts val="0"/>
              </a:spcBef>
              <a:spcAft>
                <a:spcPts val="0"/>
              </a:spcAft>
              <a:defRPr sz="1200">
                <a:latin typeface="+mn-lt"/>
                <a:cs typeface="+mn-cs"/>
              </a:defRPr>
            </a:lvl1pPr>
          </a:lstStyle>
          <a:p>
            <a:pPr>
              <a:defRPr/>
            </a:pPr>
            <a:fld id="{CE34F337-B317-4502-B4B6-6C909497602A}" type="slidenum">
              <a:rPr lang="en-IN"/>
              <a:pPr>
                <a:defRPr/>
              </a:pPr>
              <a:t>‹#›</a:t>
            </a:fld>
            <a:endParaRPr lang="en-IN"/>
          </a:p>
        </p:txBody>
      </p:sp>
    </p:spTree>
    <p:extLst>
      <p:ext uri="{BB962C8B-B14F-4D97-AF65-F5344CB8AC3E}">
        <p14:creationId xmlns:p14="http://schemas.microsoft.com/office/powerpoint/2010/main" val="1338513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E34F337-B317-4502-B4B6-6C909497602A}" type="slidenum">
              <a:rPr lang="en-IN" smtClean="0"/>
              <a:pPr>
                <a:defRPr/>
              </a:pPr>
              <a:t>16</a:t>
            </a:fld>
            <a:endParaRPr lang="en-IN"/>
          </a:p>
        </p:txBody>
      </p:sp>
    </p:spTree>
    <p:extLst>
      <p:ext uri="{BB962C8B-B14F-4D97-AF65-F5344CB8AC3E}">
        <p14:creationId xmlns:p14="http://schemas.microsoft.com/office/powerpoint/2010/main" val="1044104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E28F2B-F162-4B38-99FF-F084751E104C}" type="datetimeFigureOut">
              <a:rPr lang="en-US"/>
              <a:pPr>
                <a:defRPr/>
              </a:pPr>
              <a:t>8/4/2015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87F228-C5E8-47F5-8251-DCE68A28586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680665-C3A3-457B-9C79-261E6D2C06FB}" type="datetimeFigureOut">
              <a:rPr lang="en-US"/>
              <a:pPr>
                <a:defRPr/>
              </a:pPr>
              <a:t>8/4/2015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D5F800-0A87-4D05-BE68-DFB3AD2F2B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482A25-4570-4152-A708-26A627EB1106}" type="datetimeFigureOut">
              <a:rPr lang="en-US"/>
              <a:pPr>
                <a:defRPr/>
              </a:pPr>
              <a:t>8/4/2015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5E3EF7-7DFE-42A4-A661-DC91C27CC03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600200"/>
            <a:ext cx="8229600" cy="4525963"/>
          </a:xfrm>
        </p:spPr>
        <p:txBody>
          <a:bodyPr/>
          <a:lstStyle/>
          <a:p>
            <a:pPr lvl="0"/>
            <a:endParaRPr lang="en-IN" noProof="0"/>
          </a:p>
        </p:txBody>
      </p:sp>
      <p:sp>
        <p:nvSpPr>
          <p:cNvPr id="4" name="Date Placeholder 3"/>
          <p:cNvSpPr>
            <a:spLocks noGrp="1"/>
          </p:cNvSpPr>
          <p:nvPr>
            <p:ph type="dt" sz="half" idx="10"/>
          </p:nvPr>
        </p:nvSpPr>
        <p:spPr/>
        <p:txBody>
          <a:bodyPr/>
          <a:lstStyle>
            <a:lvl1pPr>
              <a:defRPr/>
            </a:lvl1pPr>
          </a:lstStyle>
          <a:p>
            <a:pPr>
              <a:defRPr/>
            </a:pPr>
            <a:fld id="{12175BC1-2065-41FB-92E0-0B5C53A28C16}" type="datetimeFigureOut">
              <a:rPr lang="en-US"/>
              <a:pPr>
                <a:defRPr/>
              </a:pPr>
              <a:t>8/4/2015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0F33F9-5F47-4F31-8CFF-729F85800B5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BCB927-C3E0-4A4D-9F85-43064D16B9DD}" type="datetimeFigureOut">
              <a:rPr lang="en-US"/>
              <a:pPr>
                <a:defRPr/>
              </a:pPr>
              <a:t>8/4/2015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0A2DC1-9102-41EB-A064-F8F0289C98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11E911-FA67-4F1A-9E8C-9BF1A8707256}" type="datetimeFigureOut">
              <a:rPr lang="en-US"/>
              <a:pPr>
                <a:defRPr/>
              </a:pPr>
              <a:t>8/4/2015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E36D29-4757-4D38-BCB2-995655EB76C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01980A-B9AE-4E5D-8A49-8548227A87FE}" type="datetimeFigureOut">
              <a:rPr lang="en-US"/>
              <a:pPr>
                <a:defRPr/>
              </a:pPr>
              <a:t>8/4/2015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D7802D-8240-4105-95E8-A7B97D898E6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048D4BF-73B5-4A48-A3B3-98F8E88D84E1}" type="datetimeFigureOut">
              <a:rPr lang="en-US"/>
              <a:pPr>
                <a:defRPr/>
              </a:pPr>
              <a:t>8/4/2015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4618FF-BC1B-4622-846C-7C48189800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DE9CC5-91F2-4DBC-AE85-3A499B9DA24C}" type="datetimeFigureOut">
              <a:rPr lang="en-US"/>
              <a:pPr>
                <a:defRPr/>
              </a:pPr>
              <a:t>8/4/2015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52778AE-A592-4644-85A1-16F1B77CBA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249FBD-82F0-4719-970B-F4A43BCDC085}" type="datetimeFigureOut">
              <a:rPr lang="en-US"/>
              <a:pPr>
                <a:defRPr/>
              </a:pPr>
              <a:t>8/4/2015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567FCA-EF27-47B2-99ED-8B8FA56922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D91243-D8A0-4282-9711-11E178FE8C45}" type="datetimeFigureOut">
              <a:rPr lang="en-US"/>
              <a:pPr>
                <a:defRPr/>
              </a:pPr>
              <a:t>8/4/2015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992D53-4480-41C0-AB55-FBAB58D9976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244917-8BEB-488E-A8BE-71C985A67C21}" type="datetimeFigureOut">
              <a:rPr lang="en-US"/>
              <a:pPr>
                <a:defRPr/>
              </a:pPr>
              <a:t>8/4/2015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250B53-0206-4663-B2E2-D926BEE2B5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23B9F61-9D95-48C8-89AB-3C1AC617B4B8}" type="datetimeFigureOut">
              <a:rPr lang="en-US"/>
              <a:pPr>
                <a:defRPr/>
              </a:pPr>
              <a:t>8/4/2015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D2EEFF7-0B08-4372-8211-82D87B3FB6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krishikosh.egranth.ac.in/"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krishikosh.egranth.ac.in/"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ideal.egranth.ac.i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14.139.56.78/" TargetMode="External"/><Relationship Id="rId1" Type="http://schemas.openxmlformats.org/officeDocument/2006/relationships/slideLayout" Target="../slideLayouts/slideLayout2.xml"/><Relationship Id="rId4" Type="http://schemas.openxmlformats.org/officeDocument/2006/relationships/hyperlink" Target="http://www.egranth.ac.i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9" descr="http://www.iari.res.in/templates/ja_rutile/images/logo.gif"/>
          <p:cNvPicPr>
            <a:picLocks noChangeAspect="1" noChangeArrowheads="1"/>
          </p:cNvPicPr>
          <p:nvPr/>
        </p:nvPicPr>
        <p:blipFill>
          <a:blip r:embed="rId2" cstate="print"/>
          <a:srcRect/>
          <a:stretch>
            <a:fillRect/>
          </a:stretch>
        </p:blipFill>
        <p:spPr bwMode="auto">
          <a:xfrm>
            <a:off x="228600" y="5943600"/>
            <a:ext cx="8724900" cy="714375"/>
          </a:xfrm>
          <a:prstGeom prst="rect">
            <a:avLst/>
          </a:prstGeom>
          <a:noFill/>
          <a:ln w="9525">
            <a:noFill/>
            <a:miter lim="800000"/>
            <a:headEnd/>
            <a:tailEnd/>
          </a:ln>
        </p:spPr>
      </p:pic>
      <p:pic>
        <p:nvPicPr>
          <p:cNvPr id="2050" name="Picture 8" descr="naip logo.t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7620000" y="304800"/>
            <a:ext cx="889000" cy="762000"/>
          </a:xfrm>
          <a:prstGeom prst="rect">
            <a:avLst/>
          </a:prstGeom>
          <a:noFill/>
          <a:ln w="9525">
            <a:noFill/>
            <a:miter lim="800000"/>
            <a:headEnd/>
            <a:tailEnd/>
          </a:ln>
        </p:spPr>
      </p:pic>
      <p:sp>
        <p:nvSpPr>
          <p:cNvPr id="2052" name="Text Box 8"/>
          <p:cNvSpPr txBox="1">
            <a:spLocks noChangeArrowheads="1"/>
          </p:cNvSpPr>
          <p:nvPr/>
        </p:nvSpPr>
        <p:spPr bwMode="auto">
          <a:xfrm>
            <a:off x="457200" y="5015943"/>
            <a:ext cx="7924800" cy="923330"/>
          </a:xfrm>
          <a:prstGeom prst="rect">
            <a:avLst/>
          </a:prstGeom>
          <a:noFill/>
          <a:ln w="9525">
            <a:noFill/>
            <a:miter lim="800000"/>
            <a:headEnd/>
            <a:tailEnd/>
          </a:ln>
        </p:spPr>
        <p:txBody>
          <a:bodyPr>
            <a:spAutoFit/>
          </a:bodyPr>
          <a:lstStyle/>
          <a:p>
            <a:pPr algn="ctr"/>
            <a:r>
              <a:rPr lang="en-US" b="1" dirty="0" smtClean="0">
                <a:solidFill>
                  <a:srgbClr val="002060"/>
                </a:solidFill>
                <a:latin typeface="Times New Roman" pitchFamily="18" charset="0"/>
                <a:cs typeface="Times New Roman" pitchFamily="18" charset="0"/>
              </a:rPr>
              <a:t>Dr</a:t>
            </a:r>
            <a:r>
              <a:rPr lang="en-US" b="1" dirty="0">
                <a:solidFill>
                  <a:srgbClr val="002060"/>
                </a:solidFill>
                <a:latin typeface="Times New Roman" pitchFamily="18" charset="0"/>
                <a:cs typeface="Times New Roman" pitchFamily="18" charset="0"/>
              </a:rPr>
              <a:t>. A. K. Jain</a:t>
            </a:r>
            <a:r>
              <a:rPr lang="en-US" dirty="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Head &amp; Principal Scientist</a:t>
            </a:r>
          </a:p>
          <a:p>
            <a:pPr algn="ctr"/>
            <a:r>
              <a:rPr lang="en-US" dirty="0" smtClean="0">
                <a:solidFill>
                  <a:srgbClr val="002060"/>
                </a:solidFill>
                <a:latin typeface="Times New Roman" pitchFamily="18" charset="0"/>
                <a:cs typeface="Times New Roman" pitchFamily="18" charset="0"/>
              </a:rPr>
              <a:t>(akjain@iari.res.in)</a:t>
            </a:r>
          </a:p>
          <a:p>
            <a:pPr algn="ctr"/>
            <a:r>
              <a:rPr lang="en-US" b="1" dirty="0" smtClean="0">
                <a:solidFill>
                  <a:srgbClr val="004F8A"/>
                </a:solidFill>
                <a:latin typeface="Trebuchet MS" panose="020B0603020202020204" pitchFamily="34" charset="0"/>
                <a:cs typeface="Times New Roman" pitchFamily="18" charset="0"/>
              </a:rPr>
              <a:t>Agricultural Knowledge Management Unit</a:t>
            </a:r>
            <a:endParaRPr lang="en-US" b="1" dirty="0">
              <a:solidFill>
                <a:srgbClr val="004F8A"/>
              </a:solidFill>
              <a:latin typeface="Trebuchet MS" panose="020B0603020202020204" pitchFamily="34" charset="0"/>
              <a:cs typeface="Times New Roman" pitchFamily="18" charset="0"/>
            </a:endParaRPr>
          </a:p>
        </p:txBody>
      </p:sp>
      <p:pic>
        <p:nvPicPr>
          <p:cNvPr id="2055" name="Picture 10" descr="logo_egranth_final3.gif"/>
          <p:cNvPicPr>
            <a:picLocks noChangeAspect="1"/>
          </p:cNvPicPr>
          <p:nvPr/>
        </p:nvPicPr>
        <p:blipFill>
          <a:blip r:embed="rId4" cstate="print"/>
          <a:srcRect/>
          <a:stretch>
            <a:fillRect/>
          </a:stretch>
        </p:blipFill>
        <p:spPr bwMode="auto">
          <a:xfrm>
            <a:off x="304800" y="304800"/>
            <a:ext cx="1468438" cy="838200"/>
          </a:xfrm>
          <a:prstGeom prst="rect">
            <a:avLst/>
          </a:prstGeom>
          <a:noFill/>
          <a:ln w="9525">
            <a:noFill/>
            <a:miter lim="800000"/>
            <a:headEnd/>
            <a:tailEnd/>
          </a:ln>
        </p:spPr>
      </p:pic>
      <p:sp>
        <p:nvSpPr>
          <p:cNvPr id="8" name="Rectangle 7"/>
          <p:cNvSpPr/>
          <p:nvPr/>
        </p:nvSpPr>
        <p:spPr>
          <a:xfrm>
            <a:off x="685800" y="1066800"/>
            <a:ext cx="7772400" cy="2400657"/>
          </a:xfrm>
          <a:prstGeom prst="rect">
            <a:avLst/>
          </a:prstGeom>
        </p:spPr>
        <p:txBody>
          <a:bodyPr wrap="square">
            <a:spAutoFit/>
          </a:bodyPr>
          <a:lstStyle/>
          <a:p>
            <a:pPr algn="ctr"/>
            <a:r>
              <a:rPr lang="en-IN" sz="2800" i="1" dirty="0" smtClean="0">
                <a:solidFill>
                  <a:schemeClr val="accent6">
                    <a:lumMod val="25000"/>
                  </a:schemeClr>
                </a:solidFill>
              </a:rPr>
              <a:t>First </a:t>
            </a:r>
            <a:r>
              <a:rPr lang="en-IN" sz="2800" i="1" dirty="0">
                <a:solidFill>
                  <a:schemeClr val="accent6">
                    <a:lumMod val="25000"/>
                  </a:schemeClr>
                </a:solidFill>
              </a:rPr>
              <a:t>Workshop of Nodal Officers of</a:t>
            </a:r>
          </a:p>
          <a:p>
            <a:pPr algn="ctr"/>
            <a:r>
              <a:rPr lang="en-US" sz="2400" b="1" dirty="0" smtClean="0">
                <a:solidFill>
                  <a:schemeClr val="accent6">
                    <a:lumMod val="50000"/>
                  </a:schemeClr>
                </a:solidFill>
              </a:rPr>
              <a:t>KRISHI:</a:t>
            </a:r>
            <a:r>
              <a:rPr lang="en-US" sz="2400" dirty="0" smtClean="0">
                <a:solidFill>
                  <a:schemeClr val="accent6">
                    <a:lumMod val="50000"/>
                  </a:schemeClr>
                </a:solidFill>
              </a:rPr>
              <a:t> </a:t>
            </a:r>
            <a:r>
              <a:rPr lang="en-IN" sz="2400" dirty="0" smtClean="0">
                <a:solidFill>
                  <a:schemeClr val="accent6">
                    <a:lumMod val="50000"/>
                  </a:schemeClr>
                </a:solidFill>
              </a:rPr>
              <a:t>Knowledge </a:t>
            </a:r>
            <a:r>
              <a:rPr lang="en-IN" sz="2400" dirty="0">
                <a:solidFill>
                  <a:schemeClr val="accent6">
                    <a:lumMod val="50000"/>
                  </a:schemeClr>
                </a:solidFill>
              </a:rPr>
              <a:t>based Resources Information Systems Hub for Innovations in Agriculture</a:t>
            </a:r>
          </a:p>
          <a:p>
            <a:pPr algn="ctr"/>
            <a:r>
              <a:rPr lang="en-IN" sz="2000" dirty="0"/>
              <a:t>(ICAR Research Data Repository for Knowledge Management) </a:t>
            </a:r>
          </a:p>
          <a:p>
            <a:pPr algn="ctr"/>
            <a:endParaRPr lang="en-US" dirty="0" smtClean="0">
              <a:solidFill>
                <a:srgbClr val="004F8A"/>
              </a:solidFill>
            </a:endParaRPr>
          </a:p>
          <a:p>
            <a:pPr algn="ctr"/>
            <a:r>
              <a:rPr lang="en-US" dirty="0" smtClean="0">
                <a:solidFill>
                  <a:srgbClr val="004F8A"/>
                </a:solidFill>
              </a:rPr>
              <a:t>AP </a:t>
            </a:r>
            <a:r>
              <a:rPr lang="en-US" dirty="0" err="1">
                <a:solidFill>
                  <a:srgbClr val="004F8A"/>
                </a:solidFill>
              </a:rPr>
              <a:t>Shinde</a:t>
            </a:r>
            <a:r>
              <a:rPr lang="en-US" dirty="0">
                <a:solidFill>
                  <a:srgbClr val="004F8A"/>
                </a:solidFill>
              </a:rPr>
              <a:t> Symposium Hall, NASC Complex, New </a:t>
            </a:r>
            <a:r>
              <a:rPr lang="en-US" dirty="0" smtClean="0">
                <a:solidFill>
                  <a:srgbClr val="004F8A"/>
                </a:solidFill>
              </a:rPr>
              <a:t>Delhi</a:t>
            </a:r>
          </a:p>
          <a:p>
            <a:pPr algn="ctr"/>
            <a:r>
              <a:rPr lang="en-IN" dirty="0" smtClean="0">
                <a:solidFill>
                  <a:srgbClr val="002060"/>
                </a:solidFill>
              </a:rPr>
              <a:t> </a:t>
            </a:r>
            <a:r>
              <a:rPr lang="en-IN" dirty="0" smtClean="0">
                <a:solidFill>
                  <a:schemeClr val="accent6">
                    <a:lumMod val="25000"/>
                  </a:schemeClr>
                </a:solidFill>
              </a:rPr>
              <a:t>(04-05 August 2015)</a:t>
            </a:r>
            <a:endParaRPr lang="en-IN" dirty="0">
              <a:solidFill>
                <a:schemeClr val="accent6">
                  <a:lumMod val="25000"/>
                </a:schemeClr>
              </a:solidFill>
            </a:endParaRPr>
          </a:p>
        </p:txBody>
      </p:sp>
      <p:sp>
        <p:nvSpPr>
          <p:cNvPr id="11" name="Rectangle 10"/>
          <p:cNvSpPr/>
          <p:nvPr/>
        </p:nvSpPr>
        <p:spPr>
          <a:xfrm>
            <a:off x="753208" y="3703091"/>
            <a:ext cx="7620000" cy="1077218"/>
          </a:xfrm>
          <a:prstGeom prst="rect">
            <a:avLst/>
          </a:prstGeom>
        </p:spPr>
        <p:txBody>
          <a:bodyPr wrap="square">
            <a:spAutoFit/>
          </a:bodyPr>
          <a:lstStyle/>
          <a:p>
            <a:pPr algn="ctr"/>
            <a:r>
              <a:rPr lang="en-US" sz="3200" b="1" dirty="0" err="1" smtClean="0">
                <a:solidFill>
                  <a:schemeClr val="accent5">
                    <a:lumMod val="50000"/>
                  </a:schemeClr>
                </a:solidFill>
                <a:effectLst>
                  <a:outerShdw blurRad="38100" dist="38100" dir="2700000" algn="tl">
                    <a:srgbClr val="000000">
                      <a:alpha val="43137"/>
                    </a:srgbClr>
                  </a:outerShdw>
                </a:effectLst>
                <a:latin typeface="Andalus" pitchFamily="2" charset="-78"/>
                <a:cs typeface="Andalus" pitchFamily="2" charset="-78"/>
              </a:rPr>
              <a:t>KrishiKosh</a:t>
            </a:r>
            <a:r>
              <a:rPr lang="en-US" sz="3200" b="1" dirty="0" smtClean="0">
                <a:solidFill>
                  <a:schemeClr val="accent5">
                    <a:lumMod val="50000"/>
                  </a:schemeClr>
                </a:solidFill>
                <a:effectLst>
                  <a:outerShdw blurRad="38100" dist="38100" dir="2700000" algn="tl">
                    <a:srgbClr val="000000">
                      <a:alpha val="43137"/>
                    </a:srgbClr>
                  </a:outerShdw>
                </a:effectLst>
                <a:latin typeface="Andalus" pitchFamily="2" charset="-78"/>
                <a:cs typeface="Andalus" pitchFamily="2" charset="-78"/>
              </a:rPr>
              <a:t>: A digital Repository of NARES for Sharing Knowledge Resources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r>
              <a:rPr lang="en-IN" sz="4000" b="1" dirty="0" smtClean="0">
                <a:solidFill>
                  <a:srgbClr val="7030A0"/>
                </a:solidFill>
                <a:latin typeface="Andalus" pitchFamily="2" charset="-78"/>
                <a:cs typeface="Andalus" pitchFamily="2" charset="-78"/>
              </a:rPr>
              <a:t>Why Have an IR?</a:t>
            </a:r>
          </a:p>
        </p:txBody>
      </p:sp>
      <p:sp>
        <p:nvSpPr>
          <p:cNvPr id="22531" name="Content Placeholder 2"/>
          <p:cNvSpPr>
            <a:spLocks noGrp="1"/>
          </p:cNvSpPr>
          <p:nvPr>
            <p:ph idx="1"/>
          </p:nvPr>
        </p:nvSpPr>
        <p:spPr/>
        <p:txBody>
          <a:bodyPr/>
          <a:lstStyle/>
          <a:p>
            <a:pPr eaLnBrk="1" hangingPunct="1"/>
            <a:r>
              <a:rPr lang="en-IN" dirty="0" smtClean="0"/>
              <a:t>To increase the visibility and citation impact of an institution’s intellectual output</a:t>
            </a:r>
          </a:p>
          <a:p>
            <a:pPr eaLnBrk="1" hangingPunct="1"/>
            <a:r>
              <a:rPr lang="en-IN" dirty="0" smtClean="0"/>
              <a:t>To provide unified access to an institution’s output</a:t>
            </a:r>
          </a:p>
          <a:p>
            <a:pPr eaLnBrk="1" hangingPunct="1"/>
            <a:r>
              <a:rPr lang="en-IN" dirty="0" smtClean="0"/>
              <a:t>To provide open access to your institution’s intellectual assets</a:t>
            </a:r>
          </a:p>
          <a:p>
            <a:r>
              <a:rPr lang="en-IN" dirty="0" smtClean="0"/>
              <a:t>To preserve your institution’s intellectual assets</a:t>
            </a:r>
          </a:p>
        </p:txBody>
      </p:sp>
      <p:pic>
        <p:nvPicPr>
          <p:cNvPr id="5" name="Picture 4" descr="logo_egranth_final3.gif"/>
          <p:cNvPicPr>
            <a:picLocks noChangeAspect="1"/>
          </p:cNvPicPr>
          <p:nvPr/>
        </p:nvPicPr>
        <p:blipFill>
          <a:blip r:embed="rId2" cstate="print"/>
          <a:stretch>
            <a:fillRect/>
          </a:stretch>
        </p:blipFill>
        <p:spPr>
          <a:xfrm>
            <a:off x="7808360" y="152400"/>
            <a:ext cx="1335640" cy="762000"/>
          </a:xfrm>
          <a:prstGeom prst="rect">
            <a:avLst/>
          </a:prstGeom>
        </p:spPr>
      </p:pic>
    </p:spTree>
    <p:extLst>
      <p:ext uri="{BB962C8B-B14F-4D97-AF65-F5344CB8AC3E}">
        <p14:creationId xmlns:p14="http://schemas.microsoft.com/office/powerpoint/2010/main" val="2246422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04800"/>
            <a:ext cx="8229600" cy="1020762"/>
          </a:xfrm>
        </p:spPr>
        <p:txBody>
          <a:bodyPr>
            <a:normAutofit/>
          </a:bodyPr>
          <a:lstStyle/>
          <a:p>
            <a:pPr eaLnBrk="1" hangingPunct="1"/>
            <a:r>
              <a:rPr lang="en-US" sz="4000" b="1" dirty="0" smtClean="0">
                <a:solidFill>
                  <a:srgbClr val="7030A0"/>
                </a:solidFill>
                <a:latin typeface="Andalus" pitchFamily="2" charset="-78"/>
                <a:cs typeface="Andalus" pitchFamily="2" charset="-78"/>
              </a:rPr>
              <a:t>Why Open Access IR ?</a:t>
            </a:r>
            <a:endParaRPr lang="en-IN" sz="4000" b="1" dirty="0" smtClean="0">
              <a:solidFill>
                <a:srgbClr val="7030A0"/>
              </a:solidFill>
              <a:latin typeface="Andalus" pitchFamily="2" charset="-78"/>
              <a:cs typeface="Andalus" pitchFamily="2" charset="-78"/>
            </a:endParaRPr>
          </a:p>
        </p:txBody>
      </p:sp>
      <p:sp>
        <p:nvSpPr>
          <p:cNvPr id="21507" name="Content Placeholder 2"/>
          <p:cNvSpPr>
            <a:spLocks noGrp="1"/>
          </p:cNvSpPr>
          <p:nvPr>
            <p:ph idx="1"/>
          </p:nvPr>
        </p:nvSpPr>
        <p:spPr>
          <a:xfrm>
            <a:off x="533400" y="1371600"/>
            <a:ext cx="8229600" cy="4525963"/>
          </a:xfrm>
        </p:spPr>
        <p:txBody>
          <a:bodyPr/>
          <a:lstStyle/>
          <a:p>
            <a:pPr eaLnBrk="1" hangingPunct="1">
              <a:lnSpc>
                <a:spcPct val="90000"/>
              </a:lnSpc>
              <a:buFontTx/>
              <a:buNone/>
            </a:pPr>
            <a:r>
              <a:rPr lang="en-GB" sz="2800" dirty="0" smtClean="0"/>
              <a:t>Structural problems with scholarly publishing are:</a:t>
            </a:r>
          </a:p>
          <a:p>
            <a:pPr eaLnBrk="1" hangingPunct="1">
              <a:lnSpc>
                <a:spcPct val="90000"/>
              </a:lnSpc>
            </a:pPr>
            <a:r>
              <a:rPr lang="en-GB" sz="2800" dirty="0" smtClean="0"/>
              <a:t>‘Impact barriers’</a:t>
            </a:r>
            <a:endParaRPr lang="en-GB" sz="2400" dirty="0" smtClean="0"/>
          </a:p>
          <a:p>
            <a:pPr lvl="1" eaLnBrk="1" hangingPunct="1">
              <a:lnSpc>
                <a:spcPct val="90000"/>
              </a:lnSpc>
            </a:pPr>
            <a:r>
              <a:rPr lang="en-GB" sz="2400" dirty="0" smtClean="0"/>
              <a:t>authors give away their content and want to achieve impact not income</a:t>
            </a:r>
          </a:p>
          <a:p>
            <a:pPr lvl="1" eaLnBrk="1" hangingPunct="1">
              <a:lnSpc>
                <a:spcPct val="90000"/>
              </a:lnSpc>
            </a:pPr>
            <a:r>
              <a:rPr lang="en-GB" sz="2400" dirty="0" smtClean="0"/>
              <a:t>want to disseminate research widely</a:t>
            </a:r>
          </a:p>
          <a:p>
            <a:pPr lvl="1" eaLnBrk="1" hangingPunct="1">
              <a:lnSpc>
                <a:spcPct val="90000"/>
              </a:lnSpc>
            </a:pPr>
            <a:r>
              <a:rPr lang="en-GB" sz="2400" i="1" dirty="0" smtClean="0"/>
              <a:t>but</a:t>
            </a:r>
            <a:r>
              <a:rPr lang="en-GB" sz="2400" dirty="0" smtClean="0"/>
              <a:t> publishers want to restrict circulation based on subscriptions</a:t>
            </a:r>
          </a:p>
          <a:p>
            <a:pPr eaLnBrk="1" hangingPunct="1">
              <a:lnSpc>
                <a:spcPct val="90000"/>
              </a:lnSpc>
            </a:pPr>
            <a:r>
              <a:rPr lang="en-GB" sz="2800" dirty="0" smtClean="0"/>
              <a:t>‘Access barriers’</a:t>
            </a:r>
            <a:endParaRPr lang="en-GB" sz="2400" dirty="0" smtClean="0"/>
          </a:p>
          <a:p>
            <a:pPr lvl="1" eaLnBrk="1" hangingPunct="1">
              <a:lnSpc>
                <a:spcPct val="90000"/>
              </a:lnSpc>
            </a:pPr>
            <a:r>
              <a:rPr lang="en-GB" sz="2400" dirty="0" smtClean="0"/>
              <a:t>researchers want easy access to the </a:t>
            </a:r>
            <a:r>
              <a:rPr lang="en-GB" sz="2400" dirty="0" smtClean="0"/>
              <a:t>scientific literature</a:t>
            </a:r>
            <a:endParaRPr lang="en-GB" sz="2400" dirty="0" smtClean="0"/>
          </a:p>
          <a:p>
            <a:pPr lvl="1" eaLnBrk="1" hangingPunct="1">
              <a:lnSpc>
                <a:spcPct val="90000"/>
              </a:lnSpc>
            </a:pPr>
            <a:r>
              <a:rPr lang="en-GB" sz="2400" i="1" dirty="0" smtClean="0"/>
              <a:t>but</a:t>
            </a:r>
            <a:r>
              <a:rPr lang="en-GB" sz="2400" dirty="0" smtClean="0"/>
              <a:t> most researchers do not have easy access to most of the literature</a:t>
            </a:r>
            <a:endParaRPr lang="en-GB" sz="2400" i="1" dirty="0" smtClean="0"/>
          </a:p>
        </p:txBody>
      </p:sp>
      <p:pic>
        <p:nvPicPr>
          <p:cNvPr id="5" name="Picture 4" descr="logo_egranth_final3.gif"/>
          <p:cNvPicPr>
            <a:picLocks noChangeAspect="1"/>
          </p:cNvPicPr>
          <p:nvPr/>
        </p:nvPicPr>
        <p:blipFill>
          <a:blip r:embed="rId2" cstate="print"/>
          <a:stretch>
            <a:fillRect/>
          </a:stretch>
        </p:blipFill>
        <p:spPr>
          <a:xfrm>
            <a:off x="7808360" y="152400"/>
            <a:ext cx="1335640" cy="762000"/>
          </a:xfrm>
          <a:prstGeom prst="rect">
            <a:avLst/>
          </a:prstGeom>
        </p:spPr>
      </p:pic>
    </p:spTree>
    <p:extLst>
      <p:ext uri="{BB962C8B-B14F-4D97-AF65-F5344CB8AC3E}">
        <p14:creationId xmlns:p14="http://schemas.microsoft.com/office/powerpoint/2010/main" val="1787102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r>
              <a:rPr lang="en-US" sz="4000" b="1" dirty="0" smtClean="0">
                <a:solidFill>
                  <a:srgbClr val="7030A0"/>
                </a:solidFill>
                <a:latin typeface="Andalus" pitchFamily="2" charset="-78"/>
                <a:cs typeface="Andalus" pitchFamily="2" charset="-78"/>
              </a:rPr>
              <a:t>Benefits of IR</a:t>
            </a:r>
            <a:endParaRPr lang="en-IN" sz="4000" b="1" dirty="0" smtClean="0">
              <a:solidFill>
                <a:srgbClr val="7030A0"/>
              </a:solidFill>
              <a:latin typeface="Andalus" pitchFamily="2" charset="-78"/>
              <a:cs typeface="Andalus" pitchFamily="2" charset="-78"/>
            </a:endParaRPr>
          </a:p>
        </p:txBody>
      </p:sp>
      <p:sp>
        <p:nvSpPr>
          <p:cNvPr id="22531" name="Content Placeholder 2"/>
          <p:cNvSpPr>
            <a:spLocks noGrp="1"/>
          </p:cNvSpPr>
          <p:nvPr>
            <p:ph idx="1"/>
          </p:nvPr>
        </p:nvSpPr>
        <p:spPr>
          <a:xfrm>
            <a:off x="304800" y="1600200"/>
            <a:ext cx="8610600" cy="4525963"/>
          </a:xfrm>
        </p:spPr>
        <p:txBody>
          <a:bodyPr>
            <a:normAutofit lnSpcReduction="10000"/>
          </a:bodyPr>
          <a:lstStyle/>
          <a:p>
            <a:pPr eaLnBrk="1" hangingPunct="1">
              <a:lnSpc>
                <a:spcPct val="90000"/>
              </a:lnSpc>
            </a:pPr>
            <a:r>
              <a:rPr lang="en-GB" sz="2800" dirty="0" smtClean="0"/>
              <a:t>For the institution</a:t>
            </a:r>
          </a:p>
          <a:p>
            <a:pPr lvl="1" eaLnBrk="1" hangingPunct="1">
              <a:lnSpc>
                <a:spcPct val="90000"/>
              </a:lnSpc>
            </a:pPr>
            <a:r>
              <a:rPr lang="en-GB" dirty="0" smtClean="0"/>
              <a:t>Helps raising profile and prestige of the institution</a:t>
            </a:r>
          </a:p>
          <a:p>
            <a:pPr lvl="1" eaLnBrk="1" hangingPunct="1">
              <a:lnSpc>
                <a:spcPct val="90000"/>
              </a:lnSpc>
            </a:pPr>
            <a:r>
              <a:rPr lang="en-GB" dirty="0" smtClean="0"/>
              <a:t>Efficient management of institutional information assets</a:t>
            </a:r>
          </a:p>
          <a:p>
            <a:pPr lvl="1" eaLnBrk="1" hangingPunct="1">
              <a:lnSpc>
                <a:spcPct val="90000"/>
              </a:lnSpc>
            </a:pPr>
            <a:r>
              <a:rPr lang="en-GB" dirty="0" smtClean="0"/>
              <a:t>Accreditation/performance management become easy</a:t>
            </a:r>
          </a:p>
          <a:p>
            <a:pPr lvl="1" eaLnBrk="1" hangingPunct="1">
              <a:lnSpc>
                <a:spcPct val="90000"/>
              </a:lnSpc>
            </a:pPr>
            <a:r>
              <a:rPr lang="en-GB" dirty="0" smtClean="0"/>
              <a:t>Results in long-term cost savings</a:t>
            </a:r>
          </a:p>
          <a:p>
            <a:pPr eaLnBrk="1" hangingPunct="1">
              <a:lnSpc>
                <a:spcPct val="90000"/>
              </a:lnSpc>
              <a:spcBef>
                <a:spcPct val="50000"/>
              </a:spcBef>
            </a:pPr>
            <a:r>
              <a:rPr lang="en-GB" sz="2800" dirty="0" smtClean="0"/>
              <a:t>For the research community</a:t>
            </a:r>
          </a:p>
          <a:p>
            <a:pPr lvl="1" eaLnBrk="1" hangingPunct="1">
              <a:lnSpc>
                <a:spcPct val="90000"/>
              </a:lnSpc>
            </a:pPr>
            <a:r>
              <a:rPr lang="en-GB" dirty="0" smtClean="0"/>
              <a:t>It ‘frees up’ the communication process</a:t>
            </a:r>
          </a:p>
          <a:p>
            <a:pPr lvl="1" eaLnBrk="1" hangingPunct="1">
              <a:lnSpc>
                <a:spcPct val="90000"/>
              </a:lnSpc>
            </a:pPr>
            <a:r>
              <a:rPr lang="en-GB" dirty="0" smtClean="0"/>
              <a:t>Helps avoids unnecessary duplication</a:t>
            </a:r>
          </a:p>
          <a:p>
            <a:pPr eaLnBrk="1" hangingPunct="1"/>
            <a:endParaRPr lang="en-IN" dirty="0" smtClean="0"/>
          </a:p>
        </p:txBody>
      </p:sp>
      <p:pic>
        <p:nvPicPr>
          <p:cNvPr id="5" name="Picture 4" descr="logo_egranth_final3.gif"/>
          <p:cNvPicPr>
            <a:picLocks noChangeAspect="1"/>
          </p:cNvPicPr>
          <p:nvPr/>
        </p:nvPicPr>
        <p:blipFill>
          <a:blip r:embed="rId2" cstate="print"/>
          <a:stretch>
            <a:fillRect/>
          </a:stretch>
        </p:blipFill>
        <p:spPr>
          <a:xfrm>
            <a:off x="7808360" y="152400"/>
            <a:ext cx="1335640" cy="762000"/>
          </a:xfrm>
          <a:prstGeom prst="rect">
            <a:avLst/>
          </a:prstGeom>
        </p:spPr>
      </p:pic>
    </p:spTree>
    <p:extLst>
      <p:ext uri="{BB962C8B-B14F-4D97-AF65-F5344CB8AC3E}">
        <p14:creationId xmlns:p14="http://schemas.microsoft.com/office/powerpoint/2010/main" val="146170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eaLnBrk="1" hangingPunct="1"/>
            <a:r>
              <a:rPr lang="en-US" sz="4000" b="1" dirty="0" smtClean="0">
                <a:solidFill>
                  <a:srgbClr val="7030A0"/>
                </a:solidFill>
                <a:latin typeface="Andalus" pitchFamily="2" charset="-78"/>
                <a:cs typeface="Andalus" pitchFamily="2" charset="-78"/>
              </a:rPr>
              <a:t>Common Concerns</a:t>
            </a:r>
            <a:endParaRPr lang="en-IN" sz="4000" b="1" dirty="0" smtClean="0">
              <a:solidFill>
                <a:srgbClr val="7030A0"/>
              </a:solidFill>
              <a:latin typeface="Andalus" pitchFamily="2" charset="-78"/>
              <a:cs typeface="Andalus" pitchFamily="2" charset="-78"/>
            </a:endParaRPr>
          </a:p>
        </p:txBody>
      </p:sp>
      <p:sp>
        <p:nvSpPr>
          <p:cNvPr id="23555" name="Content Placeholder 2"/>
          <p:cNvSpPr>
            <a:spLocks noGrp="1"/>
          </p:cNvSpPr>
          <p:nvPr>
            <p:ph idx="1"/>
          </p:nvPr>
        </p:nvSpPr>
        <p:spPr>
          <a:xfrm>
            <a:off x="457200" y="1447800"/>
            <a:ext cx="8229600" cy="4525963"/>
          </a:xfrm>
        </p:spPr>
        <p:txBody>
          <a:bodyPr/>
          <a:lstStyle/>
          <a:p>
            <a:pPr eaLnBrk="1" hangingPunct="1">
              <a:lnSpc>
                <a:spcPct val="90000"/>
              </a:lnSpc>
            </a:pPr>
            <a:r>
              <a:rPr lang="en-GB" sz="2800" dirty="0" smtClean="0"/>
              <a:t>Concerns:</a:t>
            </a:r>
          </a:p>
          <a:p>
            <a:pPr lvl="1" eaLnBrk="1" hangingPunct="1">
              <a:lnSpc>
                <a:spcPct val="90000"/>
              </a:lnSpc>
            </a:pPr>
            <a:r>
              <a:rPr lang="en-GB" sz="2400" dirty="0" smtClean="0"/>
              <a:t>Quality control - particularly peer review </a:t>
            </a:r>
          </a:p>
          <a:p>
            <a:pPr lvl="1" eaLnBrk="1" hangingPunct="1">
              <a:lnSpc>
                <a:spcPct val="90000"/>
              </a:lnSpc>
            </a:pPr>
            <a:r>
              <a:rPr lang="en-GB" sz="2400" dirty="0" smtClean="0"/>
              <a:t>IPR - particularly copyright</a:t>
            </a:r>
          </a:p>
          <a:p>
            <a:pPr lvl="1" eaLnBrk="1" hangingPunct="1">
              <a:lnSpc>
                <a:spcPct val="90000"/>
              </a:lnSpc>
            </a:pPr>
            <a:r>
              <a:rPr lang="en-GB" sz="2400" dirty="0" smtClean="0"/>
              <a:t>Undermining the tried and tested status quo</a:t>
            </a:r>
          </a:p>
          <a:p>
            <a:pPr lvl="1" eaLnBrk="1" hangingPunct="1">
              <a:lnSpc>
                <a:spcPct val="90000"/>
              </a:lnSpc>
            </a:pPr>
            <a:r>
              <a:rPr lang="en-GB" sz="2400" dirty="0" smtClean="0"/>
              <a:t>Work load increase</a:t>
            </a:r>
          </a:p>
          <a:p>
            <a:pPr eaLnBrk="1" hangingPunct="1">
              <a:lnSpc>
                <a:spcPct val="90000"/>
              </a:lnSpc>
              <a:spcBef>
                <a:spcPct val="50000"/>
              </a:spcBef>
            </a:pPr>
            <a:r>
              <a:rPr lang="en-GB" sz="2800" dirty="0" smtClean="0"/>
              <a:t>Responses:</a:t>
            </a:r>
          </a:p>
          <a:p>
            <a:pPr lvl="1" eaLnBrk="1" hangingPunct="1">
              <a:lnSpc>
                <a:spcPct val="90000"/>
              </a:lnSpc>
              <a:spcBef>
                <a:spcPct val="10000"/>
              </a:spcBef>
            </a:pPr>
            <a:r>
              <a:rPr lang="en-GB" sz="2400" dirty="0" smtClean="0"/>
              <a:t>Institutional repository is complementary to the publishing status quo</a:t>
            </a:r>
          </a:p>
          <a:p>
            <a:pPr lvl="1" eaLnBrk="1" hangingPunct="1">
              <a:lnSpc>
                <a:spcPct val="90000"/>
              </a:lnSpc>
              <a:spcBef>
                <a:spcPct val="10000"/>
              </a:spcBef>
            </a:pPr>
            <a:r>
              <a:rPr lang="en-GB" sz="2400" dirty="0" smtClean="0"/>
              <a:t>Help and advice on IPR</a:t>
            </a:r>
          </a:p>
          <a:p>
            <a:pPr lvl="1" eaLnBrk="1" hangingPunct="1">
              <a:lnSpc>
                <a:spcPct val="90000"/>
              </a:lnSpc>
              <a:spcBef>
                <a:spcPct val="10000"/>
              </a:spcBef>
            </a:pPr>
            <a:r>
              <a:rPr lang="en-GB" sz="2400" dirty="0" smtClean="0"/>
              <a:t>Help and advice on research programme formulation </a:t>
            </a:r>
          </a:p>
          <a:p>
            <a:pPr lvl="1" eaLnBrk="1" hangingPunct="1">
              <a:lnSpc>
                <a:spcPct val="90000"/>
              </a:lnSpc>
              <a:spcBef>
                <a:spcPct val="10000"/>
              </a:spcBef>
            </a:pPr>
            <a:r>
              <a:rPr lang="en-GB" sz="2400" dirty="0" smtClean="0"/>
              <a:t>The libraries can take-up the work load</a:t>
            </a:r>
            <a:endParaRPr lang="en-GB" dirty="0" smtClean="0"/>
          </a:p>
          <a:p>
            <a:pPr eaLnBrk="1" hangingPunct="1"/>
            <a:endParaRPr lang="en-IN" dirty="0" smtClean="0"/>
          </a:p>
        </p:txBody>
      </p:sp>
      <p:pic>
        <p:nvPicPr>
          <p:cNvPr id="5" name="Picture 4" descr="logo_egranth_final3.gif"/>
          <p:cNvPicPr>
            <a:picLocks noChangeAspect="1"/>
          </p:cNvPicPr>
          <p:nvPr/>
        </p:nvPicPr>
        <p:blipFill>
          <a:blip r:embed="rId2" cstate="print"/>
          <a:stretch>
            <a:fillRect/>
          </a:stretch>
        </p:blipFill>
        <p:spPr>
          <a:xfrm>
            <a:off x="7808360" y="152400"/>
            <a:ext cx="1335640" cy="762000"/>
          </a:xfrm>
          <a:prstGeom prst="rect">
            <a:avLst/>
          </a:prstGeom>
        </p:spPr>
      </p:pic>
    </p:spTree>
    <p:extLst>
      <p:ext uri="{BB962C8B-B14F-4D97-AF65-F5344CB8AC3E}">
        <p14:creationId xmlns:p14="http://schemas.microsoft.com/office/powerpoint/2010/main" val="506993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821027"/>
            <a:ext cx="8229600" cy="762000"/>
          </a:xfrm>
        </p:spPr>
        <p:txBody>
          <a:bodyPr/>
          <a:lstStyle/>
          <a:p>
            <a:r>
              <a:rPr lang="en-US" sz="2400" b="1" dirty="0" smtClean="0">
                <a:solidFill>
                  <a:schemeClr val="tx2">
                    <a:lumMod val="75000"/>
                  </a:schemeClr>
                </a:solidFill>
                <a:latin typeface="Times New Roman"/>
                <a:ea typeface="Calibri"/>
                <a:cs typeface="Times New Roman"/>
              </a:rPr>
              <a:t/>
            </a:r>
            <a:br>
              <a:rPr lang="en-US" sz="2400" b="1" dirty="0" smtClean="0">
                <a:solidFill>
                  <a:schemeClr val="tx2">
                    <a:lumMod val="75000"/>
                  </a:schemeClr>
                </a:solidFill>
                <a:latin typeface="Times New Roman"/>
                <a:ea typeface="Calibri"/>
                <a:cs typeface="Times New Roman"/>
              </a:rPr>
            </a:br>
            <a:r>
              <a:rPr lang="en-US" sz="2400" dirty="0" smtClean="0">
                <a:effectLst>
                  <a:outerShdw blurRad="38100" dist="38100" dir="2700000" algn="tl">
                    <a:srgbClr val="000000">
                      <a:alpha val="43137"/>
                    </a:srgbClr>
                  </a:outerShdw>
                </a:effectLst>
                <a:latin typeface="Times New Roman"/>
                <a:ea typeface="Calibri"/>
                <a:cs typeface="Times New Roman"/>
              </a:rPr>
              <a:t>Digitization and creation of open access Institutional Repositories including rare books, old journals and institutional publications</a:t>
            </a:r>
            <a:r>
              <a:rPr lang="en-IN" sz="2400" dirty="0" smtClean="0">
                <a:ea typeface="Calibri"/>
                <a:cs typeface="Times New Roman"/>
              </a:rPr>
              <a:t/>
            </a:r>
            <a:br>
              <a:rPr lang="en-IN" sz="2400" dirty="0" smtClean="0">
                <a:ea typeface="Calibri"/>
                <a:cs typeface="Times New Roman"/>
              </a:rPr>
            </a:br>
            <a:endParaRPr lang="en-IN" sz="2400" dirty="0"/>
          </a:p>
        </p:txBody>
      </p:sp>
      <p:sp>
        <p:nvSpPr>
          <p:cNvPr id="3" name="Rectangle 2"/>
          <p:cNvSpPr/>
          <p:nvPr/>
        </p:nvSpPr>
        <p:spPr>
          <a:xfrm>
            <a:off x="3200400" y="242114"/>
            <a:ext cx="1972015" cy="584775"/>
          </a:xfrm>
          <a:prstGeom prst="rect">
            <a:avLst/>
          </a:prstGeom>
        </p:spPr>
        <p:txBody>
          <a:bodyPr wrap="none">
            <a:spAutoFit/>
          </a:bodyPr>
          <a:lstStyle/>
          <a:p>
            <a:r>
              <a:rPr lang="en-US" sz="3200" b="1" dirty="0" err="1">
                <a:solidFill>
                  <a:schemeClr val="accent1">
                    <a:lumMod val="50000"/>
                  </a:schemeClr>
                </a:solidFill>
                <a:latin typeface="Andalus" panose="02020603050405020304" pitchFamily="18" charset="-78"/>
                <a:cs typeface="Andalus" panose="02020603050405020304" pitchFamily="18" charset="-78"/>
              </a:rPr>
              <a:t>KrishiKosh</a:t>
            </a:r>
            <a:endParaRPr lang="en-IN" sz="3200" dirty="0">
              <a:latin typeface="Andalus" panose="02020603050405020304" pitchFamily="18" charset="-78"/>
              <a:cs typeface="Andalus" panose="02020603050405020304" pitchFamily="18" charset="-78"/>
            </a:endParaRPr>
          </a:p>
        </p:txBody>
      </p:sp>
      <p:sp>
        <p:nvSpPr>
          <p:cNvPr id="7" name="Rectangle 6">
            <a:hlinkClick r:id="rId2"/>
          </p:cNvPr>
          <p:cNvSpPr/>
          <p:nvPr/>
        </p:nvSpPr>
        <p:spPr>
          <a:xfrm>
            <a:off x="354623" y="1676400"/>
            <a:ext cx="8458200" cy="4785926"/>
          </a:xfrm>
          <a:prstGeom prst="rect">
            <a:avLst/>
          </a:prstGeom>
          <a:ln w="12700" cap="rnd">
            <a:solidFill>
              <a:schemeClr val="tx2"/>
            </a:solidFill>
          </a:ln>
        </p:spPr>
        <p:txBody>
          <a:bodyPr wrap="square">
            <a:spAutoFit/>
          </a:bodyPr>
          <a:lstStyle/>
          <a:p>
            <a:pPr marL="363538" indent="-363538" algn="just">
              <a:spcAft>
                <a:spcPts val="600"/>
              </a:spcAft>
              <a:buBlip>
                <a:blip r:embed="rId3"/>
              </a:buBlip>
            </a:pPr>
            <a:r>
              <a:rPr lang="en-IN" sz="2000" dirty="0" err="1" smtClean="0">
                <a:latin typeface="Arial Narrow" pitchFamily="34" charset="0"/>
              </a:rPr>
              <a:t>KrishiKosh</a:t>
            </a:r>
            <a:r>
              <a:rPr lang="en-IN" sz="2000" dirty="0" smtClean="0">
                <a:latin typeface="Arial Narrow" pitchFamily="34" charset="0"/>
              </a:rPr>
              <a:t> is digital repository platform capable of Decentralized Management of Content but Centralized Hosting and maintenance for convenience of multiple users. </a:t>
            </a:r>
          </a:p>
          <a:p>
            <a:pPr marL="363538" indent="-363538" algn="just">
              <a:spcAft>
                <a:spcPts val="600"/>
              </a:spcAft>
              <a:buBlip>
                <a:blip r:embed="rId3"/>
              </a:buBlip>
            </a:pPr>
            <a:r>
              <a:rPr lang="en-IN" sz="2000" dirty="0" smtClean="0">
                <a:latin typeface="Arial Narrow" pitchFamily="34" charset="0"/>
              </a:rPr>
              <a:t>Each institution has its own repository with full control without botheration of maintaining hardware/software which is centrally managed at IARI. </a:t>
            </a:r>
          </a:p>
          <a:p>
            <a:pPr marL="363538" indent="-363538" algn="just">
              <a:spcAft>
                <a:spcPts val="600"/>
              </a:spcAft>
              <a:buBlip>
                <a:blip r:embed="rId3"/>
              </a:buBlip>
            </a:pPr>
            <a:r>
              <a:rPr lang="en-IN" sz="2000" dirty="0" err="1" smtClean="0">
                <a:latin typeface="Arial Narrow" pitchFamily="34" charset="0"/>
              </a:rPr>
              <a:t>KrishiKosh</a:t>
            </a:r>
            <a:r>
              <a:rPr lang="en-IN" sz="2000" dirty="0" smtClean="0">
                <a:latin typeface="Arial Narrow" pitchFamily="34" charset="0"/>
              </a:rPr>
              <a:t> Institutional repository of NARS provides open access to institutional knowledge through an alternative route in addition to commercially subscribed digital contents by </a:t>
            </a:r>
            <a:r>
              <a:rPr lang="en-IN" sz="2000" dirty="0" err="1" smtClean="0">
                <a:latin typeface="Arial Narrow" pitchFamily="34" charset="0"/>
              </a:rPr>
              <a:t>CeRA</a:t>
            </a:r>
            <a:r>
              <a:rPr lang="en-IN" sz="2000" dirty="0" smtClean="0">
                <a:latin typeface="Arial Narrow" pitchFamily="34" charset="0"/>
              </a:rPr>
              <a:t>.</a:t>
            </a:r>
            <a:endParaRPr lang="en-US" sz="2000" dirty="0" smtClean="0">
              <a:latin typeface="Arial Narrow" pitchFamily="34" charset="0"/>
            </a:endParaRPr>
          </a:p>
          <a:p>
            <a:pPr marL="363538" indent="-363538" algn="just">
              <a:spcAft>
                <a:spcPts val="600"/>
              </a:spcAft>
              <a:buBlip>
                <a:blip r:embed="rId3"/>
              </a:buBlip>
            </a:pPr>
            <a:r>
              <a:rPr lang="en-IN" sz="2000" dirty="0" smtClean="0">
                <a:latin typeface="Arial Narrow" pitchFamily="34" charset="0"/>
              </a:rPr>
              <a:t>At present </a:t>
            </a:r>
            <a:r>
              <a:rPr lang="en-IN" sz="2000" dirty="0" err="1" smtClean="0">
                <a:latin typeface="Arial Narrow" pitchFamily="34" charset="0"/>
              </a:rPr>
              <a:t>KrishiKosh</a:t>
            </a:r>
            <a:r>
              <a:rPr lang="en-IN" sz="2000" dirty="0" smtClean="0">
                <a:latin typeface="Arial Narrow" pitchFamily="34" charset="0"/>
              </a:rPr>
              <a:t> has more than 16 million digitized pages in 50,000 digital items (volumes) like old books, old Journals, reports, proceedings, reprint, research highlights, training manuals, historical records.</a:t>
            </a:r>
          </a:p>
          <a:p>
            <a:pPr marL="363538" indent="-363538" algn="just">
              <a:spcAft>
                <a:spcPts val="600"/>
              </a:spcAft>
              <a:buBlip>
                <a:blip r:embed="rId3"/>
              </a:buBlip>
            </a:pPr>
            <a:r>
              <a:rPr lang="en-IN" sz="2000" dirty="0" smtClean="0">
                <a:latin typeface="Arial Narrow" pitchFamily="34" charset="0"/>
              </a:rPr>
              <a:t>includes 9,314 theses taken from </a:t>
            </a:r>
            <a:r>
              <a:rPr lang="en-IN" sz="2000" dirty="0" err="1" smtClean="0">
                <a:latin typeface="Arial Narrow" pitchFamily="34" charset="0"/>
              </a:rPr>
              <a:t>Krishi</a:t>
            </a:r>
            <a:r>
              <a:rPr lang="en-IN" sz="2000" dirty="0" smtClean="0">
                <a:latin typeface="Arial Narrow" pitchFamily="34" charset="0"/>
              </a:rPr>
              <a:t> </a:t>
            </a:r>
            <a:r>
              <a:rPr lang="en-IN" sz="2000" dirty="0" err="1" smtClean="0">
                <a:latin typeface="Arial Narrow" pitchFamily="34" charset="0"/>
              </a:rPr>
              <a:t>Prabha</a:t>
            </a:r>
            <a:r>
              <a:rPr lang="en-IN" sz="2000" dirty="0" smtClean="0">
                <a:latin typeface="Arial Narrow" pitchFamily="34" charset="0"/>
              </a:rPr>
              <a:t> plus digitized at various </a:t>
            </a:r>
            <a:r>
              <a:rPr lang="en-IN" sz="2000" dirty="0" err="1" smtClean="0">
                <a:latin typeface="Arial Narrow" pitchFamily="34" charset="0"/>
              </a:rPr>
              <a:t>centers</a:t>
            </a:r>
            <a:r>
              <a:rPr lang="en-IN" sz="2000" dirty="0" smtClean="0">
                <a:latin typeface="Arial Narrow" pitchFamily="34" charset="0"/>
              </a:rPr>
              <a:t>. While migrating from </a:t>
            </a:r>
            <a:r>
              <a:rPr lang="en-IN" sz="2000" dirty="0" err="1" smtClean="0">
                <a:latin typeface="Arial Narrow" pitchFamily="34" charset="0"/>
              </a:rPr>
              <a:t>Krishi</a:t>
            </a:r>
            <a:r>
              <a:rPr lang="en-IN" sz="2000" dirty="0" smtClean="0">
                <a:latin typeface="Arial Narrow" pitchFamily="34" charset="0"/>
              </a:rPr>
              <a:t> </a:t>
            </a:r>
            <a:r>
              <a:rPr lang="en-IN" sz="2000" dirty="0" err="1" smtClean="0">
                <a:latin typeface="Arial Narrow" pitchFamily="34" charset="0"/>
              </a:rPr>
              <a:t>Prabha</a:t>
            </a:r>
            <a:r>
              <a:rPr lang="en-IN" sz="2000" dirty="0" smtClean="0">
                <a:latin typeface="Arial Narrow" pitchFamily="34" charset="0"/>
              </a:rPr>
              <a:t>, value addition has been done by making theses full Text searchable. </a:t>
            </a:r>
          </a:p>
          <a:p>
            <a:pPr marL="363538" indent="-363538" algn="just">
              <a:spcAft>
                <a:spcPts val="600"/>
              </a:spcAft>
              <a:buBlip>
                <a:blip r:embed="rId3"/>
              </a:buBlip>
            </a:pPr>
            <a:r>
              <a:rPr lang="en-US" sz="2000" dirty="0" err="1" smtClean="0">
                <a:latin typeface="Arial Narrow" pitchFamily="34" charset="0"/>
              </a:rPr>
              <a:t>Agrotags</a:t>
            </a:r>
            <a:r>
              <a:rPr lang="en-US" sz="2000" dirty="0" smtClean="0">
                <a:latin typeface="Arial Narrow" pitchFamily="34" charset="0"/>
              </a:rPr>
              <a:t> developed at IIT Kanpur has been integrated for semantic search.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143000"/>
            <a:ext cx="8719038" cy="4785926"/>
          </a:xfrm>
          <a:prstGeom prst="rect">
            <a:avLst/>
          </a:prstGeom>
          <a:ln>
            <a:solidFill>
              <a:schemeClr val="tx2"/>
            </a:solidFill>
          </a:ln>
        </p:spPr>
        <p:txBody>
          <a:bodyPr wrap="square">
            <a:spAutoFit/>
          </a:bodyPr>
          <a:lstStyle/>
          <a:p>
            <a:pPr marL="268288" indent="-268288">
              <a:spcAft>
                <a:spcPts val="600"/>
              </a:spcAft>
              <a:buBlip>
                <a:blip r:embed="rId2"/>
              </a:buBlip>
            </a:pPr>
            <a:r>
              <a:rPr lang="en-IN" sz="2000" dirty="0" err="1" smtClean="0">
                <a:latin typeface="Arial Narrow" pitchFamily="34" charset="0"/>
              </a:rPr>
              <a:t>KrishiKosh</a:t>
            </a:r>
            <a:r>
              <a:rPr lang="en-IN" sz="2000" dirty="0" smtClean="0">
                <a:latin typeface="Arial Narrow" pitchFamily="34" charset="0"/>
              </a:rPr>
              <a:t> uses PDF/A format (ISO19005-1:2005) which is international standard format not dependent on Adobe and suitable for archiving as it has all the dependencies build into the document for proper display even with the future technologies.</a:t>
            </a:r>
          </a:p>
          <a:p>
            <a:pPr marL="268288" indent="-268288">
              <a:spcAft>
                <a:spcPts val="600"/>
              </a:spcAft>
              <a:buBlip>
                <a:blip r:embed="rId2"/>
              </a:buBlip>
            </a:pPr>
            <a:r>
              <a:rPr lang="en-IN" sz="2000" dirty="0" err="1" smtClean="0">
                <a:latin typeface="Arial Narrow" pitchFamily="34" charset="0"/>
              </a:rPr>
              <a:t>KrishiKosh</a:t>
            </a:r>
            <a:r>
              <a:rPr lang="en-IN" sz="2000" dirty="0" smtClean="0">
                <a:latin typeface="Arial Narrow" pitchFamily="34" charset="0"/>
              </a:rPr>
              <a:t> provides ready software platform, similar to ‘Cloud Service’ for individual institution’s self-managed repository with central integration of all individual repositories. </a:t>
            </a:r>
            <a:endParaRPr lang="en-US" sz="2000" dirty="0">
              <a:latin typeface="Arial Narrow" panose="020B0606020202030204" pitchFamily="34" charset="0"/>
              <a:cs typeface="Arial" pitchFamily="34" charset="0"/>
            </a:endParaRPr>
          </a:p>
          <a:p>
            <a:pPr marL="268288" indent="-268288">
              <a:spcAft>
                <a:spcPts val="600"/>
              </a:spcAft>
              <a:buBlip>
                <a:blip r:embed="rId2"/>
              </a:buBlip>
            </a:pPr>
            <a:r>
              <a:rPr lang="en-US" sz="2000" dirty="0" err="1">
                <a:latin typeface="Arial Narrow" panose="020B0606020202030204" pitchFamily="34" charset="0"/>
              </a:rPr>
              <a:t>KrishiKosk</a:t>
            </a:r>
            <a:r>
              <a:rPr lang="en-US" sz="2000" dirty="0">
                <a:latin typeface="Arial Narrow" panose="020B0606020202030204" pitchFamily="34" charset="0"/>
              </a:rPr>
              <a:t> is an open access Institutional Repository which has been developed by customizing open source software </a:t>
            </a:r>
            <a:r>
              <a:rPr lang="en-US" sz="2000" dirty="0" err="1">
                <a:latin typeface="Arial Narrow" panose="020B0606020202030204" pitchFamily="34" charset="0"/>
              </a:rPr>
              <a:t>Dspace</a:t>
            </a:r>
            <a:r>
              <a:rPr lang="en-US" sz="2000" dirty="0">
                <a:latin typeface="Arial Narrow" panose="020B0606020202030204" pitchFamily="34" charset="0"/>
              </a:rPr>
              <a:t>. </a:t>
            </a:r>
          </a:p>
          <a:p>
            <a:pPr marL="268288" indent="-268288">
              <a:spcAft>
                <a:spcPts val="600"/>
              </a:spcAft>
              <a:buBlip>
                <a:blip r:embed="rId2"/>
              </a:buBlip>
            </a:pPr>
            <a:r>
              <a:rPr lang="en-US" sz="2000" dirty="0">
                <a:latin typeface="Arial Narrow" panose="020B0606020202030204" pitchFamily="34" charset="0"/>
              </a:rPr>
              <a:t>It is full text searchable repository</a:t>
            </a:r>
            <a:r>
              <a:rPr lang="en-US" sz="2000" dirty="0" smtClean="0">
                <a:latin typeface="Arial Narrow" panose="020B0606020202030204" pitchFamily="34" charset="0"/>
              </a:rPr>
              <a:t>.</a:t>
            </a:r>
            <a:r>
              <a:rPr lang="en-US" sz="2000" dirty="0">
                <a:latin typeface="Arial Narrow" panose="020B0606020202030204" pitchFamily="34" charset="0"/>
              </a:rPr>
              <a:t> </a:t>
            </a:r>
            <a:r>
              <a:rPr lang="en-US" sz="2000" dirty="0" smtClean="0">
                <a:latin typeface="Arial Narrow" panose="020B0606020202030204" pitchFamily="34" charset="0"/>
              </a:rPr>
              <a:t>Semantic search enabled through the integration of </a:t>
            </a:r>
            <a:r>
              <a:rPr lang="en-US" sz="2000" dirty="0" err="1" smtClean="0">
                <a:latin typeface="Arial Narrow" panose="020B0606020202030204" pitchFamily="34" charset="0"/>
              </a:rPr>
              <a:t>Agrotags</a:t>
            </a:r>
            <a:r>
              <a:rPr lang="en-US" sz="2000" dirty="0" smtClean="0">
                <a:latin typeface="Arial Narrow" panose="020B0606020202030204" pitchFamily="34" charset="0"/>
              </a:rPr>
              <a:t>.</a:t>
            </a:r>
            <a:endParaRPr lang="en-IN" sz="2000" dirty="0" smtClean="0">
              <a:latin typeface="Arial Narrow" pitchFamily="34" charset="0"/>
            </a:endParaRPr>
          </a:p>
          <a:p>
            <a:pPr marL="268288" indent="-268288">
              <a:spcAft>
                <a:spcPts val="600"/>
              </a:spcAft>
              <a:buBlip>
                <a:blip r:embed="rId2"/>
              </a:buBlip>
            </a:pPr>
            <a:r>
              <a:rPr lang="en-US" sz="2000" dirty="0" smtClean="0">
                <a:latin typeface="Arial Narrow" panose="020B0606020202030204" pitchFamily="34" charset="0"/>
              </a:rPr>
              <a:t>High-end book scanners and adobe software used to scan, clean/crop and convert </a:t>
            </a:r>
            <a:r>
              <a:rPr lang="en-US" sz="2000" dirty="0">
                <a:latin typeface="Arial Narrow" panose="020B0606020202030204" pitchFamily="34" charset="0"/>
              </a:rPr>
              <a:t>to </a:t>
            </a:r>
            <a:r>
              <a:rPr lang="en-US" sz="2000" dirty="0" smtClean="0">
                <a:latin typeface="Arial Narrow" panose="020B0606020202030204" pitchFamily="34" charset="0"/>
              </a:rPr>
              <a:t>text in PDF/A compliant format.</a:t>
            </a:r>
          </a:p>
          <a:p>
            <a:pPr marL="268288" indent="-268288">
              <a:spcAft>
                <a:spcPts val="600"/>
              </a:spcAft>
              <a:buBlip>
                <a:blip r:embed="rId2"/>
              </a:buBlip>
            </a:pPr>
            <a:r>
              <a:rPr lang="en-US" sz="2000" dirty="0">
                <a:latin typeface="Arial Narrow" panose="020B0606020202030204" pitchFamily="34" charset="0"/>
                <a:ea typeface="Calibri" pitchFamily="34" charset="0"/>
                <a:cs typeface="Arial" pitchFamily="34" charset="0"/>
              </a:rPr>
              <a:t>A data center facility to centrally host the repository consisting of eight blade  servers, Storage Area Network, LTO4 Tape Backup and 3 Terabyte SAN Storage has been created at Network </a:t>
            </a:r>
            <a:r>
              <a:rPr lang="en-US" sz="2000" dirty="0" err="1">
                <a:latin typeface="Arial Narrow" panose="020B0606020202030204" pitchFamily="34" charset="0"/>
                <a:ea typeface="Calibri" pitchFamily="34" charset="0"/>
                <a:cs typeface="Arial" pitchFamily="34" charset="0"/>
              </a:rPr>
              <a:t>centre</a:t>
            </a:r>
            <a:r>
              <a:rPr lang="en-US" sz="2000" dirty="0">
                <a:latin typeface="Arial Narrow" panose="020B0606020202030204" pitchFamily="34" charset="0"/>
                <a:ea typeface="Calibri" pitchFamily="34" charset="0"/>
                <a:cs typeface="Arial" pitchFamily="34" charset="0"/>
              </a:rPr>
              <a:t>, IARI, New Delhi</a:t>
            </a:r>
            <a:r>
              <a:rPr lang="en-US" sz="2000" dirty="0" smtClean="0">
                <a:latin typeface="Arial Narrow" panose="020B0606020202030204" pitchFamily="34" charset="0"/>
                <a:ea typeface="Calibri" pitchFamily="34" charset="0"/>
                <a:cs typeface="Arial" pitchFamily="34" charset="0"/>
              </a:rPr>
              <a:t>.</a:t>
            </a:r>
            <a:endParaRPr lang="en-US" sz="2000" dirty="0" smtClean="0">
              <a:latin typeface="Arial Narrow" panose="020B0606020202030204" pitchFamily="34" charset="0"/>
            </a:endParaRPr>
          </a:p>
        </p:txBody>
      </p:sp>
      <p:sp>
        <p:nvSpPr>
          <p:cNvPr id="9" name="Rectangle 8"/>
          <p:cNvSpPr/>
          <p:nvPr/>
        </p:nvSpPr>
        <p:spPr>
          <a:xfrm>
            <a:off x="3361985" y="242114"/>
            <a:ext cx="1972015" cy="584775"/>
          </a:xfrm>
          <a:prstGeom prst="rect">
            <a:avLst/>
          </a:prstGeom>
        </p:spPr>
        <p:txBody>
          <a:bodyPr wrap="none">
            <a:spAutoFit/>
          </a:bodyPr>
          <a:lstStyle/>
          <a:p>
            <a:r>
              <a:rPr lang="en-US" sz="3200" b="1" dirty="0" err="1">
                <a:solidFill>
                  <a:schemeClr val="accent1">
                    <a:lumMod val="50000"/>
                  </a:schemeClr>
                </a:solidFill>
                <a:latin typeface="Andalus" panose="02020603050405020304" pitchFamily="18" charset="-78"/>
                <a:cs typeface="Andalus" panose="02020603050405020304" pitchFamily="18" charset="-78"/>
              </a:rPr>
              <a:t>KrishiKosh</a:t>
            </a:r>
            <a:endParaRPr lang="en-IN" sz="3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580602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76200"/>
            <a:ext cx="8610600" cy="6553200"/>
          </a:xfrm>
        </p:spPr>
        <p:txBody>
          <a:bodyPr>
            <a:noAutofit/>
          </a:bodyPr>
          <a:lstStyle/>
          <a:p>
            <a:pPr>
              <a:spcBef>
                <a:spcPts val="0"/>
              </a:spcBef>
              <a:spcAft>
                <a:spcPts val="600"/>
              </a:spcAft>
            </a:pPr>
            <a:r>
              <a:rPr lang="en-IN" sz="2400" b="1" dirty="0">
                <a:solidFill>
                  <a:srgbClr val="002060"/>
                </a:solidFill>
              </a:rPr>
              <a:t>ICAR adopts Open Access Policy</a:t>
            </a:r>
          </a:p>
          <a:p>
            <a:pPr marL="257175" indent="-257175" algn="l">
              <a:spcBef>
                <a:spcPts val="450"/>
              </a:spcBef>
              <a:buFont typeface="Wingdings" panose="05000000000000000000" pitchFamily="2" charset="2"/>
              <a:buChar char="v"/>
            </a:pPr>
            <a:r>
              <a:rPr lang="en-IN" sz="1800" dirty="0">
                <a:solidFill>
                  <a:schemeClr val="tx1"/>
                </a:solidFill>
              </a:rPr>
              <a:t>Each ICAR institute to setup an Open Access Institutional Repository.</a:t>
            </a:r>
          </a:p>
          <a:p>
            <a:pPr marL="257175" indent="-257175" algn="l">
              <a:spcBef>
                <a:spcPts val="450"/>
              </a:spcBef>
              <a:buFont typeface="Wingdings" panose="05000000000000000000" pitchFamily="2" charset="2"/>
              <a:buChar char="v"/>
            </a:pPr>
            <a:r>
              <a:rPr lang="en-IN" sz="1800" dirty="0">
                <a:solidFill>
                  <a:schemeClr val="tx1"/>
                </a:solidFill>
              </a:rPr>
              <a:t>ICAR shall setup a central harvester to harvest the metadata and full-text of all the records from all the OA repositories of the ICAR institutes for one stop access to all the agricultural knowledge generated in ICAR.</a:t>
            </a:r>
          </a:p>
          <a:p>
            <a:pPr marL="257175" indent="-257175" algn="l">
              <a:spcBef>
                <a:spcPts val="450"/>
              </a:spcBef>
              <a:buFont typeface="Wingdings" panose="05000000000000000000" pitchFamily="2" charset="2"/>
              <a:buChar char="v"/>
            </a:pPr>
            <a:r>
              <a:rPr lang="en-IN" sz="1800" dirty="0">
                <a:solidFill>
                  <a:schemeClr val="tx1"/>
                </a:solidFill>
              </a:rPr>
              <a:t>All the meta-data and other information of the institutional repositories are copyrighted with the ICAR. These are licensed for use, re-use and sharing for academic and research purposes. Commercial and other reuse requires written permission.</a:t>
            </a:r>
          </a:p>
          <a:p>
            <a:pPr marL="257175" indent="-257175" algn="l">
              <a:spcBef>
                <a:spcPts val="450"/>
              </a:spcBef>
              <a:buFont typeface="Wingdings" panose="05000000000000000000" pitchFamily="2" charset="2"/>
              <a:buChar char="v"/>
            </a:pPr>
            <a:r>
              <a:rPr lang="en-IN" sz="1800" dirty="0">
                <a:solidFill>
                  <a:schemeClr val="tx1"/>
                </a:solidFill>
              </a:rPr>
              <a:t>All publications viz., research articles, popular articles, monographs, catalogues, conference proceedings, success stories, case studies, annual reports, newsletters, pamphlets, brochures, bulletins, summary of the completed projects, speeches, and other grey literatures available with the institutes to be placed under Open Access.</a:t>
            </a:r>
          </a:p>
          <a:p>
            <a:pPr marL="257175" indent="-257175" algn="l">
              <a:spcBef>
                <a:spcPts val="450"/>
              </a:spcBef>
              <a:buFont typeface="Wingdings" panose="05000000000000000000" pitchFamily="2" charset="2"/>
              <a:buChar char="v"/>
            </a:pPr>
            <a:r>
              <a:rPr lang="en-IN" sz="1800" dirty="0">
                <a:solidFill>
                  <a:schemeClr val="tx1"/>
                </a:solidFill>
              </a:rPr>
              <a:t>The institutes are free to place their unpublished reports in their open access repository. They are encouraged to share their works in public repositories like YouTube and social networking sites like Facebook ®, Google+, etc. along with appropriate disclaimer.</a:t>
            </a:r>
          </a:p>
          <a:p>
            <a:pPr marL="257175" indent="-257175" algn="l">
              <a:spcBef>
                <a:spcPts val="450"/>
              </a:spcBef>
              <a:buFont typeface="Wingdings" panose="05000000000000000000" pitchFamily="2" charset="2"/>
              <a:buChar char="v"/>
            </a:pPr>
            <a:r>
              <a:rPr lang="en-IN" sz="1800" dirty="0">
                <a:solidFill>
                  <a:schemeClr val="tx1"/>
                </a:solidFill>
              </a:rPr>
              <a:t>The authors of the scholarly articles produced from the research conducted at the ICAR institutes have to deposit immediately the final authors version manuscripts of papers accepted for publication (pre-prints and post-prints) in the institute’s Open Access repository.</a:t>
            </a:r>
          </a:p>
          <a:p>
            <a:pPr algn="r">
              <a:spcBef>
                <a:spcPts val="450"/>
              </a:spcBef>
            </a:pPr>
            <a:r>
              <a:rPr lang="en-IN" sz="1500" dirty="0">
                <a:solidFill>
                  <a:srgbClr val="002060"/>
                </a:solidFill>
              </a:rPr>
              <a:t>Cont.</a:t>
            </a:r>
          </a:p>
        </p:txBody>
      </p:sp>
    </p:spTree>
    <p:extLst>
      <p:ext uri="{BB962C8B-B14F-4D97-AF65-F5344CB8AC3E}">
        <p14:creationId xmlns:p14="http://schemas.microsoft.com/office/powerpoint/2010/main" val="2400936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172200"/>
          </a:xfrm>
        </p:spPr>
        <p:txBody>
          <a:bodyPr>
            <a:noAutofit/>
          </a:bodyPr>
          <a:lstStyle/>
          <a:p>
            <a:pPr marL="0" indent="0" algn="ctr">
              <a:spcBef>
                <a:spcPts val="0"/>
              </a:spcBef>
              <a:spcAft>
                <a:spcPts val="600"/>
              </a:spcAft>
              <a:buNone/>
            </a:pPr>
            <a:r>
              <a:rPr lang="en-IN" sz="2000" b="1" dirty="0">
                <a:solidFill>
                  <a:srgbClr val="002060"/>
                </a:solidFill>
              </a:rPr>
              <a:t>ICAR adopts Open Access </a:t>
            </a:r>
            <a:r>
              <a:rPr lang="en-IN" sz="2000" b="1" dirty="0" smtClean="0">
                <a:solidFill>
                  <a:srgbClr val="002060"/>
                </a:solidFill>
              </a:rPr>
              <a:t>Policy</a:t>
            </a:r>
            <a:endParaRPr lang="en-IN" sz="2000" dirty="0" smtClean="0"/>
          </a:p>
          <a:p>
            <a:pPr marL="257175" indent="-257175">
              <a:spcBef>
                <a:spcPts val="450"/>
              </a:spcBef>
              <a:buFont typeface="Wingdings" panose="05000000000000000000" pitchFamily="2" charset="2"/>
              <a:buChar char="v"/>
            </a:pPr>
            <a:r>
              <a:rPr lang="en-IN" sz="1600" dirty="0" smtClean="0"/>
              <a:t>Scientists </a:t>
            </a:r>
            <a:r>
              <a:rPr lang="en-IN" sz="1600" dirty="0"/>
              <a:t>and other research personnel of the ICAR working in all ICAR institutes or elsewhere are encouraged to publish their research work with publishers which allow self- archiving in Open Access Institutional Repositories.</a:t>
            </a:r>
          </a:p>
          <a:p>
            <a:pPr marL="257175" indent="-257175">
              <a:spcBef>
                <a:spcPts val="450"/>
              </a:spcBef>
              <a:buFont typeface="Wingdings" panose="05000000000000000000" pitchFamily="2" charset="2"/>
              <a:buChar char="v"/>
            </a:pPr>
            <a:r>
              <a:rPr lang="en-IN" sz="1600" dirty="0"/>
              <a:t>The authors of the scholarly literature produced from the research funded in whole or part by the ICAR or by other Public Funds at ICAR establishments are required to deposit the final version of the author's peer-reviewed manuscript in the ICAR institute’s Open Access Institutional Repository.</a:t>
            </a:r>
          </a:p>
          <a:p>
            <a:pPr marL="257175" indent="-257175">
              <a:spcBef>
                <a:spcPts val="450"/>
              </a:spcBef>
              <a:buFont typeface="Wingdings" panose="05000000000000000000" pitchFamily="2" charset="2"/>
              <a:buChar char="v"/>
            </a:pPr>
            <a:r>
              <a:rPr lang="en-IN" sz="1600" dirty="0"/>
              <a:t>Scientists are advised to mention the ICAR’s Open Access policy while signing the copyright agreements with the publishers and the embargo, if any, should not be later than 12 months.</a:t>
            </a:r>
          </a:p>
          <a:p>
            <a:pPr marL="257175" indent="-257175">
              <a:spcBef>
                <a:spcPts val="450"/>
              </a:spcBef>
              <a:buFont typeface="Wingdings" panose="05000000000000000000" pitchFamily="2" charset="2"/>
              <a:buChar char="v"/>
            </a:pPr>
            <a:r>
              <a:rPr lang="en-IN" sz="1600" dirty="0"/>
              <a:t>M.Sc. and Ph.D. thesis/dissertations (full contents) and summary of completed research projects to be deposited in the institutes open access repository after completion of the work. The metadata (e.g., title, abstract, authors, publisher, etc.) be freely accessible from the time of deposition of the content and their free unrestricted use through Open Access can be made after an embargo period not more than 12 months.</a:t>
            </a:r>
          </a:p>
          <a:p>
            <a:pPr marL="257175" indent="-257175">
              <a:spcBef>
                <a:spcPts val="450"/>
              </a:spcBef>
              <a:buFont typeface="Wingdings" panose="05000000000000000000" pitchFamily="2" charset="2"/>
              <a:buChar char="v"/>
            </a:pPr>
            <a:r>
              <a:rPr lang="en-IN" sz="1600" dirty="0"/>
              <a:t>All the journals published by the ICAR have been made Open Access.  Journals, conference proceedings and other scholarly literature published with the financial support from ICAR to the professional societies and others, to be made Open.</a:t>
            </a:r>
          </a:p>
          <a:p>
            <a:pPr marL="257175" indent="-257175">
              <a:spcBef>
                <a:spcPts val="450"/>
              </a:spcBef>
              <a:buFont typeface="Wingdings" panose="05000000000000000000" pitchFamily="2" charset="2"/>
              <a:buChar char="v"/>
            </a:pPr>
            <a:r>
              <a:rPr lang="en-IN" sz="1600" dirty="0"/>
              <a:t>The documents having material to be patented or commercialised, or where the promulgations would infringe a legal commitment by the institute and/or the author, may not be included in institute’s Open Access repository. However, the ICAR scientists and staff as authors of the commercial books may negotiate with the publishers to share the same via institutional repositories after a suitable embargo period.</a:t>
            </a:r>
          </a:p>
        </p:txBody>
      </p:sp>
    </p:spTree>
    <p:extLst>
      <p:ext uri="{BB962C8B-B14F-4D97-AF65-F5344CB8AC3E}">
        <p14:creationId xmlns:p14="http://schemas.microsoft.com/office/powerpoint/2010/main" val="702645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6846"/>
            <a:ext cx="7886700" cy="4766753"/>
          </a:xfrm>
        </p:spPr>
        <p:txBody>
          <a:bodyPr>
            <a:normAutofit fontScale="70000" lnSpcReduction="20000"/>
          </a:bodyPr>
          <a:lstStyle/>
          <a:p>
            <a:pPr marL="0" indent="0" algn="ctr">
              <a:spcBef>
                <a:spcPts val="0"/>
              </a:spcBef>
              <a:spcAft>
                <a:spcPts val="1200"/>
              </a:spcAft>
              <a:buNone/>
            </a:pPr>
            <a:r>
              <a:rPr lang="en-IN" b="1" dirty="0" smtClean="0">
                <a:solidFill>
                  <a:srgbClr val="002060"/>
                </a:solidFill>
              </a:rPr>
              <a:t>Implementation</a:t>
            </a:r>
            <a:endParaRPr lang="en-IN" dirty="0" smtClean="0">
              <a:solidFill>
                <a:srgbClr val="002060"/>
              </a:solidFill>
            </a:endParaRPr>
          </a:p>
          <a:p>
            <a:pPr>
              <a:spcBef>
                <a:spcPts val="450"/>
              </a:spcBef>
            </a:pPr>
            <a:r>
              <a:rPr lang="en-IN" dirty="0" smtClean="0"/>
              <a:t>The DKMA to function as nodal agency for implementation of the ICAR Open Access policy. The DKMA will organize advocacy workshops and capacity building of scientific &amp; technical personnel, repository administrators, editors and publishers on Institutional Repositories, application and usage of Free and Open Source Software.</a:t>
            </a:r>
          </a:p>
          <a:p>
            <a:pPr marL="0" indent="0" algn="ctr">
              <a:spcBef>
                <a:spcPts val="450"/>
              </a:spcBef>
              <a:buNone/>
            </a:pPr>
            <a:endParaRPr lang="en-IN" b="1" dirty="0" smtClean="0">
              <a:solidFill>
                <a:srgbClr val="002060"/>
              </a:solidFill>
            </a:endParaRPr>
          </a:p>
          <a:p>
            <a:pPr marL="0" indent="0" algn="ctr">
              <a:spcBef>
                <a:spcPts val="0"/>
              </a:spcBef>
              <a:spcAft>
                <a:spcPts val="1200"/>
              </a:spcAft>
              <a:buNone/>
            </a:pPr>
            <a:r>
              <a:rPr lang="en-IN" b="1" dirty="0" smtClean="0">
                <a:solidFill>
                  <a:srgbClr val="002060"/>
                </a:solidFill>
              </a:rPr>
              <a:t>End Note</a:t>
            </a:r>
            <a:endParaRPr lang="en-IN" dirty="0" smtClean="0">
              <a:solidFill>
                <a:srgbClr val="002060"/>
              </a:solidFill>
            </a:endParaRPr>
          </a:p>
          <a:p>
            <a:pPr>
              <a:spcBef>
                <a:spcPts val="450"/>
              </a:spcBef>
            </a:pPr>
            <a:r>
              <a:rPr lang="en-IN" dirty="0" smtClean="0"/>
              <a:t>OA initiative is not a single event. It is a process and expects full compliance over a period of three years.  Therefore, the proposed modest policy is a first step in the journey towards formal declaration of openness and then after reviews progress, compliance and impact periodically.</a:t>
            </a:r>
            <a:endParaRPr lang="en-IN" dirty="0"/>
          </a:p>
        </p:txBody>
      </p:sp>
    </p:spTree>
    <p:extLst>
      <p:ext uri="{BB962C8B-B14F-4D97-AF65-F5344CB8AC3E}">
        <p14:creationId xmlns:p14="http://schemas.microsoft.com/office/powerpoint/2010/main" val="234153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sz="3200" dirty="0" err="1" smtClean="0"/>
              <a:t>Krishikosh</a:t>
            </a:r>
            <a:r>
              <a:rPr lang="en-US" sz="3200" dirty="0" smtClean="0"/>
              <a:t> for Users</a:t>
            </a:r>
            <a:endParaRPr lang="en-US" sz="3200" dirty="0"/>
          </a:p>
        </p:txBody>
      </p:sp>
      <p:sp>
        <p:nvSpPr>
          <p:cNvPr id="3" name="TextBox 2"/>
          <p:cNvSpPr txBox="1"/>
          <p:nvPr/>
        </p:nvSpPr>
        <p:spPr>
          <a:xfrm>
            <a:off x="914400" y="1219200"/>
            <a:ext cx="7467600" cy="4524315"/>
          </a:xfrm>
          <a:prstGeom prst="rect">
            <a:avLst/>
          </a:prstGeom>
          <a:noFill/>
        </p:spPr>
        <p:txBody>
          <a:bodyPr wrap="square" rtlCol="0">
            <a:spAutoFit/>
          </a:bodyPr>
          <a:lstStyle/>
          <a:p>
            <a:pPr marL="457200" indent="-457200">
              <a:spcAft>
                <a:spcPts val="1200"/>
              </a:spcAft>
              <a:buFont typeface="Wingdings" pitchFamily="2" charset="2"/>
              <a:buChar char="Ø"/>
            </a:pPr>
            <a:r>
              <a:rPr lang="en-US" dirty="0" smtClean="0"/>
              <a:t>Full text access from anywhere</a:t>
            </a:r>
          </a:p>
          <a:p>
            <a:pPr marL="457200" indent="-457200">
              <a:spcAft>
                <a:spcPts val="1200"/>
              </a:spcAft>
              <a:buFont typeface="Wingdings" pitchFamily="2" charset="2"/>
              <a:buChar char="Ø"/>
            </a:pPr>
            <a:r>
              <a:rPr lang="en-US" dirty="0" smtClean="0"/>
              <a:t>Comprehensive search options including semantic search</a:t>
            </a:r>
          </a:p>
          <a:p>
            <a:pPr marL="457200" indent="-457200">
              <a:spcAft>
                <a:spcPts val="1200"/>
              </a:spcAft>
              <a:buFont typeface="Wingdings" pitchFamily="2" charset="2"/>
              <a:buChar char="Ø"/>
            </a:pPr>
            <a:r>
              <a:rPr lang="en-US" dirty="0" smtClean="0"/>
              <a:t>Various Browse Options and discovery</a:t>
            </a:r>
          </a:p>
          <a:p>
            <a:pPr marL="457200" indent="-457200">
              <a:spcAft>
                <a:spcPts val="1200"/>
              </a:spcAft>
              <a:buFont typeface="Wingdings" pitchFamily="2" charset="2"/>
              <a:buChar char="Ø"/>
            </a:pPr>
            <a:r>
              <a:rPr lang="en-US" dirty="0" smtClean="0"/>
              <a:t>Easy to register, registered users </a:t>
            </a:r>
            <a:r>
              <a:rPr lang="en-US" dirty="0"/>
              <a:t>can get collection updates</a:t>
            </a:r>
          </a:p>
          <a:p>
            <a:pPr marL="457200" indent="-457200">
              <a:spcAft>
                <a:spcPts val="1200"/>
              </a:spcAft>
              <a:buFont typeface="Wingdings" pitchFamily="2" charset="2"/>
              <a:buChar char="Ø"/>
            </a:pPr>
            <a:r>
              <a:rPr lang="en-US" dirty="0" smtClean="0"/>
              <a:t>Old library resources normally not accessible to users</a:t>
            </a:r>
          </a:p>
          <a:p>
            <a:pPr marL="457200" indent="-457200">
              <a:spcAft>
                <a:spcPts val="1200"/>
              </a:spcAft>
              <a:buFont typeface="Wingdings" pitchFamily="2" charset="2"/>
              <a:buChar char="Ø"/>
            </a:pPr>
            <a:r>
              <a:rPr lang="en-US" dirty="0" smtClean="0"/>
              <a:t>Preservation of documented heritage knowledge</a:t>
            </a:r>
          </a:p>
          <a:p>
            <a:pPr marL="457200" indent="-457200">
              <a:spcAft>
                <a:spcPts val="1200"/>
              </a:spcAft>
              <a:buFont typeface="Wingdings" pitchFamily="2" charset="2"/>
              <a:buChar char="Ø"/>
            </a:pPr>
            <a:r>
              <a:rPr lang="en-US" dirty="0" smtClean="0"/>
              <a:t>Feedback</a:t>
            </a:r>
          </a:p>
          <a:p>
            <a:pPr marL="457200" indent="-457200">
              <a:spcAft>
                <a:spcPts val="1200"/>
              </a:spcAft>
              <a:buFont typeface="Wingdings" pitchFamily="2" charset="2"/>
              <a:buChar char="Ø"/>
            </a:pPr>
            <a:r>
              <a:rPr lang="en-US" dirty="0" smtClean="0"/>
              <a:t>Institutional users can administer their own repository</a:t>
            </a:r>
          </a:p>
          <a:p>
            <a:pPr marL="457200" indent="-457200">
              <a:spcAft>
                <a:spcPts val="1200"/>
              </a:spcAft>
              <a:buFont typeface="Wingdings" pitchFamily="2" charset="2"/>
              <a:buChar char="Ø"/>
            </a:pPr>
            <a:r>
              <a:rPr lang="en-US" dirty="0" smtClean="0"/>
              <a:t>They can upload, remove, set embargo on their institutional content</a:t>
            </a:r>
          </a:p>
          <a:p>
            <a:pPr marL="457200" indent="-457200">
              <a:spcAft>
                <a:spcPts val="1200"/>
              </a:spcAft>
              <a:buFont typeface="Wingdings" pitchFamily="2" charset="2"/>
              <a:buChar char="Ø"/>
            </a:pPr>
            <a:r>
              <a:rPr lang="en-US" dirty="0" smtClean="0"/>
              <a:t>Institutional users need not setup &amp; maintain their own hardware/software infrastructure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7030A0"/>
                </a:solidFill>
                <a:latin typeface="Andalus" pitchFamily="2" charset="-78"/>
                <a:cs typeface="Andalus" pitchFamily="2" charset="-78"/>
              </a:rPr>
              <a:t>Digital Content</a:t>
            </a:r>
            <a:endParaRPr lang="en-IN" sz="4000" b="1" dirty="0">
              <a:solidFill>
                <a:srgbClr val="7030A0"/>
              </a:solidFill>
              <a:latin typeface="Andalus" pitchFamily="2" charset="-78"/>
              <a:cs typeface="Andalus" pitchFamily="2" charset="-78"/>
            </a:endParaRPr>
          </a:p>
        </p:txBody>
      </p:sp>
      <p:sp>
        <p:nvSpPr>
          <p:cNvPr id="3" name="Content Placeholder 2"/>
          <p:cNvSpPr>
            <a:spLocks noGrp="1"/>
          </p:cNvSpPr>
          <p:nvPr>
            <p:ph idx="1"/>
          </p:nvPr>
        </p:nvSpPr>
        <p:spPr>
          <a:xfrm>
            <a:off x="457200" y="1295400"/>
            <a:ext cx="8229600" cy="5257800"/>
          </a:xfrm>
        </p:spPr>
        <p:txBody>
          <a:bodyPr>
            <a:noAutofit/>
          </a:bodyPr>
          <a:lstStyle/>
          <a:p>
            <a:pPr>
              <a:spcBef>
                <a:spcPts val="0"/>
              </a:spcBef>
              <a:spcAft>
                <a:spcPts val="600"/>
              </a:spcAft>
            </a:pPr>
            <a:r>
              <a:rPr lang="en-US" sz="2400" dirty="0" smtClean="0"/>
              <a:t>In digital world all information is represented as bits, 0s and 1s as against conventional analog representation where infinitely variable nature of information is preserved. </a:t>
            </a:r>
          </a:p>
          <a:p>
            <a:pPr lvl="0">
              <a:spcBef>
                <a:spcPts val="0"/>
              </a:spcBef>
              <a:spcAft>
                <a:spcPts val="600"/>
              </a:spcAft>
              <a:defRPr/>
            </a:pPr>
            <a:r>
              <a:rPr lang="en-US" sz="2400" dirty="0" smtClean="0"/>
              <a:t>Contents in every format and medium held by library, manuscripts to maps, moving images to musical recordings can be converted to digital form.</a:t>
            </a:r>
          </a:p>
          <a:p>
            <a:pPr lvl="0">
              <a:spcBef>
                <a:spcPts val="0"/>
              </a:spcBef>
              <a:spcAft>
                <a:spcPts val="600"/>
              </a:spcAft>
              <a:defRPr/>
            </a:pPr>
            <a:r>
              <a:rPr lang="en-US" sz="2400" dirty="0" smtClean="0"/>
              <a:t>In addition to hardware and software needed for conversion and creation of digital content, the required practices for describing and retrieval of digital contents are developing fast.</a:t>
            </a:r>
          </a:p>
          <a:p>
            <a:pPr lvl="0">
              <a:spcBef>
                <a:spcPts val="0"/>
              </a:spcBef>
              <a:spcAft>
                <a:spcPts val="600"/>
              </a:spcAft>
              <a:defRPr/>
            </a:pPr>
            <a:r>
              <a:rPr lang="en-US" sz="2400" dirty="0" smtClean="0"/>
              <a:t>Impact of this new technology on libraries and their collections, patrons and public needs to be understood in right perspective.</a:t>
            </a:r>
          </a:p>
        </p:txBody>
      </p:sp>
      <p:pic>
        <p:nvPicPr>
          <p:cNvPr id="5" name="Picture 4" descr="logo_egranth_final3.gif"/>
          <p:cNvPicPr>
            <a:picLocks noChangeAspect="1"/>
          </p:cNvPicPr>
          <p:nvPr/>
        </p:nvPicPr>
        <p:blipFill>
          <a:blip r:embed="rId2" cstate="print"/>
          <a:stretch>
            <a:fillRect/>
          </a:stretch>
        </p:blipFill>
        <p:spPr>
          <a:xfrm>
            <a:off x="7808360" y="152400"/>
            <a:ext cx="1335640" cy="762000"/>
          </a:xfrm>
          <a:prstGeom prst="rect">
            <a:avLst/>
          </a:prstGeom>
        </p:spPr>
      </p:pic>
    </p:spTree>
    <p:extLst>
      <p:ext uri="{BB962C8B-B14F-4D97-AF65-F5344CB8AC3E}">
        <p14:creationId xmlns:p14="http://schemas.microsoft.com/office/powerpoint/2010/main" val="170325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077200" cy="6248400"/>
          </a:xfrm>
        </p:spPr>
        <p:txBody>
          <a:bodyPr/>
          <a:lstStyle/>
          <a:p>
            <a:pPr algn="ctr">
              <a:spcBef>
                <a:spcPts val="0"/>
              </a:spcBef>
              <a:spcAft>
                <a:spcPts val="1200"/>
              </a:spcAft>
              <a:buNone/>
            </a:pPr>
            <a:r>
              <a:rPr lang="en-US" dirty="0" smtClean="0"/>
              <a:t>	</a:t>
            </a:r>
            <a:r>
              <a:rPr lang="en-US" sz="3600" b="1" dirty="0" err="1" smtClean="0">
                <a:solidFill>
                  <a:srgbClr val="002060"/>
                </a:solidFill>
              </a:rPr>
              <a:t>Agrotags</a:t>
            </a:r>
            <a:endParaRPr lang="en-US" sz="3600" b="1" dirty="0" smtClean="0">
              <a:solidFill>
                <a:srgbClr val="002060"/>
              </a:solidFill>
            </a:endParaRPr>
          </a:p>
          <a:p>
            <a:pPr algn="ctr">
              <a:spcBef>
                <a:spcPts val="0"/>
              </a:spcBef>
              <a:spcAft>
                <a:spcPts val="1200"/>
              </a:spcAft>
              <a:buNone/>
            </a:pPr>
            <a:r>
              <a:rPr lang="en-US" sz="1800" dirty="0" smtClean="0"/>
              <a:t>	</a:t>
            </a:r>
          </a:p>
          <a:p>
            <a:pPr marL="538163" indent="-538163" algn="just">
              <a:spcBef>
                <a:spcPts val="0"/>
              </a:spcBef>
              <a:spcAft>
                <a:spcPts val="600"/>
              </a:spcAft>
              <a:buFont typeface="Wingdings" pitchFamily="2" charset="2"/>
              <a:buChar char="q"/>
            </a:pPr>
            <a:r>
              <a:rPr lang="en-US" sz="2400" dirty="0" smtClean="0"/>
              <a:t>Keyword assignment is an important step towards semantic enabled search for any repository. </a:t>
            </a:r>
          </a:p>
          <a:p>
            <a:pPr marL="538163" indent="-538163" algn="just">
              <a:spcBef>
                <a:spcPts val="0"/>
              </a:spcBef>
              <a:spcAft>
                <a:spcPts val="600"/>
              </a:spcAft>
              <a:buFont typeface="Wingdings" pitchFamily="2" charset="2"/>
              <a:buChar char="q"/>
            </a:pPr>
            <a:r>
              <a:rPr lang="en-US" sz="2400" dirty="0" err="1" smtClean="0"/>
              <a:t>Agrotags</a:t>
            </a:r>
            <a:r>
              <a:rPr lang="en-US" sz="2400" dirty="0" smtClean="0"/>
              <a:t> which is designed by IIT, Kanpur for tagging agricultural documents is a carefully selected subset of </a:t>
            </a:r>
            <a:r>
              <a:rPr lang="en-US" sz="2400" dirty="0" err="1" smtClean="0"/>
              <a:t>Agrovoc</a:t>
            </a:r>
            <a:r>
              <a:rPr lang="en-US" sz="2400" dirty="0" smtClean="0"/>
              <a:t> and is much smaller: about 2100 as against 40,000 words. </a:t>
            </a:r>
          </a:p>
          <a:p>
            <a:pPr marL="538163" indent="-538163" algn="just">
              <a:spcBef>
                <a:spcPts val="0"/>
              </a:spcBef>
              <a:spcAft>
                <a:spcPts val="600"/>
              </a:spcAft>
              <a:buFont typeface="Wingdings" pitchFamily="2" charset="2"/>
              <a:buChar char="q"/>
            </a:pPr>
            <a:r>
              <a:rPr lang="en-US" sz="2400" dirty="0" smtClean="0"/>
              <a:t>This subset is further refined and validated by looking at manually assigned keywords from AGRIS database. </a:t>
            </a:r>
          </a:p>
          <a:p>
            <a:pPr marL="538163" indent="-538163" algn="just">
              <a:spcBef>
                <a:spcPts val="0"/>
              </a:spcBef>
              <a:spcAft>
                <a:spcPts val="600"/>
              </a:spcAft>
              <a:buFont typeface="Wingdings" pitchFamily="2" charset="2"/>
              <a:buChar char="q"/>
            </a:pPr>
            <a:r>
              <a:rPr lang="en-US" sz="2400" dirty="0" err="1" smtClean="0"/>
              <a:t>Agrotagger</a:t>
            </a:r>
            <a:r>
              <a:rPr lang="en-US" sz="2400" dirty="0" smtClean="0"/>
              <a:t> is a software tool for automatic generation of keywords for agricultural documents which has been integrated with </a:t>
            </a:r>
            <a:r>
              <a:rPr lang="en-US" sz="2400" dirty="0" err="1" smtClean="0"/>
              <a:t>KrishiKosh</a:t>
            </a:r>
            <a:r>
              <a:rPr lang="en-US" sz="2400" dirty="0" smtClean="0"/>
              <a:t> to provide more intelligent search.</a:t>
            </a:r>
            <a:endParaRPr lang="en-IN"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690753" y="32181"/>
            <a:ext cx="7843647" cy="6846189"/>
          </a:xfrm>
          <a:prstGeom prst="rect">
            <a:avLst/>
          </a:prstGeom>
        </p:spPr>
      </p:pic>
    </p:spTree>
    <p:extLst>
      <p:ext uri="{BB962C8B-B14F-4D97-AF65-F5344CB8AC3E}">
        <p14:creationId xmlns:p14="http://schemas.microsoft.com/office/powerpoint/2010/main" val="2958057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31686"/>
            <a:ext cx="7760208" cy="675827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61" y="228600"/>
            <a:ext cx="9098280" cy="63627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 y="27157"/>
            <a:ext cx="7805158" cy="6815709"/>
            <a:chOff x="609600" y="27157"/>
            <a:chExt cx="7805158" cy="6815709"/>
          </a:xfrm>
        </p:grpSpPr>
        <p:pic>
          <p:nvPicPr>
            <p:cNvPr id="2" name="Picture 1"/>
            <p:cNvPicPr>
              <a:picLocks noChangeAspect="1"/>
            </p:cNvPicPr>
            <p:nvPr/>
          </p:nvPicPr>
          <p:blipFill>
            <a:blip r:embed="rId2"/>
            <a:stretch>
              <a:fillRect/>
            </a:stretch>
          </p:blipFill>
          <p:spPr>
            <a:xfrm>
              <a:off x="743894" y="27157"/>
              <a:ext cx="7670864" cy="6815709"/>
            </a:xfrm>
            <a:prstGeom prst="rect">
              <a:avLst/>
            </a:prstGeom>
          </p:spPr>
        </p:pic>
        <p:cxnSp>
          <p:nvCxnSpPr>
            <p:cNvPr id="4" name="Straight Arrow Connector 3"/>
            <p:cNvCxnSpPr/>
            <p:nvPr/>
          </p:nvCxnSpPr>
          <p:spPr>
            <a:xfrm flipV="1">
              <a:off x="609600" y="4419600"/>
              <a:ext cx="914400" cy="228600"/>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2"/>
            <a:ext cx="8054435" cy="684390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862" y="-2"/>
            <a:ext cx="8737473" cy="684809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27159"/>
            <a:ext cx="7868793" cy="6811899"/>
          </a:xfrm>
          <a:prstGeom prst="rect">
            <a:avLst/>
          </a:prstGeom>
        </p:spPr>
      </p:pic>
    </p:spTree>
    <p:extLst>
      <p:ext uri="{BB962C8B-B14F-4D97-AF65-F5344CB8AC3E}">
        <p14:creationId xmlns:p14="http://schemas.microsoft.com/office/powerpoint/2010/main" val="4282970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70804" y="35168"/>
            <a:ext cx="8618220" cy="6803422"/>
            <a:chOff x="270804" y="35168"/>
            <a:chExt cx="8618220" cy="6803422"/>
          </a:xfrm>
        </p:grpSpPr>
        <p:pic>
          <p:nvPicPr>
            <p:cNvPr id="4" name="Picture 3">
              <a:hlinkClick r:id="rId2"/>
            </p:cNvPr>
            <p:cNvPicPr>
              <a:picLocks noChangeAspect="1"/>
            </p:cNvPicPr>
            <p:nvPr/>
          </p:nvPicPr>
          <p:blipFill>
            <a:blip r:embed="rId3"/>
            <a:stretch>
              <a:fillRect/>
            </a:stretch>
          </p:blipFill>
          <p:spPr>
            <a:xfrm>
              <a:off x="270804" y="35168"/>
              <a:ext cx="8618220" cy="6803422"/>
            </a:xfrm>
            <a:prstGeom prst="rect">
              <a:avLst/>
            </a:prstGeom>
          </p:spPr>
        </p:pic>
        <p:sp>
          <p:nvSpPr>
            <p:cNvPr id="5" name="Rectangle 4"/>
            <p:cNvSpPr/>
            <p:nvPr/>
          </p:nvSpPr>
          <p:spPr>
            <a:xfrm>
              <a:off x="958360" y="2256623"/>
              <a:ext cx="7288824" cy="3477875"/>
            </a:xfrm>
            <a:prstGeom prst="rect">
              <a:avLst/>
            </a:prstGeom>
            <a:solidFill>
              <a:schemeClr val="bg1"/>
            </a:solidFill>
          </p:spPr>
          <p:txBody>
            <a:bodyPr wrap="square">
              <a:spAutoFit/>
            </a:bodyPr>
            <a:lstStyle/>
            <a:p>
              <a:pPr algn="just"/>
              <a:r>
                <a:rPr lang="en-IN" sz="1100" dirty="0">
                  <a:latin typeface="Times New Roman" panose="02020603050405020304" pitchFamily="18" charset="0"/>
                  <a:cs typeface="Times New Roman" panose="02020603050405020304" pitchFamily="18" charset="0"/>
                </a:rPr>
                <a:t>IDEAL is a ready platform for Agricultural Libraries of Indian National Agricultural Research &amp; Education System (NARES) which enables them to adopt Integrated Library Management System for their day to day operations of all their library functionality. It is a software platform built on ‘Software as a Service’ (SaaS) concept to provide hassle free, ready to use, international standards based platform for sharing library holdings through an union </a:t>
              </a:r>
              <a:r>
                <a:rPr lang="en-IN" sz="1100" dirty="0" err="1">
                  <a:latin typeface="Times New Roman" panose="02020603050405020304" pitchFamily="18" charset="0"/>
                  <a:cs typeface="Times New Roman" panose="02020603050405020304" pitchFamily="18" charset="0"/>
                </a:rPr>
                <a:t>catalog</a:t>
              </a:r>
              <a:r>
                <a:rPr lang="en-IN" sz="1100" dirty="0">
                  <a:latin typeface="Times New Roman" panose="02020603050405020304" pitchFamily="18" charset="0"/>
                  <a:cs typeface="Times New Roman" panose="02020603050405020304" pitchFamily="18" charset="0"/>
                </a:rPr>
                <a:t> (</a:t>
              </a:r>
              <a:r>
                <a:rPr lang="en-IN" sz="1100" dirty="0" err="1">
                  <a:latin typeface="Times New Roman" panose="02020603050405020304" pitchFamily="18" charset="0"/>
                  <a:cs typeface="Times New Roman" panose="02020603050405020304" pitchFamily="18" charset="0"/>
                </a:rPr>
                <a:t>AgriCat</a:t>
              </a:r>
              <a:r>
                <a:rPr lang="en-IN" sz="1100" dirty="0">
                  <a:latin typeface="Times New Roman" panose="02020603050405020304" pitchFamily="18" charset="0"/>
                  <a:cs typeface="Times New Roman" panose="02020603050405020304" pitchFamily="18" charset="0"/>
                </a:rPr>
                <a:t>). An integrated digital library delivered at the desk of researchers, faculty and students of NARES can definitely boost the quality of research output and save time. Libraries can reduce cost incurred in procuring books &amp; other library resources by sharing through this digital system. At present 38 libraries of NARES as a part of </a:t>
              </a:r>
              <a:r>
                <a:rPr lang="en-IN" sz="1100" dirty="0" err="1">
                  <a:latin typeface="Times New Roman" panose="02020603050405020304" pitchFamily="18" charset="0"/>
                  <a:cs typeface="Times New Roman" panose="02020603050405020304" pitchFamily="18" charset="0"/>
                </a:rPr>
                <a:t>eGranth</a:t>
              </a:r>
              <a:r>
                <a:rPr lang="en-IN" sz="1100" dirty="0">
                  <a:latin typeface="Times New Roman" panose="02020603050405020304" pitchFamily="18" charset="0"/>
                  <a:cs typeface="Times New Roman" panose="02020603050405020304" pitchFamily="18" charset="0"/>
                </a:rPr>
                <a:t> project supported by National Agriculture Innovation Project (NAIP) of Indian Council of Agricultural Research (ICAR) have </a:t>
              </a:r>
              <a:r>
                <a:rPr lang="en-IN" sz="1100" dirty="0" err="1">
                  <a:latin typeface="Times New Roman" panose="02020603050405020304" pitchFamily="18" charset="0"/>
                  <a:cs typeface="Times New Roman" panose="02020603050405020304" pitchFamily="18" charset="0"/>
                </a:rPr>
                <a:t>endeavor</a:t>
              </a:r>
              <a:r>
                <a:rPr lang="en-IN" sz="1100" dirty="0">
                  <a:latin typeface="Times New Roman" panose="02020603050405020304" pitchFamily="18" charset="0"/>
                  <a:cs typeface="Times New Roman" panose="02020603050405020304" pitchFamily="18" charset="0"/>
                </a:rPr>
                <a:t> to establish IDEAL platform which is easily extendible to more libraries covering whole NARES. Vast resources spread all over NARES can be made accessible by few clicks. For library users all over NARES, an Online Public </a:t>
              </a:r>
              <a:r>
                <a:rPr lang="en-IN" sz="1100" dirty="0">
                  <a:latin typeface="Times New Roman" panose="02020603050405020304" pitchFamily="18" charset="0"/>
                  <a:cs typeface="Times New Roman" panose="02020603050405020304" pitchFamily="18" charset="0"/>
                  <a:hlinkClick r:id="rId2"/>
                </a:rPr>
                <a:t>Access</a:t>
              </a:r>
              <a:r>
                <a:rPr lang="en-IN" sz="1100" dirty="0">
                  <a:latin typeface="Times New Roman" panose="02020603050405020304" pitchFamily="18" charset="0"/>
                  <a:cs typeface="Times New Roman" panose="02020603050405020304" pitchFamily="18" charset="0"/>
                </a:rPr>
                <a:t> </a:t>
              </a:r>
              <a:r>
                <a:rPr lang="en-IN" sz="1100" dirty="0" err="1">
                  <a:latin typeface="Times New Roman" panose="02020603050405020304" pitchFamily="18" charset="0"/>
                  <a:cs typeface="Times New Roman" panose="02020603050405020304" pitchFamily="18" charset="0"/>
                </a:rPr>
                <a:t>Catalog</a:t>
              </a:r>
              <a:r>
                <a:rPr lang="en-IN" sz="1100" dirty="0">
                  <a:latin typeface="Times New Roman" panose="02020603050405020304" pitchFamily="18" charset="0"/>
                  <a:cs typeface="Times New Roman" panose="02020603050405020304" pitchFamily="18" charset="0"/>
                </a:rPr>
                <a:t> (OPAC) of their own library provides easy and enhanced experience of using library online, sitting at their desk either in lab or home. Even while on move they can access their library using smart phone. Integrated </a:t>
              </a:r>
              <a:r>
                <a:rPr lang="en-IN" sz="1100" dirty="0" err="1">
                  <a:latin typeface="Times New Roman" panose="02020603050405020304" pitchFamily="18" charset="0"/>
                  <a:cs typeface="Times New Roman" panose="02020603050405020304" pitchFamily="18" charset="0"/>
                </a:rPr>
                <a:t>catalog</a:t>
              </a:r>
              <a:r>
                <a:rPr lang="en-IN" sz="1100" dirty="0">
                  <a:latin typeface="Times New Roman" panose="02020603050405020304" pitchFamily="18" charset="0"/>
                  <a:cs typeface="Times New Roman" panose="02020603050405020304" pitchFamily="18" charset="0"/>
                </a:rPr>
                <a:t> of whole NARES (</a:t>
              </a:r>
              <a:r>
                <a:rPr lang="en-IN" sz="1100" dirty="0" err="1">
                  <a:latin typeface="Times New Roman" panose="02020603050405020304" pitchFamily="18" charset="0"/>
                  <a:cs typeface="Times New Roman" panose="02020603050405020304" pitchFamily="18" charset="0"/>
                </a:rPr>
                <a:t>AgriCat</a:t>
              </a:r>
              <a:r>
                <a:rPr lang="en-IN" sz="1100" dirty="0">
                  <a:latin typeface="Times New Roman" panose="02020603050405020304" pitchFamily="18" charset="0"/>
                  <a:cs typeface="Times New Roman" panose="02020603050405020304" pitchFamily="18" charset="0"/>
                </a:rPr>
                <a:t>) provides </a:t>
              </a:r>
              <a:r>
                <a:rPr lang="en-IN" sz="1100" dirty="0">
                  <a:latin typeface="Times New Roman" panose="02020603050405020304" pitchFamily="18" charset="0"/>
                  <a:cs typeface="Times New Roman" panose="02020603050405020304" pitchFamily="18" charset="0"/>
                  <a:hlinkClick r:id="rId2"/>
                </a:rPr>
                <a:t>access</a:t>
              </a:r>
              <a:r>
                <a:rPr lang="en-IN" sz="1100" dirty="0">
                  <a:latin typeface="Times New Roman" panose="02020603050405020304" pitchFamily="18" charset="0"/>
                  <a:cs typeface="Times New Roman" panose="02020603050405020304" pitchFamily="18" charset="0"/>
                </a:rPr>
                <a:t> to holdings of other libraries of NARES. A robust set of servers along with failover servers operational at the data centre of Indian Agricultural Research Institute (IARI), </a:t>
              </a:r>
              <a:r>
                <a:rPr lang="en-IN" sz="1100" dirty="0" err="1">
                  <a:latin typeface="Times New Roman" panose="02020603050405020304" pitchFamily="18" charset="0"/>
                  <a:cs typeface="Times New Roman" panose="02020603050405020304" pitchFamily="18" charset="0"/>
                </a:rPr>
                <a:t>Pusa</a:t>
              </a:r>
              <a:r>
                <a:rPr lang="en-IN" sz="1100" dirty="0">
                  <a:latin typeface="Times New Roman" panose="02020603050405020304" pitchFamily="18" charset="0"/>
                  <a:cs typeface="Times New Roman" panose="02020603050405020304" pitchFamily="18" charset="0"/>
                </a:rPr>
                <a:t>, New Delhi provide hosting facilities for customized Koha open source software running independent instances for each library. Local mirror servers at individual libraries in sync with their </a:t>
              </a:r>
              <a:r>
                <a:rPr lang="en-IN" sz="1100" dirty="0" err="1">
                  <a:latin typeface="Times New Roman" panose="02020603050405020304" pitchFamily="18" charset="0"/>
                  <a:cs typeface="Times New Roman" panose="02020603050405020304" pitchFamily="18" charset="0"/>
                </a:rPr>
                <a:t>koha</a:t>
              </a:r>
              <a:r>
                <a:rPr lang="en-IN" sz="1100" dirty="0">
                  <a:latin typeface="Times New Roman" panose="02020603050405020304" pitchFamily="18" charset="0"/>
                  <a:cs typeface="Times New Roman" panose="02020603050405020304" pitchFamily="18" charset="0"/>
                </a:rPr>
                <a:t> instance at central server ensures redundancy and high availability. However, those who are not running their local server may run offline Koha module on any desktop to ensure uninterrupted circulation services in the event of connectivity failure. All circulation data can be easily uploaded to central server for maintaining full record as soon as connectivity is restored. Any library under NARES willing to be part of IDEAL needs to bring their </a:t>
              </a:r>
              <a:r>
                <a:rPr lang="en-IN" sz="1100" dirty="0" err="1">
                  <a:latin typeface="Times New Roman" panose="02020603050405020304" pitchFamily="18" charset="0"/>
                  <a:cs typeface="Times New Roman" panose="02020603050405020304" pitchFamily="18" charset="0"/>
                </a:rPr>
                <a:t>catalog</a:t>
              </a:r>
              <a:r>
                <a:rPr lang="en-IN" sz="1100" dirty="0">
                  <a:latin typeface="Times New Roman" panose="02020603050405020304" pitchFamily="18" charset="0"/>
                  <a:cs typeface="Times New Roman" panose="02020603050405020304" pitchFamily="18" charset="0"/>
                </a:rPr>
                <a:t> data to standard format and learn how to use Koha ILMS for library functioning. It is not necessary to run any server or </a:t>
              </a:r>
              <a:r>
                <a:rPr lang="en-IN" sz="1100" dirty="0" err="1">
                  <a:latin typeface="Times New Roman" panose="02020603050405020304" pitchFamily="18" charset="0"/>
                  <a:cs typeface="Times New Roman" panose="02020603050405020304" pitchFamily="18" charset="0"/>
                </a:rPr>
                <a:t>koha</a:t>
              </a:r>
              <a:r>
                <a:rPr lang="en-IN" sz="1100" dirty="0">
                  <a:latin typeface="Times New Roman" panose="02020603050405020304" pitchFamily="18" charset="0"/>
                  <a:cs typeface="Times New Roman" panose="02020603050405020304" pitchFamily="18" charset="0"/>
                </a:rPr>
                <a:t> software locally.</a:t>
              </a:r>
            </a:p>
          </p:txBody>
        </p:sp>
      </p:grpSp>
    </p:spTree>
    <p:extLst>
      <p:ext uri="{BB962C8B-B14F-4D97-AF65-F5344CB8AC3E}">
        <p14:creationId xmlns:p14="http://schemas.microsoft.com/office/powerpoint/2010/main" val="3563107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6600" y="6248400"/>
            <a:ext cx="2330510" cy="369332"/>
          </a:xfrm>
          <a:prstGeom prst="rect">
            <a:avLst/>
          </a:prstGeom>
          <a:solidFill>
            <a:schemeClr val="tx1"/>
          </a:solidFill>
        </p:spPr>
        <p:txBody>
          <a:bodyPr wrap="none">
            <a:spAutoFit/>
          </a:bodyPr>
          <a:lstStyle/>
          <a:p>
            <a:r>
              <a:rPr lang="en-US" b="1" dirty="0" smtClean="0">
                <a:solidFill>
                  <a:schemeClr val="bg1"/>
                </a:solidFill>
                <a:hlinkClick r:id="rId2"/>
              </a:rPr>
              <a:t>Union CATALOGUE</a:t>
            </a:r>
            <a:endParaRPr lang="en-IN" b="1" dirty="0">
              <a:solidFill>
                <a:schemeClr val="bg1"/>
              </a:solidFill>
            </a:endParaRPr>
          </a:p>
        </p:txBody>
      </p:sp>
      <p:grpSp>
        <p:nvGrpSpPr>
          <p:cNvPr id="3" name="Group 2"/>
          <p:cNvGrpSpPr/>
          <p:nvPr/>
        </p:nvGrpSpPr>
        <p:grpSpPr>
          <a:xfrm>
            <a:off x="446491" y="325848"/>
            <a:ext cx="8232530" cy="5759972"/>
            <a:chOff x="446491" y="325848"/>
            <a:chExt cx="8232530" cy="5759972"/>
          </a:xfrm>
        </p:grpSpPr>
        <p:grpSp>
          <p:nvGrpSpPr>
            <p:cNvPr id="7" name="Group 6"/>
            <p:cNvGrpSpPr/>
            <p:nvPr/>
          </p:nvGrpSpPr>
          <p:grpSpPr>
            <a:xfrm>
              <a:off x="449421" y="325848"/>
              <a:ext cx="8229600" cy="5360483"/>
              <a:chOff x="449421" y="325848"/>
              <a:chExt cx="8229600" cy="5360483"/>
            </a:xfrm>
          </p:grpSpPr>
          <p:pic>
            <p:nvPicPr>
              <p:cNvPr id="4" name="Picture 3"/>
              <p:cNvPicPr/>
              <p:nvPr/>
            </p:nvPicPr>
            <p:blipFill>
              <a:blip r:embed="rId3" cstate="print"/>
              <a:srcRect/>
              <a:stretch>
                <a:fillRect/>
              </a:stretch>
            </p:blipFill>
            <p:spPr bwMode="auto">
              <a:xfrm>
                <a:off x="449421" y="325848"/>
                <a:ext cx="8229600" cy="5360483"/>
              </a:xfrm>
              <a:prstGeom prst="rect">
                <a:avLst/>
              </a:prstGeom>
              <a:noFill/>
              <a:ln w="9525">
                <a:noFill/>
                <a:miter lim="800000"/>
                <a:headEnd/>
                <a:tailEnd/>
              </a:ln>
            </p:spPr>
          </p:pic>
          <p:sp>
            <p:nvSpPr>
              <p:cNvPr id="1026" name="Text Box 2"/>
              <p:cNvSpPr txBox="1">
                <a:spLocks noChangeArrowheads="1"/>
              </p:cNvSpPr>
              <p:nvPr/>
            </p:nvSpPr>
            <p:spPr bwMode="auto">
              <a:xfrm>
                <a:off x="3787140" y="3006090"/>
                <a:ext cx="1554162"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hlinkClick r:id="rId4"/>
                  </a:rPr>
                  <a:t>Central Server</a:t>
                </a:r>
                <a:endParaRPr kumimoji="0" lang="en-US" sz="14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 name="TextBox 1"/>
            <p:cNvSpPr txBox="1"/>
            <p:nvPr/>
          </p:nvSpPr>
          <p:spPr>
            <a:xfrm>
              <a:off x="446491" y="5562600"/>
              <a:ext cx="8229599" cy="523220"/>
            </a:xfrm>
            <a:prstGeom prst="rect">
              <a:avLst/>
            </a:prstGeom>
            <a:solidFill>
              <a:schemeClr val="bg1"/>
            </a:solidFill>
          </p:spPr>
          <p:txBody>
            <a:bodyPr wrap="square" rtlCol="0">
              <a:spAutoFit/>
            </a:bodyPr>
            <a:lstStyle/>
            <a:p>
              <a:r>
                <a:rPr lang="en-IN" sz="1400" dirty="0" smtClean="0"/>
                <a:t>In addition for uninterrupted services ‘Offline Koha Module’ installed on the issue/return desk computer can sync with local and/or central server.</a:t>
              </a:r>
              <a:endParaRPr lang="en-IN" sz="1400" dirty="0"/>
            </a:p>
          </p:txBody>
        </p:sp>
      </p:grpSp>
    </p:spTree>
    <p:extLst>
      <p:ext uri="{BB962C8B-B14F-4D97-AF65-F5344CB8AC3E}">
        <p14:creationId xmlns:p14="http://schemas.microsoft.com/office/powerpoint/2010/main" val="3779790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7030A0"/>
                </a:solidFill>
                <a:latin typeface="Andalus" pitchFamily="2" charset="-78"/>
                <a:cs typeface="Andalus" pitchFamily="2" charset="-78"/>
              </a:rPr>
              <a:t>Benefit of Digitization</a:t>
            </a:r>
            <a:endParaRPr lang="en-IN" sz="4000" b="1" dirty="0">
              <a:solidFill>
                <a:srgbClr val="7030A0"/>
              </a:solidFill>
              <a:latin typeface="Andalus" pitchFamily="2" charset="-78"/>
              <a:cs typeface="Andalus" pitchFamily="2" charset="-78"/>
            </a:endParaRPr>
          </a:p>
        </p:txBody>
      </p:sp>
      <p:sp>
        <p:nvSpPr>
          <p:cNvPr id="3" name="Content Placeholder 2"/>
          <p:cNvSpPr>
            <a:spLocks noGrp="1"/>
          </p:cNvSpPr>
          <p:nvPr>
            <p:ph idx="1"/>
          </p:nvPr>
        </p:nvSpPr>
        <p:spPr>
          <a:xfrm>
            <a:off x="685800" y="1447800"/>
            <a:ext cx="8229600" cy="4525963"/>
          </a:xfrm>
        </p:spPr>
        <p:txBody>
          <a:bodyPr>
            <a:normAutofit fontScale="92500" lnSpcReduction="10000"/>
          </a:bodyPr>
          <a:lstStyle/>
          <a:p>
            <a:pPr marL="0" lvl="1" indent="0">
              <a:lnSpc>
                <a:spcPct val="120000"/>
              </a:lnSpc>
              <a:spcBef>
                <a:spcPts val="0"/>
              </a:spcBef>
              <a:spcAft>
                <a:spcPts val="600"/>
              </a:spcAft>
              <a:buNone/>
            </a:pPr>
            <a:r>
              <a:rPr lang="en-US" sz="3300" dirty="0" smtClean="0"/>
              <a:t>The advantages of digital content normally outweighs the loss of fidelity in converting the information from continuous to discrete form</a:t>
            </a:r>
          </a:p>
          <a:p>
            <a:pPr lvl="1"/>
            <a:r>
              <a:rPr lang="en-US" dirty="0" smtClean="0"/>
              <a:t>Wider and easy access based on policies</a:t>
            </a:r>
          </a:p>
          <a:p>
            <a:pPr lvl="1"/>
            <a:r>
              <a:rPr lang="en-US" dirty="0" smtClean="0"/>
              <a:t>Easy maneuvering  of data, </a:t>
            </a:r>
          </a:p>
          <a:p>
            <a:pPr lvl="1"/>
            <a:r>
              <a:rPr lang="en-US" dirty="0" smtClean="0"/>
              <a:t>Compression for large storage, </a:t>
            </a:r>
          </a:p>
          <a:p>
            <a:pPr lvl="1"/>
            <a:r>
              <a:rPr lang="en-US" dirty="0" smtClean="0"/>
              <a:t>Fast &amp; multi dimensional retrieval, </a:t>
            </a:r>
          </a:p>
          <a:p>
            <a:pPr lvl="1"/>
            <a:r>
              <a:rPr lang="en-US" dirty="0" smtClean="0"/>
              <a:t>Reproducibility in different forms, </a:t>
            </a:r>
          </a:p>
          <a:p>
            <a:pPr lvl="1"/>
            <a:r>
              <a:rPr lang="en-US" dirty="0" smtClean="0"/>
              <a:t>Simultaneous  &amp; endless reusability, </a:t>
            </a:r>
          </a:p>
          <a:p>
            <a:endParaRPr lang="en-IN" dirty="0"/>
          </a:p>
        </p:txBody>
      </p:sp>
      <p:pic>
        <p:nvPicPr>
          <p:cNvPr id="5" name="Picture 4" descr="logo_egranth_final3.gif"/>
          <p:cNvPicPr>
            <a:picLocks noChangeAspect="1"/>
          </p:cNvPicPr>
          <p:nvPr/>
        </p:nvPicPr>
        <p:blipFill>
          <a:blip r:embed="rId2" cstate="print"/>
          <a:stretch>
            <a:fillRect/>
          </a:stretch>
        </p:blipFill>
        <p:spPr>
          <a:xfrm>
            <a:off x="7808360" y="152400"/>
            <a:ext cx="1335640" cy="762000"/>
          </a:xfrm>
          <a:prstGeom prst="rect">
            <a:avLst/>
          </a:prstGeom>
        </p:spPr>
      </p:pic>
    </p:spTree>
    <p:extLst>
      <p:ext uri="{BB962C8B-B14F-4D97-AF65-F5344CB8AC3E}">
        <p14:creationId xmlns:p14="http://schemas.microsoft.com/office/powerpoint/2010/main" val="208803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8"/>
          <p:cNvSpPr txBox="1">
            <a:spLocks noChangeArrowheads="1"/>
          </p:cNvSpPr>
          <p:nvPr/>
        </p:nvSpPr>
        <p:spPr bwMode="auto">
          <a:xfrm rot="19791880">
            <a:off x="233264" y="1214375"/>
            <a:ext cx="8229600" cy="1323439"/>
          </a:xfrm>
          <a:prstGeom prst="rect">
            <a:avLst/>
          </a:prstGeom>
          <a:noFill/>
          <a:ln w="9525">
            <a:noFill/>
            <a:miter lim="800000"/>
            <a:headEnd/>
            <a:tailEnd/>
          </a:ln>
        </p:spPr>
        <p:txBody>
          <a:bodyPr>
            <a:spAutoFit/>
          </a:bodyPr>
          <a:lstStyle/>
          <a:p>
            <a:pPr algn="ctr">
              <a:spcBef>
                <a:spcPct val="50000"/>
              </a:spcBef>
              <a:defRPr/>
            </a:pPr>
            <a:r>
              <a:rPr lang="en-US" sz="8000" b="1" dirty="0" smtClean="0">
                <a:solidFill>
                  <a:schemeClr val="tx2"/>
                </a:solidFill>
                <a:latin typeface="French Script MT" pitchFamily="66" charset="0"/>
              </a:rPr>
              <a:t>Thanks</a:t>
            </a:r>
            <a:endParaRPr lang="en-US" sz="8000" b="1" dirty="0">
              <a:solidFill>
                <a:schemeClr val="tx2"/>
              </a:solidFill>
              <a:latin typeface="French Script MT" pitchFamily="66" charset="0"/>
            </a:endParaRPr>
          </a:p>
        </p:txBody>
      </p:sp>
      <p:pic>
        <p:nvPicPr>
          <p:cNvPr id="13" name="Picture 12"/>
          <p:cNvPicPr/>
          <p:nvPr/>
        </p:nvPicPr>
        <p:blipFill>
          <a:blip r:embed="rId2" cstate="print"/>
          <a:srcRect l="13410" t="17732" r="51757" b="7423"/>
          <a:stretch>
            <a:fillRect/>
          </a:stretch>
        </p:blipFill>
        <p:spPr bwMode="auto">
          <a:xfrm rot="20567639">
            <a:off x="5690859" y="314022"/>
            <a:ext cx="2466677" cy="2270760"/>
          </a:xfrm>
          <a:prstGeom prst="rect">
            <a:avLst/>
          </a:prstGeom>
          <a:noFill/>
          <a:ln w="9525">
            <a:solidFill>
              <a:schemeClr val="accent1"/>
            </a:solidFill>
            <a:miter lim="800000"/>
            <a:headEnd/>
            <a:tailEnd/>
          </a:ln>
          <a:effectLst>
            <a:innerShdw blurRad="63500" dist="50800" dir="2700000">
              <a:prstClr val="black">
                <a:alpha val="50000"/>
              </a:prstClr>
            </a:innerShdw>
          </a:effectLst>
        </p:spPr>
      </p:pic>
      <p:pic>
        <p:nvPicPr>
          <p:cNvPr id="14" name="Picture 13"/>
          <p:cNvPicPr/>
          <p:nvPr/>
        </p:nvPicPr>
        <p:blipFill>
          <a:blip r:embed="rId3" cstate="print"/>
          <a:srcRect/>
          <a:stretch>
            <a:fillRect/>
          </a:stretch>
        </p:blipFill>
        <p:spPr bwMode="auto">
          <a:xfrm rot="1245710">
            <a:off x="6121925" y="3365940"/>
            <a:ext cx="2209800" cy="2270760"/>
          </a:xfrm>
          <a:prstGeom prst="rect">
            <a:avLst/>
          </a:prstGeom>
          <a:noFill/>
          <a:ln w="9525">
            <a:solidFill>
              <a:schemeClr val="accent1"/>
            </a:solidFill>
            <a:miter lim="800000"/>
            <a:headEnd/>
            <a:tailEnd/>
          </a:ln>
          <a:effectLst>
            <a:innerShdw blurRad="63500" dist="50800" dir="2700000">
              <a:prstClr val="black">
                <a:alpha val="50000"/>
              </a:prstClr>
            </a:innerShdw>
          </a:effectLst>
        </p:spPr>
      </p:pic>
      <p:sp>
        <p:nvSpPr>
          <p:cNvPr id="6145" name="AutoShape 1"/>
          <p:cNvSpPr>
            <a:spLocks noChangeArrowheads="1"/>
          </p:cNvSpPr>
          <p:nvPr/>
        </p:nvSpPr>
        <p:spPr bwMode="auto">
          <a:xfrm>
            <a:off x="1143000" y="6324600"/>
            <a:ext cx="6808787" cy="271462"/>
          </a:xfrm>
          <a:prstGeom prst="flowChartAlternateProcess">
            <a:avLst/>
          </a:prstGeom>
          <a:solidFill>
            <a:srgbClr val="1F497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IN" sz="1100" dirty="0" err="1" smtClean="0">
                <a:solidFill>
                  <a:srgbClr val="FFFFFF"/>
                </a:solidFill>
                <a:latin typeface="Calibri" pitchFamily="34" charset="0"/>
                <a:ea typeface="Arial" pitchFamily="34" charset="0"/>
                <a:cs typeface="Arial" pitchFamily="34" charset="0"/>
              </a:rPr>
              <a:t>eGranth</a:t>
            </a:r>
            <a:r>
              <a:rPr kumimoji="0" lang="en-IN" sz="1100" b="0" i="0" u="none" strike="noStrike" cap="none" normalizeH="0" baseline="0" dirty="0" smtClean="0">
                <a:ln>
                  <a:noFill/>
                </a:ln>
                <a:solidFill>
                  <a:srgbClr val="FFFFFF"/>
                </a:solidFill>
                <a:effectLst/>
                <a:latin typeface="Calibri" pitchFamily="34" charset="0"/>
                <a:ea typeface="Arial" pitchFamily="34" charset="0"/>
                <a:cs typeface="Arial" pitchFamily="34" charset="0"/>
              </a:rPr>
              <a:t> in News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7" name="AutoShape 3" descr="Displaying cazrinew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149" name="AutoShape 5" descr="Displaying cazrinew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150" name="Picture 6" descr="C:\Users\Dr AK Jain\Desktop\cazrinews (1).png"/>
          <p:cNvPicPr>
            <a:picLocks noChangeAspect="1" noChangeArrowheads="1"/>
          </p:cNvPicPr>
          <p:nvPr/>
        </p:nvPicPr>
        <p:blipFill>
          <a:blip r:embed="rId4" cstate="print"/>
          <a:srcRect l="49599" t="46499" r="24209" b="6643"/>
          <a:stretch>
            <a:fillRect/>
          </a:stretch>
        </p:blipFill>
        <p:spPr bwMode="auto">
          <a:xfrm rot="382231">
            <a:off x="3369039" y="3084632"/>
            <a:ext cx="2209800" cy="3162665"/>
          </a:xfrm>
          <a:prstGeom prst="rect">
            <a:avLst/>
          </a:prstGeom>
          <a:noFill/>
        </p:spPr>
      </p:pic>
      <p:pic>
        <p:nvPicPr>
          <p:cNvPr id="6151" name="Picture 7" descr="C:\Users\Dr AK Jain\Desktop\17.6.2013.jpg"/>
          <p:cNvPicPr>
            <a:picLocks noChangeAspect="1" noChangeArrowheads="1"/>
          </p:cNvPicPr>
          <p:nvPr/>
        </p:nvPicPr>
        <p:blipFill>
          <a:blip r:embed="rId5" cstate="print"/>
          <a:srcRect/>
          <a:stretch>
            <a:fillRect/>
          </a:stretch>
        </p:blipFill>
        <p:spPr bwMode="auto">
          <a:xfrm rot="21162853">
            <a:off x="381000" y="1371600"/>
            <a:ext cx="2570074" cy="3634374"/>
          </a:xfrm>
          <a:prstGeom prst="rect">
            <a:avLst/>
          </a:prstGeom>
          <a:noFill/>
        </p:spPr>
      </p:pic>
      <p:sp>
        <p:nvSpPr>
          <p:cNvPr id="6153" name="AutoShape 9" descr="Displaying IMG_ (9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735658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2286000" y="304800"/>
            <a:ext cx="4429418" cy="707886"/>
          </a:xfrm>
          <a:prstGeom prst="rect">
            <a:avLst/>
          </a:prstGeom>
          <a:noFill/>
        </p:spPr>
        <p:txBody>
          <a:bodyPr wrap="none" rtlCol="0">
            <a:spAutoFit/>
          </a:bodyPr>
          <a:lstStyle/>
          <a:p>
            <a:r>
              <a:rPr lang="en-US" sz="4000" b="1" dirty="0" smtClean="0">
                <a:solidFill>
                  <a:srgbClr val="7030A0"/>
                </a:solidFill>
                <a:latin typeface="Andalus" pitchFamily="2" charset="-78"/>
                <a:cs typeface="Andalus" pitchFamily="2" charset="-78"/>
              </a:rPr>
              <a:t>Management Issues</a:t>
            </a:r>
          </a:p>
        </p:txBody>
      </p:sp>
      <p:sp>
        <p:nvSpPr>
          <p:cNvPr id="8" name="TextBox 7"/>
          <p:cNvSpPr txBox="1"/>
          <p:nvPr/>
        </p:nvSpPr>
        <p:spPr>
          <a:xfrm>
            <a:off x="533400" y="1219200"/>
            <a:ext cx="8077200" cy="4708981"/>
          </a:xfrm>
          <a:prstGeom prst="rect">
            <a:avLst/>
          </a:prstGeom>
          <a:noFill/>
        </p:spPr>
        <p:txBody>
          <a:bodyPr wrap="square" rtlCol="0">
            <a:spAutoFit/>
          </a:bodyPr>
          <a:lstStyle/>
          <a:p>
            <a:pPr marL="342900" indent="-342900">
              <a:buFont typeface="Arial" pitchFamily="34" charset="0"/>
              <a:buChar char="•"/>
            </a:pPr>
            <a:r>
              <a:rPr lang="en-US" sz="2000" dirty="0" smtClean="0"/>
              <a:t>Digital resources are best for facilitating access to information but questionable when it comes to traditional library role of authentic preservation.</a:t>
            </a:r>
          </a:p>
          <a:p>
            <a:pPr marL="342900" indent="-342900">
              <a:buFont typeface="Arial" pitchFamily="34" charset="0"/>
              <a:buChar char="•"/>
            </a:pPr>
            <a:r>
              <a:rPr lang="en-US" sz="2000" dirty="0" smtClean="0"/>
              <a:t>Digital content is machine-legible only whereas conventional content is eye-legible.</a:t>
            </a:r>
          </a:p>
          <a:p>
            <a:pPr marL="342900" indent="-342900">
              <a:buFont typeface="Arial" pitchFamily="34" charset="0"/>
              <a:buChar char="•"/>
            </a:pPr>
            <a:r>
              <a:rPr lang="en-US" sz="2000" dirty="0" smtClean="0"/>
              <a:t>Digitized information need computer h/w and s/w which are often proprietary and become obsolete very fast, requiring conversion to newer formats and technologies.</a:t>
            </a:r>
          </a:p>
          <a:p>
            <a:pPr marL="342900" indent="-342900">
              <a:buFont typeface="Arial" pitchFamily="34" charset="0"/>
              <a:buChar char="•"/>
            </a:pPr>
            <a:r>
              <a:rPr lang="en-US" sz="2000" dirty="0" smtClean="0"/>
              <a:t>Transition from one file format to other does not produce exactly same file. Although there may not be any loss of intellectual content.</a:t>
            </a:r>
          </a:p>
          <a:p>
            <a:pPr marL="342900" indent="-342900">
              <a:buFont typeface="Arial" pitchFamily="34" charset="0"/>
              <a:buChar char="•"/>
            </a:pPr>
            <a:r>
              <a:rPr lang="en-US" sz="2000" dirty="0" smtClean="0"/>
              <a:t>Assuring integrity of digital file and keeping track of versions is a challenging task.</a:t>
            </a:r>
          </a:p>
          <a:p>
            <a:pPr marL="342900" indent="-342900">
              <a:buFont typeface="Arial" pitchFamily="34" charset="0"/>
              <a:buChar char="•"/>
            </a:pPr>
            <a:r>
              <a:rPr lang="en-US" sz="2000" dirty="0" smtClean="0"/>
              <a:t>Active human intervention for refreshing and migration of data is required for maintaining it in the fast changing digital technology environment.</a:t>
            </a:r>
          </a:p>
        </p:txBody>
      </p:sp>
      <p:pic>
        <p:nvPicPr>
          <p:cNvPr id="6" name="Picture 5" descr="logo_egranth_final3.gif"/>
          <p:cNvPicPr>
            <a:picLocks noChangeAspect="1"/>
          </p:cNvPicPr>
          <p:nvPr/>
        </p:nvPicPr>
        <p:blipFill>
          <a:blip r:embed="rId2" cstate="print"/>
          <a:stretch>
            <a:fillRect/>
          </a:stretch>
        </p:blipFill>
        <p:spPr>
          <a:xfrm>
            <a:off x="7808360" y="152400"/>
            <a:ext cx="1335640" cy="762000"/>
          </a:xfrm>
          <a:prstGeom prst="rect">
            <a:avLst/>
          </a:prstGeom>
        </p:spPr>
      </p:pic>
    </p:spTree>
    <p:extLst>
      <p:ext uri="{BB962C8B-B14F-4D97-AF65-F5344CB8AC3E}">
        <p14:creationId xmlns:p14="http://schemas.microsoft.com/office/powerpoint/2010/main" val="3199783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609600" y="1828800"/>
            <a:ext cx="7772400" cy="3554819"/>
          </a:xfrm>
          <a:prstGeom prst="rect">
            <a:avLst/>
          </a:prstGeom>
        </p:spPr>
        <p:txBody>
          <a:bodyPr wrap="square">
            <a:spAutoFit/>
          </a:bodyPr>
          <a:lstStyle/>
          <a:p>
            <a:pPr>
              <a:spcAft>
                <a:spcPts val="600"/>
              </a:spcAft>
            </a:pPr>
            <a:r>
              <a:rPr lang="en-IN" sz="2000" dirty="0" smtClean="0"/>
              <a:t>Actual life expectancy of digital media will depend on a number of factors: </a:t>
            </a:r>
          </a:p>
          <a:p>
            <a:pPr marL="712788" lvl="1" indent="-349250">
              <a:lnSpc>
                <a:spcPct val="150000"/>
              </a:lnSpc>
              <a:buFont typeface="Arial" pitchFamily="34" charset="0"/>
              <a:buChar char="•"/>
            </a:pPr>
            <a:r>
              <a:rPr lang="en-IN" sz="2000" dirty="0" smtClean="0"/>
              <a:t>The quality with which the media was manufactured </a:t>
            </a:r>
          </a:p>
          <a:p>
            <a:pPr marL="712788" lvl="1" indent="-349250">
              <a:lnSpc>
                <a:spcPct val="150000"/>
              </a:lnSpc>
              <a:buFont typeface="Arial" pitchFamily="34" charset="0"/>
              <a:buChar char="•"/>
            </a:pPr>
            <a:r>
              <a:rPr lang="en-IN" sz="2000" dirty="0" smtClean="0"/>
              <a:t>The number of times the media is accessed over its lifetime </a:t>
            </a:r>
          </a:p>
          <a:p>
            <a:pPr marL="712788" lvl="1" indent="-349250">
              <a:lnSpc>
                <a:spcPct val="150000"/>
              </a:lnSpc>
              <a:buFont typeface="Arial" pitchFamily="34" charset="0"/>
              <a:buChar char="•"/>
            </a:pPr>
            <a:r>
              <a:rPr lang="en-IN" sz="2000" dirty="0" smtClean="0"/>
              <a:t>The care with which the media is handled </a:t>
            </a:r>
          </a:p>
          <a:p>
            <a:pPr marL="712788" lvl="1" indent="-349250">
              <a:lnSpc>
                <a:spcPct val="150000"/>
              </a:lnSpc>
              <a:buFont typeface="Arial" pitchFamily="34" charset="0"/>
              <a:buChar char="•"/>
            </a:pPr>
            <a:r>
              <a:rPr lang="en-IN" sz="2000" dirty="0" smtClean="0"/>
              <a:t>The storage temperature and humidity </a:t>
            </a:r>
          </a:p>
          <a:p>
            <a:pPr marL="712788" lvl="1" indent="-349250">
              <a:lnSpc>
                <a:spcPct val="150000"/>
              </a:lnSpc>
              <a:buFont typeface="Arial" pitchFamily="34" charset="0"/>
              <a:buChar char="•"/>
            </a:pPr>
            <a:r>
              <a:rPr lang="en-IN" sz="2000" dirty="0" smtClean="0"/>
              <a:t>The cleanliness of the storage environment </a:t>
            </a:r>
          </a:p>
          <a:p>
            <a:pPr marL="712788" lvl="1" indent="-349250">
              <a:lnSpc>
                <a:spcPct val="150000"/>
              </a:lnSpc>
              <a:buFont typeface="Arial" pitchFamily="34" charset="0"/>
              <a:buChar char="•"/>
            </a:pPr>
            <a:r>
              <a:rPr lang="en-IN" sz="2000" dirty="0" smtClean="0"/>
              <a:t>The quality of the device used to write to or read from the media </a:t>
            </a:r>
            <a:endParaRPr lang="en-IN" sz="2000" dirty="0"/>
          </a:p>
        </p:txBody>
      </p:sp>
      <p:sp>
        <p:nvSpPr>
          <p:cNvPr id="8" name="TextBox 7"/>
          <p:cNvSpPr txBox="1"/>
          <p:nvPr/>
        </p:nvSpPr>
        <p:spPr>
          <a:xfrm>
            <a:off x="1371600" y="533400"/>
            <a:ext cx="6292620" cy="646331"/>
          </a:xfrm>
          <a:prstGeom prst="rect">
            <a:avLst/>
          </a:prstGeom>
          <a:noFill/>
        </p:spPr>
        <p:txBody>
          <a:bodyPr wrap="none" rtlCol="0">
            <a:spAutoFit/>
          </a:bodyPr>
          <a:lstStyle/>
          <a:p>
            <a:r>
              <a:rPr lang="en-US" sz="3600" b="1" dirty="0" smtClean="0">
                <a:solidFill>
                  <a:srgbClr val="7030A0"/>
                </a:solidFill>
                <a:latin typeface="Andalus" pitchFamily="2" charset="-78"/>
                <a:cs typeface="Andalus" pitchFamily="2" charset="-78"/>
              </a:rPr>
              <a:t>Life Expectancy of Digital Media</a:t>
            </a:r>
            <a:endParaRPr lang="en-IN" sz="3600" b="1" dirty="0">
              <a:solidFill>
                <a:srgbClr val="7030A0"/>
              </a:solidFill>
              <a:latin typeface="Andalus" pitchFamily="2" charset="-78"/>
              <a:cs typeface="Andalus" pitchFamily="2" charset="-78"/>
            </a:endParaRPr>
          </a:p>
        </p:txBody>
      </p:sp>
      <p:pic>
        <p:nvPicPr>
          <p:cNvPr id="6" name="Picture 5" descr="logo_egranth_final3.gif"/>
          <p:cNvPicPr>
            <a:picLocks noChangeAspect="1"/>
          </p:cNvPicPr>
          <p:nvPr/>
        </p:nvPicPr>
        <p:blipFill>
          <a:blip r:embed="rId2" cstate="print"/>
          <a:stretch>
            <a:fillRect/>
          </a:stretch>
        </p:blipFill>
        <p:spPr>
          <a:xfrm>
            <a:off x="7808360" y="152400"/>
            <a:ext cx="1335640" cy="762000"/>
          </a:xfrm>
          <a:prstGeom prst="rect">
            <a:avLst/>
          </a:prstGeom>
        </p:spPr>
      </p:pic>
    </p:spTree>
    <p:extLst>
      <p:ext uri="{BB962C8B-B14F-4D97-AF65-F5344CB8AC3E}">
        <p14:creationId xmlns:p14="http://schemas.microsoft.com/office/powerpoint/2010/main" val="3903732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7030A0"/>
                </a:solidFill>
                <a:latin typeface="Andalus" pitchFamily="2" charset="-78"/>
                <a:cs typeface="Andalus" pitchFamily="2" charset="-78"/>
              </a:rPr>
              <a:t>Typical Life Expectancy of </a:t>
            </a:r>
            <a:br>
              <a:rPr lang="en-US" sz="4000" b="1" dirty="0" smtClean="0">
                <a:solidFill>
                  <a:srgbClr val="7030A0"/>
                </a:solidFill>
                <a:latin typeface="Andalus" pitchFamily="2" charset="-78"/>
                <a:cs typeface="Andalus" pitchFamily="2" charset="-78"/>
              </a:rPr>
            </a:br>
            <a:r>
              <a:rPr lang="en-US" sz="4000" b="1" dirty="0" smtClean="0">
                <a:solidFill>
                  <a:srgbClr val="7030A0"/>
                </a:solidFill>
                <a:latin typeface="Andalus" pitchFamily="2" charset="-78"/>
                <a:cs typeface="Andalus" pitchFamily="2" charset="-78"/>
              </a:rPr>
              <a:t>some of the media</a:t>
            </a:r>
            <a:endParaRPr lang="en-IN" dirty="0">
              <a:solidFill>
                <a:srgbClr val="7030A0"/>
              </a:solidFill>
              <a:latin typeface="Andalus" pitchFamily="2" charset="-78"/>
              <a:cs typeface="Andalus" pitchFamily="2" charset="-78"/>
            </a:endParaRPr>
          </a:p>
        </p:txBody>
      </p:sp>
      <p:sp>
        <p:nvSpPr>
          <p:cNvPr id="5" name="Rectangle 4"/>
          <p:cNvSpPr/>
          <p:nvPr/>
        </p:nvSpPr>
        <p:spPr>
          <a:xfrm>
            <a:off x="838200" y="1295400"/>
            <a:ext cx="7848600" cy="4555093"/>
          </a:xfrm>
          <a:prstGeom prst="rect">
            <a:avLst/>
          </a:prstGeom>
        </p:spPr>
        <p:txBody>
          <a:bodyPr wrap="square">
            <a:spAutoFit/>
          </a:bodyPr>
          <a:lstStyle/>
          <a:p>
            <a:pPr>
              <a:spcAft>
                <a:spcPts val="1200"/>
              </a:spcAft>
            </a:pPr>
            <a:r>
              <a:rPr lang="en-US" sz="2000" dirty="0" smtClean="0"/>
              <a:t>News Paper					10-20 	 years</a:t>
            </a:r>
          </a:p>
          <a:p>
            <a:pPr>
              <a:spcAft>
                <a:spcPts val="1200"/>
              </a:spcAft>
            </a:pPr>
            <a:r>
              <a:rPr lang="en-US" sz="2000" dirty="0" smtClean="0"/>
              <a:t>Magnetic tapes 					10-30	 years</a:t>
            </a:r>
          </a:p>
          <a:p>
            <a:pPr>
              <a:spcAft>
                <a:spcPts val="1200"/>
              </a:spcAft>
            </a:pPr>
            <a:r>
              <a:rPr lang="en-US" sz="2000" dirty="0" smtClean="0"/>
              <a:t>VHS Video Tape				10-30	 years</a:t>
            </a:r>
          </a:p>
          <a:p>
            <a:pPr>
              <a:spcAft>
                <a:spcPts val="1200"/>
              </a:spcAft>
            </a:pPr>
            <a:r>
              <a:rPr lang="en-US" sz="2000" dirty="0" smtClean="0"/>
              <a:t>CD/DVD 					10-100 	 years</a:t>
            </a:r>
          </a:p>
          <a:p>
            <a:pPr>
              <a:spcAft>
                <a:spcPts val="1200"/>
              </a:spcAft>
            </a:pPr>
            <a:r>
              <a:rPr lang="en-US" sz="2000" dirty="0" smtClean="0"/>
              <a:t>Digital Linear Tape				10-300	 years</a:t>
            </a:r>
          </a:p>
          <a:p>
            <a:pPr>
              <a:spcAft>
                <a:spcPts val="1200"/>
              </a:spcAft>
            </a:pPr>
            <a:r>
              <a:rPr lang="en-US" sz="2000" dirty="0" smtClean="0"/>
              <a:t>Microfilm					10-500	 years</a:t>
            </a:r>
          </a:p>
          <a:p>
            <a:pPr>
              <a:spcAft>
                <a:spcPts val="1200"/>
              </a:spcAft>
            </a:pPr>
            <a:r>
              <a:rPr lang="en-US" sz="2000" dirty="0" smtClean="0"/>
              <a:t>Photographic slides				100	 years</a:t>
            </a:r>
          </a:p>
          <a:p>
            <a:pPr>
              <a:spcAft>
                <a:spcPts val="1200"/>
              </a:spcAft>
            </a:pPr>
            <a:r>
              <a:rPr lang="en-US" sz="2000" dirty="0" smtClean="0"/>
              <a:t>Archival grade acid free paper   			100-500 years</a:t>
            </a:r>
          </a:p>
          <a:p>
            <a:pPr>
              <a:spcAft>
                <a:spcPts val="1200"/>
              </a:spcAft>
            </a:pPr>
            <a:r>
              <a:rPr lang="en-US" sz="2000" dirty="0" smtClean="0"/>
              <a:t>Egyptian </a:t>
            </a:r>
            <a:r>
              <a:rPr lang="en-IN" sz="2000" dirty="0" smtClean="0"/>
              <a:t>Rosetta stone 				2200 	 years</a:t>
            </a:r>
          </a:p>
          <a:p>
            <a:pPr>
              <a:spcAft>
                <a:spcPts val="600"/>
              </a:spcAft>
            </a:pPr>
            <a:r>
              <a:rPr lang="en-US" sz="2000" dirty="0" smtClean="0"/>
              <a:t>RNA/DNA might be the oldest Data storage medium  ??? years</a:t>
            </a:r>
            <a:endParaRPr lang="en-IN" sz="2000" dirty="0"/>
          </a:p>
        </p:txBody>
      </p:sp>
      <p:pic>
        <p:nvPicPr>
          <p:cNvPr id="7" name="Picture 6" descr="logo_egranth_final3.gif"/>
          <p:cNvPicPr>
            <a:picLocks noChangeAspect="1"/>
          </p:cNvPicPr>
          <p:nvPr/>
        </p:nvPicPr>
        <p:blipFill>
          <a:blip r:embed="rId2" cstate="print"/>
          <a:stretch>
            <a:fillRect/>
          </a:stretch>
        </p:blipFill>
        <p:spPr>
          <a:xfrm>
            <a:off x="7808360" y="152400"/>
            <a:ext cx="1335640" cy="762000"/>
          </a:xfrm>
          <a:prstGeom prst="rect">
            <a:avLst/>
          </a:prstGeom>
        </p:spPr>
      </p:pic>
    </p:spTree>
    <p:extLst>
      <p:ext uri="{BB962C8B-B14F-4D97-AF65-F5344CB8AC3E}">
        <p14:creationId xmlns:p14="http://schemas.microsoft.com/office/powerpoint/2010/main" val="1511026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685800" y="1295400"/>
            <a:ext cx="7924800" cy="5016758"/>
          </a:xfrm>
          <a:prstGeom prst="rect">
            <a:avLst/>
          </a:prstGeom>
          <a:noFill/>
        </p:spPr>
        <p:txBody>
          <a:bodyPr wrap="square" rtlCol="0">
            <a:spAutoFit/>
          </a:bodyPr>
          <a:lstStyle/>
          <a:p>
            <a:pPr marL="268288" indent="-268288">
              <a:spcAft>
                <a:spcPts val="600"/>
              </a:spcAft>
              <a:buFont typeface="Arial" pitchFamily="34" charset="0"/>
              <a:buChar char="•"/>
            </a:pPr>
            <a:r>
              <a:rPr lang="en-IN" sz="2000" dirty="0" smtClean="0"/>
              <a:t>The researchers of the Chinese University of Hong Kong used encoded </a:t>
            </a:r>
            <a:r>
              <a:rPr lang="en-IN" sz="2000" i="1" dirty="0" smtClean="0"/>
              <a:t>E. coli</a:t>
            </a:r>
            <a:r>
              <a:rPr lang="en-IN" sz="2000" dirty="0" smtClean="0"/>
              <a:t> plasmid DNA (a molecule of DNA usually present in bacteria that replicate independently of chromosomal DNA) to encrypt the data and store it in the bacteria. </a:t>
            </a:r>
          </a:p>
          <a:p>
            <a:pPr marL="268288" indent="-268288">
              <a:spcAft>
                <a:spcPts val="600"/>
              </a:spcAft>
              <a:buFont typeface="Arial" pitchFamily="34" charset="0"/>
              <a:buChar char="•"/>
            </a:pPr>
            <a:r>
              <a:rPr lang="en-IN" sz="2000" dirty="0" smtClean="0"/>
              <a:t>Then, by using </a:t>
            </a:r>
            <a:r>
              <a:rPr lang="en-IN" sz="2000" u="sng" dirty="0" smtClean="0"/>
              <a:t>a novel information processing system</a:t>
            </a:r>
            <a:r>
              <a:rPr lang="en-IN" sz="2000" dirty="0" smtClean="0"/>
              <a:t> they were able to reconstruct and recover the data with error checking. </a:t>
            </a:r>
          </a:p>
          <a:p>
            <a:pPr marL="268288" indent="-268288">
              <a:spcAft>
                <a:spcPts val="600"/>
              </a:spcAft>
              <a:buFont typeface="Arial" pitchFamily="34" charset="0"/>
              <a:buChar char="•"/>
            </a:pPr>
            <a:r>
              <a:rPr lang="en-IN" sz="2000" dirty="0" smtClean="0"/>
              <a:t>Based on the procedures tested, they estimate the ability to store about 900 terabytes (TB) in one gram of bacteria cells. That is the equivalent of 450 hard drives, each with the capacity of 2 terabytes (2000 GB).</a:t>
            </a:r>
          </a:p>
          <a:p>
            <a:pPr marL="268288" indent="-268288">
              <a:spcAft>
                <a:spcPts val="600"/>
              </a:spcAft>
              <a:buFont typeface="Arial" pitchFamily="34" charset="0"/>
              <a:buChar char="•"/>
            </a:pPr>
            <a:r>
              <a:rPr lang="en-IN" sz="2000" dirty="0" smtClean="0"/>
              <a:t>Another advantage of the system is that the bacteria cells abundantly replicate the data storage units thereby ensuring the integrity and permanence of the data by redundancy.</a:t>
            </a:r>
          </a:p>
          <a:p>
            <a:pPr marL="268288" indent="-268288">
              <a:spcAft>
                <a:spcPts val="600"/>
              </a:spcAft>
              <a:buFont typeface="Arial" pitchFamily="34" charset="0"/>
              <a:buChar char="•"/>
            </a:pPr>
            <a:r>
              <a:rPr lang="en-IN" sz="2000" dirty="0" smtClean="0">
                <a:solidFill>
                  <a:srgbClr val="FF0000"/>
                </a:solidFill>
              </a:rPr>
              <a:t>Taking the clue from this, strategy of ‘replication and evolution’ can help manage data preservation, even on magnetic media of today for very long time.</a:t>
            </a:r>
            <a:endParaRPr lang="en-IN" sz="2000" dirty="0">
              <a:solidFill>
                <a:srgbClr val="FF0000"/>
              </a:solidFill>
            </a:endParaRPr>
          </a:p>
        </p:txBody>
      </p:sp>
      <p:sp>
        <p:nvSpPr>
          <p:cNvPr id="6" name="TextBox 5"/>
          <p:cNvSpPr txBox="1"/>
          <p:nvPr/>
        </p:nvSpPr>
        <p:spPr>
          <a:xfrm>
            <a:off x="3124200" y="457200"/>
            <a:ext cx="2600071" cy="707886"/>
          </a:xfrm>
          <a:prstGeom prst="rect">
            <a:avLst/>
          </a:prstGeom>
          <a:noFill/>
        </p:spPr>
        <p:txBody>
          <a:bodyPr wrap="none" rtlCol="0">
            <a:spAutoFit/>
          </a:bodyPr>
          <a:lstStyle/>
          <a:p>
            <a:r>
              <a:rPr lang="en-US" sz="4000" b="1" dirty="0" smtClean="0">
                <a:solidFill>
                  <a:srgbClr val="7030A0"/>
                </a:solidFill>
                <a:latin typeface="Andalus" pitchFamily="2" charset="-78"/>
                <a:cs typeface="Andalus" pitchFamily="2" charset="-78"/>
              </a:rPr>
              <a:t>Bio-storage</a:t>
            </a:r>
            <a:endParaRPr lang="en-IN" sz="4000" b="1" dirty="0">
              <a:solidFill>
                <a:srgbClr val="7030A0"/>
              </a:solidFill>
              <a:latin typeface="Andalus" pitchFamily="2" charset="-78"/>
              <a:cs typeface="Andalus" pitchFamily="2" charset="-78"/>
            </a:endParaRPr>
          </a:p>
        </p:txBody>
      </p:sp>
      <p:pic>
        <p:nvPicPr>
          <p:cNvPr id="7" name="Picture 6" descr="logo_egranth_final3.gif"/>
          <p:cNvPicPr>
            <a:picLocks noChangeAspect="1"/>
          </p:cNvPicPr>
          <p:nvPr/>
        </p:nvPicPr>
        <p:blipFill>
          <a:blip r:embed="rId2" cstate="print"/>
          <a:stretch>
            <a:fillRect/>
          </a:stretch>
        </p:blipFill>
        <p:spPr>
          <a:xfrm>
            <a:off x="7808360" y="152400"/>
            <a:ext cx="1335640" cy="762000"/>
          </a:xfrm>
          <a:prstGeom prst="rect">
            <a:avLst/>
          </a:prstGeom>
        </p:spPr>
      </p:pic>
    </p:spTree>
    <p:extLst>
      <p:ext uri="{BB962C8B-B14F-4D97-AF65-F5344CB8AC3E}">
        <p14:creationId xmlns:p14="http://schemas.microsoft.com/office/powerpoint/2010/main" val="1656584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7772400" cy="1066800"/>
          </a:xfrm>
        </p:spPr>
        <p:txBody>
          <a:bodyPr>
            <a:normAutofit/>
          </a:bodyPr>
          <a:lstStyle/>
          <a:p>
            <a:r>
              <a:rPr lang="en-US" sz="4000" b="1" dirty="0" smtClean="0">
                <a:solidFill>
                  <a:srgbClr val="7030A0"/>
                </a:solidFill>
                <a:latin typeface="Andalus" pitchFamily="2" charset="-78"/>
                <a:cs typeface="Andalus" pitchFamily="2" charset="-78"/>
              </a:rPr>
              <a:t>Digital Content in NARS</a:t>
            </a:r>
            <a:endParaRPr lang="en-IN" sz="4000" b="1" dirty="0">
              <a:solidFill>
                <a:srgbClr val="7030A0"/>
              </a:solidFill>
              <a:latin typeface="Andalus" pitchFamily="2" charset="-78"/>
              <a:cs typeface="Andalus" pitchFamily="2" charset="-78"/>
            </a:endParaRPr>
          </a:p>
        </p:txBody>
      </p:sp>
      <p:sp>
        <p:nvSpPr>
          <p:cNvPr id="3" name="Subtitle 2"/>
          <p:cNvSpPr>
            <a:spLocks noGrp="1"/>
          </p:cNvSpPr>
          <p:nvPr>
            <p:ph type="subTitle" idx="1"/>
          </p:nvPr>
        </p:nvSpPr>
        <p:spPr>
          <a:xfrm>
            <a:off x="533400" y="1447800"/>
            <a:ext cx="8077200" cy="4800600"/>
          </a:xfrm>
        </p:spPr>
        <p:txBody>
          <a:bodyPr>
            <a:noAutofit/>
          </a:bodyPr>
          <a:lstStyle/>
          <a:p>
            <a:pPr marL="363538" indent="-363538" algn="l">
              <a:spcBef>
                <a:spcPts val="0"/>
              </a:spcBef>
              <a:spcAft>
                <a:spcPts val="600"/>
              </a:spcAft>
              <a:buFont typeface="Arial" pitchFamily="34" charset="0"/>
              <a:buChar char="•"/>
            </a:pPr>
            <a:r>
              <a:rPr lang="en-US" sz="2400" dirty="0" smtClean="0">
                <a:solidFill>
                  <a:schemeClr val="tx1"/>
                </a:solidFill>
              </a:rPr>
              <a:t>Indian National Agricultural Research System (NARS) has a very large collection of conventional knowledge base in agriculture and allied sciences, spread over the country in different libraries of ICAR Institutes and State Agricultural Universities. </a:t>
            </a:r>
          </a:p>
          <a:p>
            <a:pPr marL="363538" indent="-363538" algn="l">
              <a:spcBef>
                <a:spcPts val="0"/>
              </a:spcBef>
              <a:spcAft>
                <a:spcPts val="600"/>
              </a:spcAft>
              <a:buFont typeface="Arial" pitchFamily="34" charset="0"/>
              <a:buChar char="•"/>
            </a:pPr>
            <a:r>
              <a:rPr lang="en-US" sz="2400" dirty="0" smtClean="0">
                <a:solidFill>
                  <a:schemeClr val="tx1"/>
                </a:solidFill>
              </a:rPr>
              <a:t>Digitization of these valuable </a:t>
            </a:r>
            <a:r>
              <a:rPr lang="en-US" sz="2400" dirty="0" smtClean="0">
                <a:solidFill>
                  <a:schemeClr val="tx1"/>
                </a:solidFill>
              </a:rPr>
              <a:t>archives allows </a:t>
            </a:r>
            <a:r>
              <a:rPr lang="en-US" sz="2400" dirty="0" smtClean="0">
                <a:solidFill>
                  <a:schemeClr val="tx1"/>
                </a:solidFill>
              </a:rPr>
              <a:t>online access to researchers, teachers and students to which they would not otherwise have an easy access. </a:t>
            </a:r>
          </a:p>
          <a:p>
            <a:pPr marL="363538" indent="-363538" algn="l">
              <a:spcBef>
                <a:spcPts val="0"/>
              </a:spcBef>
              <a:spcAft>
                <a:spcPts val="600"/>
              </a:spcAft>
              <a:buFont typeface="Arial" pitchFamily="34" charset="0"/>
              <a:buChar char="•"/>
            </a:pPr>
            <a:r>
              <a:rPr lang="en-US" sz="2400" dirty="0" smtClean="0">
                <a:solidFill>
                  <a:schemeClr val="tx1"/>
                </a:solidFill>
              </a:rPr>
              <a:t>Duplication can be avoided by pooling the efforts and sharing through common standards and electronic protocols. </a:t>
            </a:r>
          </a:p>
          <a:p>
            <a:pPr marL="363538" indent="-363538" algn="l">
              <a:spcBef>
                <a:spcPts val="0"/>
              </a:spcBef>
              <a:spcAft>
                <a:spcPts val="600"/>
              </a:spcAft>
              <a:buFont typeface="Arial" pitchFamily="34" charset="0"/>
              <a:buChar char="•"/>
            </a:pPr>
            <a:r>
              <a:rPr lang="en-US" sz="2400" dirty="0" smtClean="0">
                <a:solidFill>
                  <a:schemeClr val="tx1"/>
                </a:solidFill>
              </a:rPr>
              <a:t>It was thought that a </a:t>
            </a:r>
            <a:r>
              <a:rPr lang="en-US" sz="2400" dirty="0" smtClean="0">
                <a:solidFill>
                  <a:schemeClr val="tx1"/>
                </a:solidFill>
              </a:rPr>
              <a:t>National Digital Repository can go long way to meet the challenges in agriculture sector</a:t>
            </a:r>
            <a:r>
              <a:rPr lang="en-US" sz="2400" dirty="0" smtClean="0">
                <a:solidFill>
                  <a:schemeClr val="tx1"/>
                </a:solidFill>
              </a:rPr>
              <a:t>.</a:t>
            </a:r>
            <a:endParaRPr lang="en-IN" sz="2400" dirty="0">
              <a:solidFill>
                <a:schemeClr val="tx1"/>
              </a:solidFill>
            </a:endParaRPr>
          </a:p>
        </p:txBody>
      </p:sp>
      <p:pic>
        <p:nvPicPr>
          <p:cNvPr id="5" name="Picture 4" descr="logo_egranth_final3.gif"/>
          <p:cNvPicPr>
            <a:picLocks noChangeAspect="1"/>
          </p:cNvPicPr>
          <p:nvPr/>
        </p:nvPicPr>
        <p:blipFill>
          <a:blip r:embed="rId2" cstate="print"/>
          <a:stretch>
            <a:fillRect/>
          </a:stretch>
        </p:blipFill>
        <p:spPr>
          <a:xfrm>
            <a:off x="7808360" y="152400"/>
            <a:ext cx="1335640" cy="762000"/>
          </a:xfrm>
          <a:prstGeom prst="rect">
            <a:avLst/>
          </a:prstGeom>
        </p:spPr>
      </p:pic>
    </p:spTree>
    <p:extLst>
      <p:ext uri="{BB962C8B-B14F-4D97-AF65-F5344CB8AC3E}">
        <p14:creationId xmlns:p14="http://schemas.microsoft.com/office/powerpoint/2010/main" val="1551959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7030A0"/>
                </a:solidFill>
                <a:latin typeface="Andalus" pitchFamily="2" charset="-78"/>
                <a:cs typeface="Andalus" pitchFamily="2" charset="-78"/>
              </a:rPr>
              <a:t>Institutional Repository</a:t>
            </a:r>
            <a:endParaRPr lang="en-IN" sz="4000" b="1" dirty="0">
              <a:solidFill>
                <a:srgbClr val="7030A0"/>
              </a:solidFill>
              <a:latin typeface="Andalus" pitchFamily="2" charset="-78"/>
              <a:cs typeface="Andalus" pitchFamily="2" charset="-78"/>
            </a:endParaRPr>
          </a:p>
        </p:txBody>
      </p:sp>
      <p:sp>
        <p:nvSpPr>
          <p:cNvPr id="3" name="Content Placeholder 2"/>
          <p:cNvSpPr>
            <a:spLocks noGrp="1"/>
          </p:cNvSpPr>
          <p:nvPr>
            <p:ph idx="1"/>
          </p:nvPr>
        </p:nvSpPr>
        <p:spPr>
          <a:xfrm>
            <a:off x="457200" y="1371600"/>
            <a:ext cx="8229600" cy="5029200"/>
          </a:xfrm>
        </p:spPr>
        <p:txBody>
          <a:bodyPr>
            <a:noAutofit/>
          </a:bodyPr>
          <a:lstStyle/>
          <a:p>
            <a:pPr>
              <a:spcBef>
                <a:spcPts val="0"/>
              </a:spcBef>
              <a:spcAft>
                <a:spcPts val="600"/>
              </a:spcAft>
            </a:pPr>
            <a:r>
              <a:rPr lang="en-GB" sz="2200" dirty="0" smtClean="0"/>
              <a:t>Institutional repository is a “Digital Collections that captures, preserve, archives and provide policy based access to the intellectual output of an institution”</a:t>
            </a:r>
          </a:p>
          <a:p>
            <a:pPr algn="just">
              <a:spcBef>
                <a:spcPts val="0"/>
              </a:spcBef>
              <a:spcAft>
                <a:spcPts val="600"/>
              </a:spcAft>
            </a:pPr>
            <a:r>
              <a:rPr lang="en-US" sz="2200" dirty="0" smtClean="0">
                <a:cs typeface="Arial" pitchFamily="34" charset="0"/>
              </a:rPr>
              <a:t>It can be perceived as an organization based set of services which the organization offers to the members of its community for the management and dissemination of digital materials created by the institution and its community members. </a:t>
            </a:r>
            <a:endParaRPr lang="en-US" sz="2200" dirty="0" smtClean="0"/>
          </a:p>
          <a:p>
            <a:pPr>
              <a:spcAft>
                <a:spcPts val="600"/>
              </a:spcAft>
              <a:buClr>
                <a:schemeClr val="tx1"/>
              </a:buClr>
              <a:defRPr/>
            </a:pPr>
            <a:r>
              <a:rPr lang="en-US" altLang="zh-TW" sz="2200" dirty="0" smtClean="0"/>
              <a:t>IR helps in increased control by scholars and the academy over the system of scholarly publishing.</a:t>
            </a:r>
          </a:p>
          <a:p>
            <a:pPr>
              <a:spcAft>
                <a:spcPts val="600"/>
              </a:spcAft>
              <a:buClr>
                <a:schemeClr val="tx1"/>
              </a:buClr>
              <a:defRPr/>
            </a:pPr>
            <a:r>
              <a:rPr lang="en-US" altLang="zh-TW" sz="2200" dirty="0" smtClean="0"/>
              <a:t>IR provides scholarly information free or at fair and reasonable price.</a:t>
            </a:r>
          </a:p>
          <a:p>
            <a:pPr>
              <a:spcAft>
                <a:spcPts val="600"/>
              </a:spcAft>
              <a:buClr>
                <a:schemeClr val="tx1"/>
              </a:buClr>
              <a:defRPr/>
            </a:pPr>
            <a:r>
              <a:rPr lang="en-US" altLang="zh-TW" sz="2200" dirty="0" smtClean="0"/>
              <a:t>IR should be seen as complementary channel, not intended to replace commercial publishing.</a:t>
            </a:r>
            <a:endParaRPr lang="en-GB" sz="2200" dirty="0" smtClean="0"/>
          </a:p>
        </p:txBody>
      </p:sp>
      <p:pic>
        <p:nvPicPr>
          <p:cNvPr id="5" name="Picture 4" descr="logo_egranth_final3.gif"/>
          <p:cNvPicPr>
            <a:picLocks noChangeAspect="1"/>
          </p:cNvPicPr>
          <p:nvPr/>
        </p:nvPicPr>
        <p:blipFill>
          <a:blip r:embed="rId2" cstate="print"/>
          <a:stretch>
            <a:fillRect/>
          </a:stretch>
        </p:blipFill>
        <p:spPr>
          <a:xfrm>
            <a:off x="7808360" y="152400"/>
            <a:ext cx="1335640" cy="762000"/>
          </a:xfrm>
          <a:prstGeom prst="rect">
            <a:avLst/>
          </a:prstGeom>
        </p:spPr>
      </p:pic>
    </p:spTree>
    <p:extLst>
      <p:ext uri="{BB962C8B-B14F-4D97-AF65-F5344CB8AC3E}">
        <p14:creationId xmlns:p14="http://schemas.microsoft.com/office/powerpoint/2010/main" val="521321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324&quot;/&gt;&lt;/object&gt;&lt;object type=&quot;3&quot; unique_id=&quot;10006&quot;&gt;&lt;property id=&quot;20148&quot; value=&quot;5&quot;/&gt;&lt;property id=&quot;20300&quot; value=&quot;Slide 3&quot;/&gt;&lt;property id=&quot;20307&quot; value=&quot;307&quot;/&gt;&lt;/object&gt;&lt;object type=&quot;3&quot; unique_id=&quot;10007&quot;&gt;&lt;property id=&quot;20148&quot; value=&quot;5&quot;/&gt;&lt;property id=&quot;20300&quot; value=&quot;Slide 4 - &amp;quot;Objectives&amp;quot;&quot;/&gt;&lt;property id=&quot;20307&quot; value=&quot;333&quot;/&gt;&lt;/object&gt;&lt;object type=&quot;3&quot; unique_id=&quot;10008&quot;&gt;&lt;property id=&quot;20148&quot; value=&quot;5&quot;/&gt;&lt;property id=&quot;20300&quot; value=&quot;Slide 5&quot;/&gt;&lt;property id=&quot;20307&quot; value=&quot;318&quot;/&gt;&lt;/object&gt;&lt;object type=&quot;3&quot; unique_id=&quot;10009&quot;&gt;&lt;property id=&quot;20148&quot; value=&quot;5&quot;/&gt;&lt;property id=&quot;20300&quot; value=&quot;Slide 6 - &amp;quot;Progress of Work&amp;quot;&quot;/&gt;&lt;property id=&quot;20307&quot; value=&quot;311&quot;/&gt;&lt;/object&gt;&lt;object type=&quot;3&quot; unique_id=&quot;10010&quot;&gt;&lt;property id=&quot;20148&quot; value=&quot;5&quot;/&gt;&lt;property id=&quot;20300&quot; value=&quot;Slide 7&quot;/&gt;&lt;property id=&quot;20307&quot; value=&quot;326&quot;/&gt;&lt;/object&gt;&lt;object type=&quot;3&quot; unique_id=&quot;10011&quot;&gt;&lt;property id=&quot;20148&quot; value=&quot;5&quot;/&gt;&lt;property id=&quot;20300&quot; value=&quot;Slide 8 - &amp;quot;Progress of Work&amp;quot;&quot;/&gt;&lt;property id=&quot;20307&quot; value=&quot;310&quot;/&gt;&lt;/object&gt;&lt;object type=&quot;3&quot; unique_id=&quot;10012&quot;&gt;&lt;property id=&quot;20148&quot; value=&quot;5&quot;/&gt;&lt;property id=&quot;20300&quot; value=&quot;Slide 9 - &amp;quot;Institutional Repository&amp;quot;&quot;/&gt;&lt;property id=&quot;20307&quot; value=&quot;327&quot;/&gt;&lt;/object&gt;&lt;object type=&quot;3&quot; unique_id=&quot;10013&quot;&gt;&lt;property id=&quot;20148&quot; value=&quot;5&quot;/&gt;&lt;property id=&quot;20300&quot; value=&quot;Slide 10 - &amp;quot;Progress of Work&amp;quot;&quot;/&gt;&lt;property id=&quot;20307&quot; value=&quot;309&quot;/&gt;&lt;/object&gt;&lt;object type=&quot;3&quot; unique_id=&quot;10014&quot;&gt;&lt;property id=&quot;20148&quot; value=&quot;5&quot;/&gt;&lt;property id=&quot;20300&quot; value=&quot;Slide 11 - &amp;quot;Capacity Building&amp;quot;&quot;/&gt;&lt;property id=&quot;20307&quot; value=&quot;328&quot;/&gt;&lt;/object&gt;&lt;object type=&quot;3&quot; unique_id=&quot;10015&quot;&gt;&lt;property id=&quot;20148&quot; value=&quot;5&quot;/&gt;&lt;property id=&quot;20300&quot; value=&quot;Slide 14&quot;/&gt;&lt;property id=&quot;20307&quot; value=&quot;319&quot;/&gt;&lt;/object&gt;&lt;object type=&quot;3&quot; unique_id=&quot;10016&quot;&gt;&lt;property id=&quot;20148&quot; value=&quot;5&quot;/&gt;&lt;property id=&quot;20300&quot; value=&quot;Slide 15&quot;/&gt;&lt;property id=&quot;20307&quot; value=&quot;321&quot;/&gt;&lt;/object&gt;&lt;object type=&quot;3&quot; unique_id=&quot;10017&quot;&gt;&lt;property id=&quot;20148&quot; value=&quot;5&quot;/&gt;&lt;property id=&quot;20300&quot; value=&quot;Slide 16&quot;/&gt;&lt;property id=&quot;20307&quot; value=&quot;322&quot;/&gt;&lt;/object&gt;&lt;object type=&quot;3&quot; unique_id=&quot;10018&quot;&gt;&lt;property id=&quot;20148&quot; value=&quot;5&quot;/&gt;&lt;property id=&quot;20300&quot; value=&quot;Slide 17&quot;/&gt;&lt;property id=&quot;20307&quot; value=&quot;323&quot;/&gt;&lt;/object&gt;&lt;object type=&quot;3&quot; unique_id=&quot;10019&quot;&gt;&lt;property id=&quot;20148&quot; value=&quot;5&quot;/&gt;&lt;property id=&quot;20300&quot; value=&quot;Slide 18 - &amp;quot;Financial Details &amp;#x0D;&amp;#x0A;(combined for complete consortia as on 31.03.2012)&amp;quot;&quot;/&gt;&lt;property id=&quot;20307&quot; value=&quot;308&quot;/&gt;&lt;/object&gt;&lt;object type=&quot;3&quot; unique_id=&quot;10020&quot;&gt;&lt;property id=&quot;20148&quot; value=&quot;5&quot;/&gt;&lt;property id=&quot;20300&quot; value=&quot;Slide 19&quot;/&gt;&lt;property id=&quot;20307&quot; value=&quot;332&quot;/&gt;&lt;/object&gt;&lt;object type=&quot;3&quot; unique_id=&quot;10025&quot;&gt;&lt;property id=&quot;20148&quot; value=&quot;5&quot;/&gt;&lt;property id=&quot;20300&quot; value=&quot;Slide 20&quot;/&gt;&lt;property id=&quot;20307&quot; value=&quot;334&quot;/&gt;&lt;/object&gt;&lt;object type=&quot;3&quot; unique_id=&quot;10026&quot;&gt;&lt;property id=&quot;20148&quot; value=&quot;5&quot;/&gt;&lt;property id=&quot;20300&quot; value=&quot;Slide 21&quot;/&gt;&lt;property id=&quot;20307&quot; value=&quot;340&quot;/&gt;&lt;/object&gt;&lt;object type=&quot;3&quot; unique_id=&quot;10027&quot;&gt;&lt;property id=&quot;20148&quot; value=&quot;5&quot;/&gt;&lt;property id=&quot;20300&quot; value=&quot;Slide 22&quot;/&gt;&lt;property id=&quot;20307&quot; value=&quot;335&quot;/&gt;&lt;/object&gt;&lt;object type=&quot;3&quot; unique_id=&quot;10028&quot;&gt;&lt;property id=&quot;20148&quot; value=&quot;5&quot;/&gt;&lt;property id=&quot;20300&quot; value=&quot;Slide 23&quot;/&gt;&lt;property id=&quot;20307&quot; value=&quot;336&quot;/&gt;&lt;/object&gt;&lt;object type=&quot;3&quot; unique_id=&quot;10029&quot;&gt;&lt;property id=&quot;20148&quot; value=&quot;5&quot;/&gt;&lt;property id=&quot;20300&quot; value=&quot;Slide 24&quot;/&gt;&lt;property id=&quot;20307&quot; value=&quot;337&quot;/&gt;&lt;/object&gt;&lt;object type=&quot;3&quot; unique_id=&quot;10030&quot;&gt;&lt;property id=&quot;20148&quot; value=&quot;5&quot;/&gt;&lt;property id=&quot;20300&quot; value=&quot;Slide 25&quot;/&gt;&lt;property id=&quot;20307&quot; value=&quot;338&quot;/&gt;&lt;/object&gt;&lt;object type=&quot;3&quot; unique_id=&quot;10031&quot;&gt;&lt;property id=&quot;20148&quot; value=&quot;5&quot;/&gt;&lt;property id=&quot;20300&quot; value=&quot;Slide 26&quot;/&gt;&lt;property id=&quot;20307&quot; value=&quot;339&quot;/&gt;&lt;/object&gt;&lt;object type=&quot;3&quot; unique_id=&quot;10650&quot;&gt;&lt;property id=&quot;20148&quot; value=&quot;5&quot;/&gt;&lt;property id=&quot;20300&quot; value=&quot;Slide 12 - &amp;quot;Progress of Work&amp;quot;&quot;/&gt;&lt;property id=&quot;20307&quot; value=&quot;341&quot;/&gt;&lt;/object&gt;&lt;object type=&quot;3&quot; unique_id=&quot;10651&quot;&gt;&lt;property id=&quot;20148&quot; value=&quot;5&quot;/&gt;&lt;property id=&quot;20300&quot; value=&quot;Slide 13&quot;/&gt;&lt;property id=&quot;20307&quot; value=&quot;342&quot;/&gt;&lt;/object&gt;&lt;/object&gt;&lt;/object&gt;&lt;/database&gt;"/>
  <p:tag name="SECTOMILLISECCONVERTED" val="1"/>
</p:tagLst>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5460</TotalTime>
  <Words>2182</Words>
  <Application>Microsoft Office PowerPoint</Application>
  <PresentationFormat>On-screen Show (4:3)</PresentationFormat>
  <Paragraphs>159</Paragraphs>
  <Slides>30</Slides>
  <Notes>1</Notes>
  <HiddenSlides>9</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新細明體</vt:lpstr>
      <vt:lpstr>Andalus</vt:lpstr>
      <vt:lpstr>Arial</vt:lpstr>
      <vt:lpstr>Arial Narrow</vt:lpstr>
      <vt:lpstr>Calibri</vt:lpstr>
      <vt:lpstr>French Script MT</vt:lpstr>
      <vt:lpstr>Times New Roman</vt:lpstr>
      <vt:lpstr>Trebuchet MS</vt:lpstr>
      <vt:lpstr>Wingdings</vt:lpstr>
      <vt:lpstr>Office Theme</vt:lpstr>
      <vt:lpstr>PowerPoint Presentation</vt:lpstr>
      <vt:lpstr>Digital Content</vt:lpstr>
      <vt:lpstr>Benefit of Digitization</vt:lpstr>
      <vt:lpstr>PowerPoint Presentation</vt:lpstr>
      <vt:lpstr>PowerPoint Presentation</vt:lpstr>
      <vt:lpstr>Typical Life Expectancy of  some of the media</vt:lpstr>
      <vt:lpstr>PowerPoint Presentation</vt:lpstr>
      <vt:lpstr>Digital Content in NARS</vt:lpstr>
      <vt:lpstr>Institutional Repository</vt:lpstr>
      <vt:lpstr>Why Have an IR?</vt:lpstr>
      <vt:lpstr>Why Open Access IR ?</vt:lpstr>
      <vt:lpstr>Benefits of IR</vt:lpstr>
      <vt:lpstr>Common Concerns</vt:lpstr>
      <vt:lpstr> Digitization and creation of open access Institutional Repositories including rare books, old journals and institutional publications </vt:lpstr>
      <vt:lpstr>PowerPoint Presentation</vt:lpstr>
      <vt:lpstr>PowerPoint Presentation</vt:lpstr>
      <vt:lpstr>PowerPoint Presentation</vt:lpstr>
      <vt:lpstr>PowerPoint Presentation</vt:lpstr>
      <vt:lpstr>Krishikosh for Users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 K Jain</dc:creator>
  <cp:lastModifiedBy>asd</cp:lastModifiedBy>
  <cp:revision>619</cp:revision>
  <dcterms:created xsi:type="dcterms:W3CDTF">2006-08-16T00:00:00Z</dcterms:created>
  <dcterms:modified xsi:type="dcterms:W3CDTF">2015-08-04T05:46:39Z</dcterms:modified>
</cp:coreProperties>
</file>